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PRIMARY KEY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PRIMARY KEY constraint uniquely identifies each record in a database table.</a:t>
            </a:r>
          </a:p>
          <a:p>
            <a:endParaRPr lang="en-US" dirty="0"/>
          </a:p>
          <a:p>
            <a:r>
              <a:rPr lang="en-US" dirty="0"/>
              <a:t>Primary keys must contain UNIQUE values, and cannot contain NULL values.</a:t>
            </a:r>
          </a:p>
          <a:p>
            <a:endParaRPr lang="en-US" dirty="0"/>
          </a:p>
          <a:p>
            <a:r>
              <a:rPr lang="en-US" dirty="0"/>
              <a:t>A table can have only one primary key, which may consist of single or multiple fields.</a:t>
            </a:r>
          </a:p>
          <a:p>
            <a:endParaRPr lang="en-US" dirty="0"/>
          </a:p>
          <a:p>
            <a:pPr lvl="1"/>
            <a:r>
              <a:rPr lang="en-US" sz="2900" dirty="0">
                <a:latin typeface="Courier New" pitchFamily="49" charset="0"/>
                <a:cs typeface="Courier New" pitchFamily="49" charset="0"/>
              </a:rPr>
              <a:t>CREATE TABLE Persons (</a:t>
            </a:r>
            <a:br>
              <a:rPr lang="en-US" sz="2900" dirty="0">
                <a:latin typeface="Courier New" pitchFamily="49" charset="0"/>
                <a:cs typeface="Courier New" pitchFamily="49" charset="0"/>
              </a:rPr>
            </a:br>
            <a:r>
              <a:rPr lang="en-US" sz="2900" dirty="0">
                <a:latin typeface="Courier New" pitchFamily="49" charset="0"/>
                <a:cs typeface="Courier New" pitchFamily="49" charset="0"/>
              </a:rPr>
              <a:t>    ID int PRIMARY KEY,</a:t>
            </a:r>
            <a:br>
              <a:rPr lang="en-US" sz="2900" dirty="0">
                <a:latin typeface="Courier New" pitchFamily="49" charset="0"/>
                <a:cs typeface="Courier New" pitchFamily="49" charset="0"/>
              </a:rPr>
            </a:br>
            <a:r>
              <a:rPr lang="en-US" sz="29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2900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> varchar(255) NOT NULL,</a:t>
            </a:r>
            <a:br>
              <a:rPr lang="en-US" sz="2900" dirty="0">
                <a:latin typeface="Courier New" pitchFamily="49" charset="0"/>
                <a:cs typeface="Courier New" pitchFamily="49" charset="0"/>
              </a:rPr>
            </a:br>
            <a:r>
              <a:rPr lang="en-US" sz="2900" dirty="0">
                <a:latin typeface="Courier New" pitchFamily="49" charset="0"/>
                <a:cs typeface="Courier New" pitchFamily="49" charset="0"/>
              </a:rPr>
              <a:t>    FirstName varchar(255),</a:t>
            </a:r>
            <a:br>
              <a:rPr lang="en-US" sz="2900" dirty="0">
                <a:latin typeface="Courier New" pitchFamily="49" charset="0"/>
                <a:cs typeface="Courier New" pitchFamily="49" charset="0"/>
              </a:rPr>
            </a:br>
            <a:r>
              <a:rPr lang="en-US" sz="2900" dirty="0">
                <a:latin typeface="Courier New" pitchFamily="49" charset="0"/>
                <a:cs typeface="Courier New" pitchFamily="49" charset="0"/>
              </a:rPr>
              <a:t>    Age int</a:t>
            </a:r>
            <a:br>
              <a:rPr lang="en-US" sz="2900" dirty="0">
                <a:latin typeface="Courier New" pitchFamily="49" charset="0"/>
                <a:cs typeface="Courier New" pitchFamily="49" charset="0"/>
              </a:rPr>
            </a:br>
            <a:r>
              <a:rPr lang="en-US" sz="29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00379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DEFAULT Constraint [Con.]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ALTER TABLE Persons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ALTER  City DEFAULT 'Sandnes';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ALTER TABLE Persons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ALTER  City DROP DEFAULT;</a:t>
            </a:r>
          </a:p>
        </p:txBody>
      </p:sp>
    </p:spTree>
    <p:extLst>
      <p:ext uri="{BB962C8B-B14F-4D97-AF65-F5344CB8AC3E}">
        <p14:creationId xmlns:p14="http://schemas.microsoft.com/office/powerpoint/2010/main" val="792615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8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211F-15D2-4548-87E8-A79C4B2C5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54D6A-B7AA-4173-AD69-0AB98E082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9318"/>
            <a:ext cx="8229600" cy="56840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SQL allows a “virtual relation” to be defined by a query, and the relation conceptually contains the result of the query.</a:t>
            </a:r>
          </a:p>
          <a:p>
            <a:endParaRPr lang="en-US" dirty="0"/>
          </a:p>
          <a:p>
            <a:r>
              <a:rPr lang="en-US" dirty="0"/>
              <a:t>The virtual relation is not precomputed and stored, but instead is computed by executing the query whenever the virtual relation is used.</a:t>
            </a:r>
          </a:p>
          <a:p>
            <a:endParaRPr lang="en-US" dirty="0"/>
          </a:p>
          <a:p>
            <a:r>
              <a:rPr lang="en-US" dirty="0"/>
              <a:t>Any such relation that is not part of the logical model, but is made visible to a user as a virtual relation, is called a </a:t>
            </a:r>
            <a:r>
              <a:rPr lang="en-US" b="1" dirty="0"/>
              <a:t>view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It is possible to support a large number of views on top of any given set of actual relations.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6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A365-F45F-44F9-B427-892F3EF8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View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096BC-61A2-4578-A755-4E6A14B3A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view 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v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query expression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Ex:</a:t>
            </a:r>
          </a:p>
          <a:p>
            <a:pPr marL="974725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view faculty as</a:t>
            </a:r>
          </a:p>
          <a:p>
            <a:pPr marL="974725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ID,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4725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instructor;</a:t>
            </a:r>
          </a:p>
          <a:p>
            <a:pPr lvl="1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29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A9FC-6989-4AF6-9B24-B15F1DB4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Views in SQL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2AC0-5708-4EF5-9B6D-1F641B58C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4725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view faculty as</a:t>
            </a:r>
          </a:p>
          <a:p>
            <a:pPr marL="974725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ID, name,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4725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instructor;</a:t>
            </a:r>
          </a:p>
          <a:p>
            <a:endParaRPr lang="en-US" dirty="0"/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 from faculty; </a:t>
            </a:r>
          </a:p>
          <a:p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count(ID) from faculty where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=“CSE”;</a:t>
            </a:r>
          </a:p>
          <a:p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count(ID),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faculty group by (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08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145A-2117-4BC7-9F6E-D8123A48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Materialized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AA6BA-3168-4CED-A6CF-9950A1300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Certain database systems allow view relations to be stored, but they make sure that, if the actual relations used in the view definition change, the view is kept up-to-date. Such views are called </a:t>
            </a:r>
            <a:r>
              <a:rPr lang="en-US" b="1" dirty="0"/>
              <a:t>materialized views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3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8EC33-5D5D-489A-A732-64210A4B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</p:spPr>
        <p:txBody>
          <a:bodyPr>
            <a:normAutofit/>
          </a:bodyPr>
          <a:lstStyle/>
          <a:p>
            <a:r>
              <a:rPr lang="en-US" sz="2400" dirty="0"/>
              <a:t>In general, an SQL view is said to be </a:t>
            </a:r>
            <a:r>
              <a:rPr lang="en-US" sz="2400" b="1" dirty="0"/>
              <a:t>updatable </a:t>
            </a:r>
            <a:r>
              <a:rPr lang="en-US" sz="2400" dirty="0"/>
              <a:t>(that is, inserts, updates or deletes can be applied on the view) if the following conditions are all satisfied by the query defining the view: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from </a:t>
            </a:r>
            <a:r>
              <a:rPr lang="en-US" dirty="0"/>
              <a:t>clause has only one database relation.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select </a:t>
            </a:r>
            <a:r>
              <a:rPr lang="en-US" dirty="0"/>
              <a:t>clause contains only attribute names of the relation, and does not have any expressions, aggregates, or </a:t>
            </a:r>
            <a:r>
              <a:rPr lang="en-US" b="1" dirty="0"/>
              <a:t>distinct </a:t>
            </a:r>
            <a:r>
              <a:rPr lang="en-US" dirty="0"/>
              <a:t>specification.</a:t>
            </a:r>
          </a:p>
          <a:p>
            <a:pPr lvl="1"/>
            <a:r>
              <a:rPr lang="en-US" dirty="0"/>
              <a:t>Any attribute not listed in the </a:t>
            </a:r>
            <a:r>
              <a:rPr lang="en-US" b="1" dirty="0"/>
              <a:t>select </a:t>
            </a:r>
            <a:r>
              <a:rPr lang="en-US" dirty="0"/>
              <a:t>clause can be set to </a:t>
            </a:r>
            <a:r>
              <a:rPr lang="en-US" i="1" dirty="0"/>
              <a:t>null</a:t>
            </a:r>
            <a:r>
              <a:rPr lang="en-US" dirty="0"/>
              <a:t>; that is, it does not have a </a:t>
            </a:r>
            <a:r>
              <a:rPr lang="en-US" b="1" dirty="0"/>
              <a:t>not null </a:t>
            </a:r>
            <a:r>
              <a:rPr lang="en-US" dirty="0"/>
              <a:t>constraint and is not part of a primary key.</a:t>
            </a:r>
          </a:p>
          <a:p>
            <a:pPr lvl="1"/>
            <a:r>
              <a:rPr lang="en-US" dirty="0"/>
              <a:t>The query does not have a </a:t>
            </a:r>
            <a:r>
              <a:rPr lang="en-US" b="1" dirty="0"/>
              <a:t>group by </a:t>
            </a:r>
            <a:r>
              <a:rPr lang="en-US" dirty="0"/>
              <a:t>or </a:t>
            </a:r>
            <a:r>
              <a:rPr lang="en-US" b="1" dirty="0"/>
              <a:t>having </a:t>
            </a:r>
            <a:r>
              <a:rPr lang="en-US" dirty="0"/>
              <a:t>clause.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7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PRIMARY KEY Constraint [Con.]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CREATE TABLE Persons (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ID int 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varchar(255)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FirstName varchar(255),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Age int 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CONSTRAINT 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PK_Person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PRIMARY KEY (ID)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CREATE TABLE Persons (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ID int 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varchar(255)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FirstName varchar(255),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Age int,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CONSTRAINT 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PK_Person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PRIMARY KEY 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ID,LastName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0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 / Primary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59363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ALTER TABLE Persons ADD PRIMARY KEY (ID);</a:t>
            </a:r>
          </a:p>
          <a:p>
            <a:pPr lvl="1"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ALTER TABLE Persons ADD CONSTRAINT 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PK_Person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 PRIMARY KEY 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ID,LastName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ALTER TABLE 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Persons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 DROP CONSTRAINT 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PK_Person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2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FOREIGN KEY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593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 FOREIGN KEY is a key used to link two tables together.</a:t>
            </a:r>
          </a:p>
          <a:p>
            <a:endParaRPr lang="en-US" dirty="0"/>
          </a:p>
          <a:p>
            <a:r>
              <a:rPr lang="en-US" dirty="0"/>
              <a:t>A FOREIGN KEY is a field (or collection of fields) in one table that refers to the PRIMARY KEY in another table.</a:t>
            </a:r>
          </a:p>
          <a:p>
            <a:endParaRPr lang="en-US" dirty="0"/>
          </a:p>
          <a:p>
            <a:r>
              <a:rPr lang="en-US" dirty="0"/>
              <a:t>The table containing the foreign key is called the child table, and the table containing the candidate key is called the referenced or parent table.</a:t>
            </a:r>
          </a:p>
          <a:p>
            <a:endParaRPr lang="en-US" dirty="0"/>
          </a:p>
          <a:p>
            <a:pPr>
              <a:lnSpc>
                <a:spcPct val="160000"/>
              </a:lnSpc>
            </a:pPr>
            <a:r>
              <a:rPr lang="en-US" sz="2600" b="1" dirty="0">
                <a:latin typeface="Courier New" pitchFamily="49" charset="0"/>
              </a:rPr>
              <a:t>CREATE TABLE Orders (</a:t>
            </a:r>
          </a:p>
          <a:p>
            <a:pPr>
              <a:lnSpc>
                <a:spcPct val="160000"/>
              </a:lnSpc>
            </a:pPr>
            <a:r>
              <a:rPr lang="en-US" sz="2600" b="1" dirty="0">
                <a:latin typeface="Courier New" pitchFamily="49" charset="0"/>
              </a:rPr>
              <a:t>    </a:t>
            </a:r>
            <a:r>
              <a:rPr lang="en-US" sz="2600" b="1" dirty="0" err="1">
                <a:latin typeface="Courier New" pitchFamily="49" charset="0"/>
              </a:rPr>
              <a:t>OrderID</a:t>
            </a:r>
            <a:r>
              <a:rPr lang="en-US" sz="2600" b="1" dirty="0">
                <a:latin typeface="Courier New" pitchFamily="49" charset="0"/>
              </a:rPr>
              <a:t> int NOT NULL,</a:t>
            </a:r>
          </a:p>
          <a:p>
            <a:pPr>
              <a:lnSpc>
                <a:spcPct val="160000"/>
              </a:lnSpc>
            </a:pPr>
            <a:r>
              <a:rPr lang="en-US" sz="2600" b="1" dirty="0">
                <a:latin typeface="Courier New" pitchFamily="49" charset="0"/>
              </a:rPr>
              <a:t>    </a:t>
            </a:r>
            <a:r>
              <a:rPr lang="en-US" sz="2600" b="1" dirty="0" err="1">
                <a:latin typeface="Courier New" pitchFamily="49" charset="0"/>
              </a:rPr>
              <a:t>OrderNumber</a:t>
            </a:r>
            <a:r>
              <a:rPr lang="en-US" sz="2600" b="1" dirty="0">
                <a:latin typeface="Courier New" pitchFamily="49" charset="0"/>
              </a:rPr>
              <a:t> int NOT NULL,</a:t>
            </a:r>
          </a:p>
          <a:p>
            <a:pPr>
              <a:lnSpc>
                <a:spcPct val="160000"/>
              </a:lnSpc>
            </a:pPr>
            <a:r>
              <a:rPr lang="en-US" sz="2600" b="1" dirty="0">
                <a:latin typeface="Courier New" pitchFamily="49" charset="0"/>
              </a:rPr>
              <a:t>    </a:t>
            </a:r>
            <a:r>
              <a:rPr lang="en-US" sz="2600" b="1" dirty="0" err="1">
                <a:latin typeface="Courier New" pitchFamily="49" charset="0"/>
              </a:rPr>
              <a:t>PersonID</a:t>
            </a:r>
            <a:r>
              <a:rPr lang="en-US" sz="2600" b="1" dirty="0">
                <a:latin typeface="Courier New" pitchFamily="49" charset="0"/>
              </a:rPr>
              <a:t> int,</a:t>
            </a:r>
          </a:p>
          <a:p>
            <a:pPr>
              <a:lnSpc>
                <a:spcPct val="160000"/>
              </a:lnSpc>
            </a:pPr>
            <a:r>
              <a:rPr lang="en-US" sz="2600" b="1" dirty="0">
                <a:latin typeface="Courier New" pitchFamily="49" charset="0"/>
              </a:rPr>
              <a:t>    PRIMARY KEY (</a:t>
            </a:r>
            <a:r>
              <a:rPr lang="en-US" sz="2600" b="1" dirty="0" err="1">
                <a:latin typeface="Courier New" pitchFamily="49" charset="0"/>
              </a:rPr>
              <a:t>OrderID</a:t>
            </a:r>
            <a:r>
              <a:rPr lang="en-US" sz="2600" b="1" dirty="0">
                <a:latin typeface="Courier New" pitchFamily="49" charset="0"/>
              </a:rPr>
              <a:t>),</a:t>
            </a:r>
          </a:p>
          <a:p>
            <a:pPr>
              <a:lnSpc>
                <a:spcPct val="160000"/>
              </a:lnSpc>
            </a:pPr>
            <a:r>
              <a:rPr lang="en-US" sz="2600" b="1" dirty="0">
                <a:latin typeface="Courier New" pitchFamily="49" charset="0"/>
              </a:rPr>
              <a:t>    FOREIGN KEY (</a:t>
            </a:r>
            <a:r>
              <a:rPr lang="en-US" sz="2600" b="1" dirty="0" err="1">
                <a:latin typeface="Courier New" pitchFamily="49" charset="0"/>
              </a:rPr>
              <a:t>PersonID</a:t>
            </a:r>
            <a:r>
              <a:rPr lang="en-US" sz="2600" b="1" dirty="0">
                <a:latin typeface="Courier New" pitchFamily="49" charset="0"/>
              </a:rPr>
              <a:t>) REFERENCES Persons(</a:t>
            </a:r>
            <a:r>
              <a:rPr lang="en-US" sz="2600" b="1" dirty="0" err="1">
                <a:latin typeface="Courier New" pitchFamily="49" charset="0"/>
              </a:rPr>
              <a:t>PersonID</a:t>
            </a:r>
            <a:r>
              <a:rPr lang="en-US" sz="2600" b="1" dirty="0">
                <a:latin typeface="Courier New" pitchFamily="49" charset="0"/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sz="2600" b="1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7580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FOREIGN KEY Constraint [Con]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CREATE TABLE Orders (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OrderID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int NOT NULL,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OrderNumber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int   NOT NULL,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int,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    PRIMARY KEY 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OrderID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),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    CONSTRAINT 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FK_PersonOrder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 FOREIGN KEY 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    REFERENCES Persons(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1054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 / FOREIGN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ALTER TABLE Orders ADD FOREIGN KEY 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 REFERENCES Persons(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ALTER TABLE Orders 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ADD CONSTRAINT 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FK_PersonOrder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FOREIGN KEY 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 REFERENCES Persons(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ALTER TABLE Orders DROP FOREIGN KEY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FK_PersonOrder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9753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CHECK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CHECK constraint is used to limit the value range that can be placed in a column.</a:t>
            </a:r>
          </a:p>
          <a:p>
            <a:endParaRPr lang="en-US" dirty="0"/>
          </a:p>
          <a:p>
            <a:r>
              <a:rPr lang="en-US" dirty="0"/>
              <a:t>If you define a CHECK constraint on a single column it allows only certain values for this column.</a:t>
            </a:r>
          </a:p>
          <a:p>
            <a:endParaRPr lang="en-US" dirty="0"/>
          </a:p>
          <a:p>
            <a:r>
              <a:rPr lang="en-US" dirty="0"/>
              <a:t>If you define a CHECK constraint on a table it can limit the values in certain columns based on values in other columns in the row.</a:t>
            </a:r>
          </a:p>
          <a:p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CREATE TABLE Persons (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ID int NOT NULL,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varchar(255) NOT NULL,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FirstName varchar(255),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Age int 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CHECK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(Age&gt;=18)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6812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CHECK Constraint [Con.]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410200"/>
          </a:xfrm>
        </p:spPr>
        <p:txBody>
          <a:bodyPr>
            <a:normAutofit lnSpcReduction="10000"/>
          </a:bodyPr>
          <a:lstStyle/>
          <a:p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TABLE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Persons (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ID int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NOT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</a:t>
            </a:r>
            <a:r>
              <a:rPr lang="en-US" sz="2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LastName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varchar(</a:t>
            </a:r>
            <a:r>
              <a:rPr lang="en-US" sz="24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255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NOT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FirstName varchar(</a:t>
            </a:r>
            <a:r>
              <a:rPr lang="en-US" sz="24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255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Age int,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City varchar(</a:t>
            </a:r>
            <a:r>
              <a:rPr lang="en-US" sz="24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255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CONSTRAINT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CHK_Person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CHECK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(Age&gt;=</a:t>
            </a:r>
            <a:r>
              <a:rPr lang="en-US" sz="24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18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AND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City=</a:t>
            </a:r>
            <a:r>
              <a:rPr lang="en-US" sz="2400" b="0" i="0" dirty="0">
                <a:solidFill>
                  <a:srgbClr val="A52A2A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'Sandnes'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ALTER TABLE Persons ADD CHECK (Age&gt;=18);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ALTER TABLE Persons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ADD CONSTRAINT 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CHK_PersonAge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CHECK (Age&gt;=18 AND City='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Sandnes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ALTER TABLE 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Persons</a:t>
            </a:r>
            <a:br>
              <a:rPr lang="fr-FR" sz="1800" dirty="0">
                <a:latin typeface="Courier New" pitchFamily="49" charset="0"/>
                <a:cs typeface="Courier New" pitchFamily="49" charset="0"/>
              </a:rPr>
            </a:br>
            <a:r>
              <a:rPr lang="fr-FR" sz="1800" dirty="0">
                <a:latin typeface="Courier New" pitchFamily="49" charset="0"/>
                <a:cs typeface="Courier New" pitchFamily="49" charset="0"/>
              </a:rPr>
              <a:t>DROP 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CHECK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CHK_PersonAge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9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DEFAULT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DEFAULT constraint is used to provide a default value for a column.</a:t>
            </a:r>
          </a:p>
          <a:p>
            <a:endParaRPr lang="en-US" dirty="0"/>
          </a:p>
          <a:p>
            <a:r>
              <a:rPr lang="en-US" dirty="0"/>
              <a:t>The default value will be added to all new records IF no other value is specified.</a:t>
            </a:r>
          </a:p>
          <a:p>
            <a:endParaRPr lang="en-US" dirty="0"/>
          </a:p>
          <a:p>
            <a:r>
              <a:rPr lang="en-US" sz="2600" dirty="0">
                <a:latin typeface="Courier New" pitchFamily="49" charset="0"/>
                <a:cs typeface="Courier New" pitchFamily="49" charset="0"/>
              </a:rPr>
              <a:t>CREATE TABLE Persons (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2600">
                <a:latin typeface="Courier New" pitchFamily="49" charset="0"/>
                <a:cs typeface="Courier New" pitchFamily="49" charset="0"/>
              </a:rPr>
              <a:t>ID </a:t>
            </a:r>
            <a:r>
              <a:rPr lang="en-US" sz="280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60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NOT NULL,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varchar(255) NOT NULL,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    FirstName varchar(255),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    City varchar(255) 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 'Sandnes'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67636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1085</Words>
  <Application>Microsoft Office PowerPoint</Application>
  <PresentationFormat>عرض على الشاشة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Courier New</vt:lpstr>
      <vt:lpstr>Office Theme</vt:lpstr>
      <vt:lpstr>SQL PRIMARY KEY Constraint</vt:lpstr>
      <vt:lpstr>SQL PRIMARY KEY Constraint [Con.]</vt:lpstr>
      <vt:lpstr>Alter / Primary Key</vt:lpstr>
      <vt:lpstr>SQL FOREIGN KEY Constraint</vt:lpstr>
      <vt:lpstr>SQL FOREIGN KEY Constraint [Con]</vt:lpstr>
      <vt:lpstr>Alter / FOREIGN Key</vt:lpstr>
      <vt:lpstr>SQL CHECK Constraint</vt:lpstr>
      <vt:lpstr>SQL CHECK Constraint [Con.]</vt:lpstr>
      <vt:lpstr>SQL DEFAULT Constraint</vt:lpstr>
      <vt:lpstr>SQL DEFAULT Constraint [Con.]</vt:lpstr>
      <vt:lpstr>Views</vt:lpstr>
      <vt:lpstr>Views</vt:lpstr>
      <vt:lpstr>View Definition</vt:lpstr>
      <vt:lpstr>Using Views in SQL Queries</vt:lpstr>
      <vt:lpstr>Materialized Views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user</dc:creator>
  <cp:lastModifiedBy>Lona Sleet</cp:lastModifiedBy>
  <cp:revision>64</cp:revision>
  <dcterms:created xsi:type="dcterms:W3CDTF">2006-08-16T00:00:00Z</dcterms:created>
  <dcterms:modified xsi:type="dcterms:W3CDTF">2024-08-17T21:13:40Z</dcterms:modified>
</cp:coreProperties>
</file>