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PRIMARY KEY Constraint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PRIMARY KEY constraint uniquely identifies each record in a database table.</a:t>
            </a:r>
          </a:p>
          <a:p>
            <a:endParaRPr lang="en-US" dirty="0"/>
          </a:p>
          <a:p>
            <a:r>
              <a:rPr lang="en-US" dirty="0"/>
              <a:t>Primary keys must contain UNIQUE values, and cannot contain NULL values.</a:t>
            </a:r>
          </a:p>
          <a:p>
            <a:endParaRPr lang="en-US" dirty="0"/>
          </a:p>
          <a:p>
            <a:r>
              <a:rPr lang="en-US" dirty="0"/>
              <a:t>A table can have only one primary key, which may consist of single or multiple fields.</a:t>
            </a:r>
          </a:p>
          <a:p>
            <a:endParaRPr lang="en-US" dirty="0"/>
          </a:p>
          <a:p>
            <a:pPr lvl="1"/>
            <a:r>
              <a:rPr lang="en-US" sz="2900" dirty="0">
                <a:latin typeface="Courier New" pitchFamily="49" charset="0"/>
                <a:cs typeface="Courier New" pitchFamily="49" charset="0"/>
              </a:rPr>
              <a:t>CREATE TABLE Persons (</a:t>
            </a:r>
            <a:br>
              <a:rPr lang="en-US" sz="2900" dirty="0">
                <a:latin typeface="Courier New" pitchFamily="49" charset="0"/>
                <a:cs typeface="Courier New" pitchFamily="49" charset="0"/>
              </a:rPr>
            </a:br>
            <a:r>
              <a:rPr lang="en-US" sz="2900" dirty="0">
                <a:latin typeface="Courier New" pitchFamily="49" charset="0"/>
                <a:cs typeface="Courier New" pitchFamily="49" charset="0"/>
              </a:rPr>
              <a:t>    ID int PRIMARY KEY,</a:t>
            </a:r>
            <a:br>
              <a:rPr lang="en-US" sz="2900" dirty="0">
                <a:latin typeface="Courier New" pitchFamily="49" charset="0"/>
                <a:cs typeface="Courier New" pitchFamily="49" charset="0"/>
              </a:rPr>
            </a:br>
            <a:r>
              <a:rPr lang="en-US" sz="29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2900" dirty="0" err="1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sz="2900" dirty="0">
                <a:latin typeface="Courier New" pitchFamily="49" charset="0"/>
                <a:cs typeface="Courier New" pitchFamily="49" charset="0"/>
              </a:rPr>
              <a:t> varchar(255) NOT NULL,</a:t>
            </a:r>
            <a:br>
              <a:rPr lang="en-US" sz="2900" dirty="0">
                <a:latin typeface="Courier New" pitchFamily="49" charset="0"/>
                <a:cs typeface="Courier New" pitchFamily="49" charset="0"/>
              </a:rPr>
            </a:br>
            <a:r>
              <a:rPr lang="en-US" sz="2900" dirty="0">
                <a:latin typeface="Courier New" pitchFamily="49" charset="0"/>
                <a:cs typeface="Courier New" pitchFamily="49" charset="0"/>
              </a:rPr>
              <a:t>    FirstName varchar(255),</a:t>
            </a:r>
            <a:br>
              <a:rPr lang="en-US" sz="2900" dirty="0">
                <a:latin typeface="Courier New" pitchFamily="49" charset="0"/>
                <a:cs typeface="Courier New" pitchFamily="49" charset="0"/>
              </a:rPr>
            </a:br>
            <a:r>
              <a:rPr lang="en-US" sz="2900" dirty="0">
                <a:latin typeface="Courier New" pitchFamily="49" charset="0"/>
                <a:cs typeface="Courier New" pitchFamily="49" charset="0"/>
              </a:rPr>
              <a:t>    Age int</a:t>
            </a:r>
            <a:br>
              <a:rPr lang="en-US" sz="2900" dirty="0">
                <a:latin typeface="Courier New" pitchFamily="49" charset="0"/>
                <a:cs typeface="Courier New" pitchFamily="49" charset="0"/>
              </a:rPr>
            </a:br>
            <a:r>
              <a:rPr lang="en-US" sz="2900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900379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DEFAULT Constraint [Con.]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ALTER TABLE Persons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ALTER  City DEFAULT 'Sandnes';</a:t>
            </a:r>
          </a:p>
          <a:p>
            <a:pPr>
              <a:lnSpc>
                <a:spcPct val="90000"/>
              </a:lnSpc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ALTER TABLE Persons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ALTER  City DROP DEFAULT;</a:t>
            </a:r>
          </a:p>
        </p:txBody>
      </p:sp>
    </p:spTree>
    <p:extLst>
      <p:ext uri="{BB962C8B-B14F-4D97-AF65-F5344CB8AC3E}">
        <p14:creationId xmlns:p14="http://schemas.microsoft.com/office/powerpoint/2010/main" val="792615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Views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585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D211F-15D2-4548-87E8-A79C4B2C5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54D6A-B7AA-4173-AD69-0AB98E082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99318"/>
            <a:ext cx="8229600" cy="568404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SQL allows a “virtual relation” to be defined by a query, and the relation conceptually contains the result of the query.</a:t>
            </a:r>
          </a:p>
          <a:p>
            <a:endParaRPr lang="en-US" dirty="0"/>
          </a:p>
          <a:p>
            <a:r>
              <a:rPr lang="en-US" dirty="0"/>
              <a:t>The virtual relation is not precomputed and stored, but instead is computed by executing the query whenever the virtual relation is used.</a:t>
            </a:r>
          </a:p>
          <a:p>
            <a:endParaRPr lang="en-US" dirty="0"/>
          </a:p>
          <a:p>
            <a:r>
              <a:rPr lang="en-US" dirty="0"/>
              <a:t>Any such relation that is not part of the logical model, but is made visible to a user as a virtual relation, is called a </a:t>
            </a:r>
            <a:r>
              <a:rPr lang="en-US" b="1" dirty="0"/>
              <a:t>view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It is possible to support a large number of views on top of any given set of actual relations.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76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7A365-F45F-44F9-B427-892F3EF88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View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096BC-61A2-4578-A755-4E6A14B3A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059363"/>
          </a:xfrm>
        </p:spPr>
        <p:txBody>
          <a:bodyPr/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create view </a:t>
            </a:r>
            <a:r>
              <a:rPr lang="en-US" sz="2800" i="1" dirty="0">
                <a:latin typeface="Courier New" panose="02070309020205020404" pitchFamily="49" charset="0"/>
                <a:cs typeface="Courier New" panose="02070309020205020404" pitchFamily="49" charset="0"/>
              </a:rPr>
              <a:t>v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 </a:t>
            </a:r>
            <a:r>
              <a:rPr lang="en-US" sz="2800" i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query expression</a:t>
            </a:r>
            <a:r>
              <a:rPr lang="en-US" sz="2800" i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Ex:</a:t>
            </a:r>
          </a:p>
          <a:p>
            <a:pPr marL="974725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create view faculty as</a:t>
            </a:r>
          </a:p>
          <a:p>
            <a:pPr marL="974725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select ID, name,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dept_name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74725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 instructor;</a:t>
            </a:r>
          </a:p>
          <a:p>
            <a:pPr lvl="1"/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229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6A9FC-6989-4AF6-9B24-B15F1DB48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Views in SQL Queries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62AC0-5708-4EF5-9B6D-1F641B58C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74725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create view faculty as</a:t>
            </a:r>
          </a:p>
          <a:p>
            <a:pPr marL="974725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select ID, name,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dept_name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74725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 instructor;</a:t>
            </a:r>
          </a:p>
          <a:p>
            <a:endParaRPr lang="en-US" dirty="0"/>
          </a:p>
          <a:p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Select name from faculty; </a:t>
            </a:r>
          </a:p>
          <a:p>
            <a:endParaRPr lang="en-US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Select count(ID) from faculty where </a:t>
            </a:r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dept_name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=“CSE”;</a:t>
            </a:r>
          </a:p>
          <a:p>
            <a:endParaRPr lang="en-US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Select count(ID), </a:t>
            </a:r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dept_name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from faculty group by (</a:t>
            </a:r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dept_name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308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D145A-2117-4BC7-9F6E-D8123A482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Materialized 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1AA6BA-3168-4CED-A6CF-9950A1300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Certain database systems allow view relations to be stored, but they make sure that, if the actual relations used in the view definition change, the view is kept up-to-date. Such views are called </a:t>
            </a:r>
            <a:r>
              <a:rPr lang="en-US" b="1" dirty="0"/>
              <a:t>materialized views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003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8EC33-5D5D-489A-A732-64210A4BD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00800"/>
          </a:xfrm>
        </p:spPr>
        <p:txBody>
          <a:bodyPr>
            <a:normAutofit/>
          </a:bodyPr>
          <a:lstStyle/>
          <a:p>
            <a:r>
              <a:rPr lang="en-US" sz="2400" dirty="0"/>
              <a:t>In general, an SQL view is said to be </a:t>
            </a:r>
            <a:r>
              <a:rPr lang="en-US" sz="2400" b="1" dirty="0"/>
              <a:t>updatable </a:t>
            </a:r>
            <a:r>
              <a:rPr lang="en-US" sz="2400" dirty="0"/>
              <a:t>(that is, inserts, updates or deletes can be applied on the view) if the following conditions are all satisfied by the query defining the view: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from </a:t>
            </a:r>
            <a:r>
              <a:rPr lang="en-US" dirty="0"/>
              <a:t>clause has only one database relation.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select </a:t>
            </a:r>
            <a:r>
              <a:rPr lang="en-US" dirty="0"/>
              <a:t>clause contains only attribute names of the relation, and does not have any expressions, aggregates, or </a:t>
            </a:r>
            <a:r>
              <a:rPr lang="en-US" b="1" dirty="0"/>
              <a:t>distinct </a:t>
            </a:r>
            <a:r>
              <a:rPr lang="en-US" dirty="0"/>
              <a:t>specification.</a:t>
            </a:r>
          </a:p>
          <a:p>
            <a:pPr lvl="1"/>
            <a:r>
              <a:rPr lang="en-US" dirty="0"/>
              <a:t>Any attribute not listed in the </a:t>
            </a:r>
            <a:r>
              <a:rPr lang="en-US" b="1" dirty="0"/>
              <a:t>select </a:t>
            </a:r>
            <a:r>
              <a:rPr lang="en-US" dirty="0"/>
              <a:t>clause can be set to </a:t>
            </a:r>
            <a:r>
              <a:rPr lang="en-US" i="1" dirty="0"/>
              <a:t>null</a:t>
            </a:r>
            <a:r>
              <a:rPr lang="en-US" dirty="0"/>
              <a:t>; that is, it does not have a </a:t>
            </a:r>
            <a:r>
              <a:rPr lang="en-US" b="1" dirty="0"/>
              <a:t>not null </a:t>
            </a:r>
            <a:r>
              <a:rPr lang="en-US" dirty="0"/>
              <a:t>constraint and is not part of a primary key.</a:t>
            </a:r>
          </a:p>
          <a:p>
            <a:pPr lvl="1"/>
            <a:r>
              <a:rPr lang="en-US" dirty="0"/>
              <a:t>The query does not have a </a:t>
            </a:r>
            <a:r>
              <a:rPr lang="en-US" b="1" dirty="0"/>
              <a:t>group by </a:t>
            </a:r>
            <a:r>
              <a:rPr lang="en-US" dirty="0"/>
              <a:t>or </a:t>
            </a:r>
            <a:r>
              <a:rPr lang="en-US" b="1" dirty="0"/>
              <a:t>having </a:t>
            </a:r>
            <a:r>
              <a:rPr lang="en-US" dirty="0"/>
              <a:t>clause.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872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PRIMARY KEY Constraint [Con.]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8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CREATE TABLE Persons (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ID int  NOT NULL,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varchar(255) NOT NULL,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FirstName varchar(255),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Age int 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 CONSTRAINT 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PK_Person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PRIMARY KEY (ID)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CREATE TABLE Persons (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ID int  NOT NULL,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varchar(255) NOT NULL,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FirstName varchar(255),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Age int,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 CONSTRAINT 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PK_Person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PRIMARY KEY (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ID,LastName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400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Alter / Primary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059363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ALTER TABLE Persons ADD PRIMARY KEY (ID);</a:t>
            </a:r>
          </a:p>
          <a:p>
            <a:pPr lvl="1">
              <a:lnSpc>
                <a:spcPct val="80000"/>
              </a:lnSpc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ALTER TABLE Persons ADD CONSTRAINT 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PK_Person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 PRIMARY KEY 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ID,LastName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</a:pPr>
            <a:r>
              <a:rPr lang="fr-FR" sz="2000" dirty="0">
                <a:latin typeface="Courier New" pitchFamily="49" charset="0"/>
                <a:cs typeface="Courier New" pitchFamily="49" charset="0"/>
              </a:rPr>
              <a:t>ALTER TABLE </a:t>
            </a:r>
            <a:r>
              <a:rPr lang="fr-FR" sz="2000" dirty="0" err="1">
                <a:latin typeface="Courier New" pitchFamily="49" charset="0"/>
                <a:cs typeface="Courier New" pitchFamily="49" charset="0"/>
              </a:rPr>
              <a:t>Persons</a:t>
            </a:r>
            <a:r>
              <a:rPr lang="fr-FR" sz="2000" dirty="0">
                <a:latin typeface="Courier New" pitchFamily="49" charset="0"/>
                <a:cs typeface="Courier New" pitchFamily="49" charset="0"/>
              </a:rPr>
              <a:t> DROP CONSTRAINT </a:t>
            </a:r>
            <a:r>
              <a:rPr lang="fr-FR" sz="2000" dirty="0" err="1">
                <a:latin typeface="Courier New" pitchFamily="49" charset="0"/>
                <a:cs typeface="Courier New" pitchFamily="49" charset="0"/>
              </a:rPr>
              <a:t>PK_Person</a:t>
            </a:r>
            <a:r>
              <a:rPr lang="fr-FR" sz="2000" dirty="0">
                <a:latin typeface="Courier New" pitchFamily="49" charset="0"/>
                <a:cs typeface="Courier New" pitchFamily="49" charset="0"/>
              </a:rPr>
              <a:t>;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620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FOREIGN KEY Constraint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05936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 FOREIGN KEY is a key used to link two tables together.</a:t>
            </a:r>
          </a:p>
          <a:p>
            <a:endParaRPr lang="en-US" dirty="0"/>
          </a:p>
          <a:p>
            <a:r>
              <a:rPr lang="en-US" dirty="0"/>
              <a:t>A FOREIGN KEY is a field (or collection of fields) in one table that refers to the PRIMARY KEY in another table.</a:t>
            </a:r>
          </a:p>
          <a:p>
            <a:endParaRPr lang="en-US" dirty="0"/>
          </a:p>
          <a:p>
            <a:r>
              <a:rPr lang="en-US" dirty="0"/>
              <a:t>The table containing the foreign key is called the child table, and the table containing the candidate key is called the referenced or parent table.</a:t>
            </a:r>
          </a:p>
          <a:p>
            <a:endParaRPr lang="en-US" dirty="0"/>
          </a:p>
          <a:p>
            <a:pPr>
              <a:lnSpc>
                <a:spcPct val="160000"/>
              </a:lnSpc>
            </a:pPr>
            <a:r>
              <a:rPr lang="en-US" sz="2600" b="1" dirty="0">
                <a:latin typeface="Courier New" pitchFamily="49" charset="0"/>
              </a:rPr>
              <a:t>CREATE TABLE Orders (</a:t>
            </a:r>
          </a:p>
          <a:p>
            <a:pPr>
              <a:lnSpc>
                <a:spcPct val="160000"/>
              </a:lnSpc>
            </a:pPr>
            <a:r>
              <a:rPr lang="en-US" sz="2600" b="1" dirty="0">
                <a:latin typeface="Courier New" pitchFamily="49" charset="0"/>
              </a:rPr>
              <a:t>    </a:t>
            </a:r>
            <a:r>
              <a:rPr lang="en-US" sz="2600" b="1" dirty="0" err="1">
                <a:latin typeface="Courier New" pitchFamily="49" charset="0"/>
              </a:rPr>
              <a:t>OrderID</a:t>
            </a:r>
            <a:r>
              <a:rPr lang="en-US" sz="2600" b="1" dirty="0">
                <a:latin typeface="Courier New" pitchFamily="49" charset="0"/>
              </a:rPr>
              <a:t> int NOT NULL,</a:t>
            </a:r>
          </a:p>
          <a:p>
            <a:pPr>
              <a:lnSpc>
                <a:spcPct val="160000"/>
              </a:lnSpc>
            </a:pPr>
            <a:r>
              <a:rPr lang="en-US" sz="2600" b="1" dirty="0">
                <a:latin typeface="Courier New" pitchFamily="49" charset="0"/>
              </a:rPr>
              <a:t>    </a:t>
            </a:r>
            <a:r>
              <a:rPr lang="en-US" sz="2600" b="1" dirty="0" err="1">
                <a:latin typeface="Courier New" pitchFamily="49" charset="0"/>
              </a:rPr>
              <a:t>OrderNumber</a:t>
            </a:r>
            <a:r>
              <a:rPr lang="en-US" sz="2600" b="1" dirty="0">
                <a:latin typeface="Courier New" pitchFamily="49" charset="0"/>
              </a:rPr>
              <a:t> int NOT NULL,</a:t>
            </a:r>
          </a:p>
          <a:p>
            <a:pPr>
              <a:lnSpc>
                <a:spcPct val="160000"/>
              </a:lnSpc>
            </a:pPr>
            <a:r>
              <a:rPr lang="en-US" sz="2600" b="1" dirty="0">
                <a:latin typeface="Courier New" pitchFamily="49" charset="0"/>
              </a:rPr>
              <a:t>    </a:t>
            </a:r>
            <a:r>
              <a:rPr lang="en-US" sz="2600" b="1" dirty="0" err="1">
                <a:latin typeface="Courier New" pitchFamily="49" charset="0"/>
              </a:rPr>
              <a:t>PersonID</a:t>
            </a:r>
            <a:r>
              <a:rPr lang="en-US" sz="2600" b="1" dirty="0">
                <a:latin typeface="Courier New" pitchFamily="49" charset="0"/>
              </a:rPr>
              <a:t> int,</a:t>
            </a:r>
          </a:p>
          <a:p>
            <a:pPr>
              <a:lnSpc>
                <a:spcPct val="160000"/>
              </a:lnSpc>
            </a:pPr>
            <a:r>
              <a:rPr lang="en-US" sz="2600" b="1" dirty="0">
                <a:latin typeface="Courier New" pitchFamily="49" charset="0"/>
              </a:rPr>
              <a:t>    PRIMARY KEY (</a:t>
            </a:r>
            <a:r>
              <a:rPr lang="en-US" sz="2600" b="1" dirty="0" err="1">
                <a:latin typeface="Courier New" pitchFamily="49" charset="0"/>
              </a:rPr>
              <a:t>OrderID</a:t>
            </a:r>
            <a:r>
              <a:rPr lang="en-US" sz="2600" b="1" dirty="0">
                <a:latin typeface="Courier New" pitchFamily="49" charset="0"/>
              </a:rPr>
              <a:t>),</a:t>
            </a:r>
          </a:p>
          <a:p>
            <a:pPr>
              <a:lnSpc>
                <a:spcPct val="160000"/>
              </a:lnSpc>
            </a:pPr>
            <a:r>
              <a:rPr lang="en-US" sz="2600" b="1" dirty="0">
                <a:latin typeface="Courier New" pitchFamily="49" charset="0"/>
              </a:rPr>
              <a:t>    FOREIGN KEY (</a:t>
            </a:r>
            <a:r>
              <a:rPr lang="en-US" sz="2600" b="1" dirty="0" err="1">
                <a:latin typeface="Courier New" pitchFamily="49" charset="0"/>
              </a:rPr>
              <a:t>PersonID</a:t>
            </a:r>
            <a:r>
              <a:rPr lang="en-US" sz="2600" b="1" dirty="0">
                <a:latin typeface="Courier New" pitchFamily="49" charset="0"/>
              </a:rPr>
              <a:t>) REFERENCES Persons(</a:t>
            </a:r>
            <a:r>
              <a:rPr lang="en-US" sz="2600" b="1" dirty="0" err="1">
                <a:latin typeface="Courier New" pitchFamily="49" charset="0"/>
              </a:rPr>
              <a:t>PersonID</a:t>
            </a:r>
            <a:r>
              <a:rPr lang="en-US" sz="2600" b="1" dirty="0">
                <a:latin typeface="Courier New" pitchFamily="49" charset="0"/>
              </a:rPr>
              <a:t>)</a:t>
            </a:r>
          </a:p>
          <a:p>
            <a:pPr>
              <a:lnSpc>
                <a:spcPct val="160000"/>
              </a:lnSpc>
            </a:pPr>
            <a:r>
              <a:rPr lang="en-US" sz="2600" b="1" dirty="0">
                <a:latin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275806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FOREIGN KEY Constraint [Con]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CREATE TABLE Orders (</a:t>
            </a:r>
            <a:br>
              <a:rPr lang="en-US" sz="1600" b="1" dirty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OrderID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int NOT NULL,</a:t>
            </a:r>
            <a:br>
              <a:rPr lang="en-US" sz="1600" b="1" dirty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OrderNumber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int   NOT NULL,</a:t>
            </a:r>
            <a:br>
              <a:rPr lang="en-US" sz="1600" b="1" dirty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PersonID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int,</a:t>
            </a:r>
            <a:br>
              <a:rPr lang="en-US" sz="1600" b="1" dirty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latin typeface="Courier New" pitchFamily="49" charset="0"/>
                <a:cs typeface="Courier New" pitchFamily="49" charset="0"/>
              </a:rPr>
              <a:t>    PRIMARY KEY 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OrderID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),</a:t>
            </a:r>
            <a:br>
              <a:rPr lang="en-US" sz="1600" b="1" dirty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latin typeface="Courier New" pitchFamily="49" charset="0"/>
                <a:cs typeface="Courier New" pitchFamily="49" charset="0"/>
              </a:rPr>
              <a:t>    CONSTRAINT 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FK_PersonOrder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 FOREIGN KEY 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PersonID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600" b="1" dirty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latin typeface="Courier New" pitchFamily="49" charset="0"/>
                <a:cs typeface="Courier New" pitchFamily="49" charset="0"/>
              </a:rPr>
              <a:t>    REFERENCES Persons(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PersonID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600" b="1" dirty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210543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Alter / FOREIGN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ALTER TABLE Orders ADD FOREIGN KEY 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PersonID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 REFERENCES Persons(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PersonID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150000"/>
              </a:lnSpc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50000"/>
              </a:lnSpc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ALTER TABLE Orders </a:t>
            </a:r>
            <a:br>
              <a:rPr lang="en-US" sz="1600" b="1" dirty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latin typeface="Courier New" pitchFamily="49" charset="0"/>
                <a:cs typeface="Courier New" pitchFamily="49" charset="0"/>
              </a:rPr>
              <a:t>ADD CONSTRAINT 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FK_PersonOrder</a:t>
            </a:r>
            <a:br>
              <a:rPr lang="en-US" sz="1600" b="1" dirty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latin typeface="Courier New" pitchFamily="49" charset="0"/>
                <a:cs typeface="Courier New" pitchFamily="49" charset="0"/>
              </a:rPr>
              <a:t>FOREIGN KEY 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PersonID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 REFERENCES Persons(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PersonID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150000"/>
              </a:lnSpc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50000"/>
              </a:lnSpc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ALTER TABLE Orders DROP FOREIGN KEY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FK_PersonOrder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097539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CHECK Constraint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CHECK constraint is used to limit the value range that can be placed in a column.</a:t>
            </a:r>
          </a:p>
          <a:p>
            <a:endParaRPr lang="en-US" dirty="0"/>
          </a:p>
          <a:p>
            <a:r>
              <a:rPr lang="en-US" dirty="0"/>
              <a:t>If you define a CHECK constraint on a single column it allows only certain values for this column.</a:t>
            </a:r>
          </a:p>
          <a:p>
            <a:endParaRPr lang="en-US" dirty="0"/>
          </a:p>
          <a:p>
            <a:r>
              <a:rPr lang="en-US" dirty="0"/>
              <a:t>If you define a CHECK constraint on a table it can limit the values in certain columns based on values in other columns in the row.</a:t>
            </a:r>
          </a:p>
          <a:p>
            <a:endParaRPr lang="en-US" dirty="0"/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CREATE TABLE Persons (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    ID int NOT NULL,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varchar(255) NOT NULL,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    FirstName varchar(255),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    Age int 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CHECK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 (Age&gt;=18)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068125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CHECK Constraint [Con.]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915400" cy="5410200"/>
          </a:xfrm>
        </p:spPr>
        <p:txBody>
          <a:bodyPr>
            <a:normAutofit lnSpcReduction="10000"/>
          </a:bodyPr>
          <a:lstStyle/>
          <a:p>
            <a:r>
              <a:rPr lang="en-US" sz="24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CREATE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sz="24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TABLE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Persons (</a:t>
            </a:r>
            <a:br>
              <a:rPr lang="en-US" sz="2400" dirty="0"/>
            </a:b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   ID int </a:t>
            </a:r>
            <a:r>
              <a:rPr lang="en-US" sz="24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NOT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sz="24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NULL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br>
              <a:rPr lang="en-US" sz="2400" dirty="0"/>
            </a:b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   </a:t>
            </a:r>
            <a:r>
              <a:rPr lang="en-US" sz="24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LastName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 varchar(</a:t>
            </a:r>
            <a:r>
              <a:rPr lang="en-US" sz="2400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255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) </a:t>
            </a:r>
            <a:r>
              <a:rPr lang="en-US" sz="24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NOT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sz="24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NULL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br>
              <a:rPr lang="en-US" sz="2400" dirty="0"/>
            </a:b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   FirstName varchar(</a:t>
            </a:r>
            <a:r>
              <a:rPr lang="en-US" sz="2400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255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),</a:t>
            </a:r>
            <a:br>
              <a:rPr lang="en-US" sz="2400" dirty="0"/>
            </a:b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   Age int,</a:t>
            </a:r>
            <a:br>
              <a:rPr lang="en-US" sz="2400" dirty="0"/>
            </a:b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   City varchar(</a:t>
            </a:r>
            <a:r>
              <a:rPr lang="en-US" sz="2400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255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),</a:t>
            </a:r>
            <a:br>
              <a:rPr lang="en-US" sz="2400" dirty="0"/>
            </a:b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   </a:t>
            </a:r>
            <a:r>
              <a:rPr lang="en-US" sz="24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CONSTRAINT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sz="24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CHK_Person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sz="24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CHECK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(Age&gt;=</a:t>
            </a:r>
            <a:r>
              <a:rPr lang="en-US" sz="2400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18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sz="24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AND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City=</a:t>
            </a:r>
            <a:r>
              <a:rPr lang="en-US" sz="2400" b="0" i="0" dirty="0">
                <a:solidFill>
                  <a:srgbClr val="A52A2A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'Sandnes'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br>
              <a:rPr lang="en-US" sz="2400" dirty="0"/>
            </a:b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ALTER TABLE Persons ADD CHECK (Age&gt;=18);</a:t>
            </a:r>
          </a:p>
          <a:p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ALTER TABLE Persons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ADD CONSTRAINT 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CHK_PersonAge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CHECK (Age&gt;=18 AND City='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Sandnes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');</a:t>
            </a:r>
          </a:p>
          <a:p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fr-FR" sz="1800" dirty="0">
                <a:latin typeface="Courier New" pitchFamily="49" charset="0"/>
                <a:cs typeface="Courier New" pitchFamily="49" charset="0"/>
              </a:rPr>
              <a:t>ALTER TABLE </a:t>
            </a:r>
            <a:r>
              <a:rPr lang="fr-FR" sz="1800" dirty="0" err="1">
                <a:latin typeface="Courier New" pitchFamily="49" charset="0"/>
                <a:cs typeface="Courier New" pitchFamily="49" charset="0"/>
              </a:rPr>
              <a:t>Persons</a:t>
            </a:r>
            <a:br>
              <a:rPr lang="fr-FR" sz="1800" dirty="0">
                <a:latin typeface="Courier New" pitchFamily="49" charset="0"/>
                <a:cs typeface="Courier New" pitchFamily="49" charset="0"/>
              </a:rPr>
            </a:br>
            <a:r>
              <a:rPr lang="fr-FR" sz="1800" dirty="0">
                <a:latin typeface="Courier New" pitchFamily="49" charset="0"/>
                <a:cs typeface="Courier New" pitchFamily="49" charset="0"/>
              </a:rPr>
              <a:t>DROP 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CHECK </a:t>
            </a:r>
            <a:r>
              <a:rPr lang="fr-FR" sz="1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fr-FR" sz="1800" dirty="0" err="1">
                <a:latin typeface="Courier New" pitchFamily="49" charset="0"/>
                <a:cs typeface="Courier New" pitchFamily="49" charset="0"/>
              </a:rPr>
              <a:t>CHK_PersonAge</a:t>
            </a:r>
            <a:r>
              <a:rPr lang="fr-FR" sz="1800" dirty="0">
                <a:latin typeface="Courier New" pitchFamily="49" charset="0"/>
                <a:cs typeface="Courier New" pitchFamily="49" charset="0"/>
              </a:rPr>
              <a:t>;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299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DEFAULT Constraint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DEFAULT constraint is used to provide a default value for a column.</a:t>
            </a:r>
          </a:p>
          <a:p>
            <a:endParaRPr lang="en-US" dirty="0"/>
          </a:p>
          <a:p>
            <a:r>
              <a:rPr lang="en-US" dirty="0"/>
              <a:t>The default value will be added to all new records IF no other value is specified.</a:t>
            </a:r>
          </a:p>
          <a:p>
            <a:endParaRPr lang="en-US" dirty="0"/>
          </a:p>
          <a:p>
            <a:r>
              <a:rPr lang="en-US" sz="2600" dirty="0">
                <a:latin typeface="Courier New" pitchFamily="49" charset="0"/>
                <a:cs typeface="Courier New" pitchFamily="49" charset="0"/>
              </a:rPr>
              <a:t>CREATE TABLE Persons (</a:t>
            </a:r>
            <a:br>
              <a:rPr lang="en-US" sz="2600" dirty="0">
                <a:latin typeface="Courier New" pitchFamily="49" charset="0"/>
                <a:cs typeface="Courier New" pitchFamily="49" charset="0"/>
              </a:rPr>
            </a:br>
            <a:r>
              <a:rPr lang="en-US" sz="26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2600">
                <a:latin typeface="Courier New" pitchFamily="49" charset="0"/>
                <a:cs typeface="Courier New" pitchFamily="49" charset="0"/>
              </a:rPr>
              <a:t>ID </a:t>
            </a:r>
            <a:r>
              <a:rPr lang="en-US" sz="280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600"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NOT NULL,</a:t>
            </a:r>
            <a:br>
              <a:rPr lang="en-US" sz="2600" dirty="0">
                <a:latin typeface="Courier New" pitchFamily="49" charset="0"/>
                <a:cs typeface="Courier New" pitchFamily="49" charset="0"/>
              </a:rPr>
            </a:br>
            <a:r>
              <a:rPr lang="en-US" sz="26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2600" dirty="0" err="1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 varchar(255) NOT NULL,</a:t>
            </a:r>
            <a:br>
              <a:rPr lang="en-US" sz="2600" dirty="0">
                <a:latin typeface="Courier New" pitchFamily="49" charset="0"/>
                <a:cs typeface="Courier New" pitchFamily="49" charset="0"/>
              </a:rPr>
            </a:br>
            <a:r>
              <a:rPr lang="en-US" sz="2600" dirty="0">
                <a:latin typeface="Courier New" pitchFamily="49" charset="0"/>
                <a:cs typeface="Courier New" pitchFamily="49" charset="0"/>
              </a:rPr>
              <a:t>    FirstName varchar(255),</a:t>
            </a:r>
            <a:br>
              <a:rPr lang="en-US" sz="2600" dirty="0">
                <a:latin typeface="Courier New" pitchFamily="49" charset="0"/>
                <a:cs typeface="Courier New" pitchFamily="49" charset="0"/>
              </a:rPr>
            </a:br>
            <a:r>
              <a:rPr lang="en-US" sz="2600" dirty="0">
                <a:latin typeface="Courier New" pitchFamily="49" charset="0"/>
                <a:cs typeface="Courier New" pitchFamily="49" charset="0"/>
              </a:rPr>
              <a:t>    City varchar(255) 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 'Sandnes'</a:t>
            </a:r>
            <a:br>
              <a:rPr lang="en-US" sz="2600" dirty="0">
                <a:latin typeface="Courier New" pitchFamily="49" charset="0"/>
                <a:cs typeface="Courier New" pitchFamily="49" charset="0"/>
              </a:rPr>
            </a:br>
            <a:r>
              <a:rPr lang="en-US" sz="2600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67636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1085</Words>
  <Application>Microsoft Office PowerPoint</Application>
  <PresentationFormat>عرض على الشاشة (4:3)</PresentationFormat>
  <Paragraphs>98</Paragraphs>
  <Slides>16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21" baseType="lpstr">
      <vt:lpstr>Arial</vt:lpstr>
      <vt:lpstr>Calibri</vt:lpstr>
      <vt:lpstr>Consolas</vt:lpstr>
      <vt:lpstr>Courier New</vt:lpstr>
      <vt:lpstr>Office Theme</vt:lpstr>
      <vt:lpstr>SQL PRIMARY KEY Constraint</vt:lpstr>
      <vt:lpstr>SQL PRIMARY KEY Constraint [Con.]</vt:lpstr>
      <vt:lpstr>Alter / Primary Key</vt:lpstr>
      <vt:lpstr>SQL FOREIGN KEY Constraint</vt:lpstr>
      <vt:lpstr>SQL FOREIGN KEY Constraint [Con]</vt:lpstr>
      <vt:lpstr>Alter / FOREIGN Key</vt:lpstr>
      <vt:lpstr>SQL CHECK Constraint</vt:lpstr>
      <vt:lpstr>SQL CHECK Constraint [Con.]</vt:lpstr>
      <vt:lpstr>SQL DEFAULT Constraint</vt:lpstr>
      <vt:lpstr>SQL DEFAULT Constraint [Con.]</vt:lpstr>
      <vt:lpstr>Views</vt:lpstr>
      <vt:lpstr>Views</vt:lpstr>
      <vt:lpstr>View Definition</vt:lpstr>
      <vt:lpstr>Using Views in SQL Queries</vt:lpstr>
      <vt:lpstr>Materialized Views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</dc:title>
  <dc:creator>user</dc:creator>
  <cp:lastModifiedBy>Lona Sleet</cp:lastModifiedBy>
  <cp:revision>64</cp:revision>
  <dcterms:created xsi:type="dcterms:W3CDTF">2006-08-16T00:00:00Z</dcterms:created>
  <dcterms:modified xsi:type="dcterms:W3CDTF">2024-08-17T21:13:40Z</dcterms:modified>
</cp:coreProperties>
</file>