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301" r:id="rId4"/>
    <p:sldId id="264" r:id="rId5"/>
    <p:sldId id="265" r:id="rId6"/>
    <p:sldId id="260" r:id="rId7"/>
    <p:sldId id="261" r:id="rId8"/>
    <p:sldId id="302" r:id="rId9"/>
    <p:sldId id="300" r:id="rId10"/>
    <p:sldId id="262" r:id="rId11"/>
    <p:sldId id="263" r:id="rId12"/>
    <p:sldId id="273" r:id="rId13"/>
    <p:sldId id="303" r:id="rId14"/>
    <p:sldId id="266" r:id="rId15"/>
    <p:sldId id="267" r:id="rId16"/>
    <p:sldId id="268" r:id="rId17"/>
    <p:sldId id="274" r:id="rId18"/>
    <p:sldId id="269" r:id="rId19"/>
    <p:sldId id="270" r:id="rId20"/>
    <p:sldId id="271" r:id="rId21"/>
    <p:sldId id="272" r:id="rId22"/>
    <p:sldId id="280" r:id="rId23"/>
    <p:sldId id="275" r:id="rId24"/>
    <p:sldId id="276" r:id="rId25"/>
    <p:sldId id="277" r:id="rId26"/>
    <p:sldId id="279" r:id="rId27"/>
    <p:sldId id="281" r:id="rId28"/>
    <p:sldId id="278" r:id="rId29"/>
    <p:sldId id="282" r:id="rId30"/>
    <p:sldId id="283" r:id="rId31"/>
    <p:sldId id="284" r:id="rId32"/>
    <p:sldId id="285" r:id="rId33"/>
    <p:sldId id="295" r:id="rId34"/>
    <p:sldId id="286" r:id="rId35"/>
    <p:sldId id="287" r:id="rId36"/>
    <p:sldId id="289" r:id="rId37"/>
    <p:sldId id="288" r:id="rId38"/>
    <p:sldId id="296" r:id="rId39"/>
    <p:sldId id="290" r:id="rId40"/>
    <p:sldId id="291" r:id="rId41"/>
    <p:sldId id="292" r:id="rId42"/>
    <p:sldId id="293" r:id="rId43"/>
    <p:sldId id="294" r:id="rId44"/>
    <p:sldId id="297" r:id="rId45"/>
    <p:sldId id="298" r:id="rId46"/>
    <p:sldId id="299" r:id="rId4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90" d="100"/>
          <a:sy n="90" d="100"/>
        </p:scale>
        <p:origin x="-226" y="7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3">
        <a:schemeClr val="bg1"/>
      </p:bgRef>
    </p:bg>
    <p:spTree>
      <p:nvGrpSpPr>
        <p:cNvPr id="1" name=""/>
        <p:cNvGrpSpPr/>
        <p:nvPr/>
      </p:nvGrpSpPr>
      <p:grpSpPr>
        <a:xfrm>
          <a:off x="0" y="0"/>
          <a:ext cx="0" cy="0"/>
          <a:chOff x="0" y="0"/>
          <a:chExt cx="0" cy="0"/>
        </a:xfrm>
      </p:grpSpPr>
      <p:sp>
        <p:nvSpPr>
          <p:cNvPr id="12" name="مستطيل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مستطيل مستدير الزوايا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عنوان فرعي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a:t>انقر لتحرير نمط العنوان الثانوي الرئيسي</a:t>
            </a:r>
            <a:endParaRPr kumimoji="0" lang="en-US"/>
          </a:p>
        </p:txBody>
      </p:sp>
      <p:sp>
        <p:nvSpPr>
          <p:cNvPr id="28" name="عنصر نائب للتاريخ 27"/>
          <p:cNvSpPr>
            <a:spLocks noGrp="1"/>
          </p:cNvSpPr>
          <p:nvPr>
            <p:ph type="dt" sz="half" idx="10"/>
          </p:nvPr>
        </p:nvSpPr>
        <p:spPr/>
        <p:txBody>
          <a:bodyPr/>
          <a:lstStyle/>
          <a:p>
            <a:fld id="{3B70C9C1-801A-43A9-BC84-5A3DFFD2AABC}" type="datetimeFigureOut">
              <a:rPr lang="ar-SA" smtClean="0"/>
              <a:pPr/>
              <a:t>11/07/1442</a:t>
            </a:fld>
            <a:endParaRPr lang="ar-SA"/>
          </a:p>
        </p:txBody>
      </p:sp>
      <p:sp>
        <p:nvSpPr>
          <p:cNvPr id="17" name="عنصر نائب للتذييل 16"/>
          <p:cNvSpPr>
            <a:spLocks noGrp="1"/>
          </p:cNvSpPr>
          <p:nvPr>
            <p:ph type="ftr" sz="quarter" idx="11"/>
          </p:nvPr>
        </p:nvSpPr>
        <p:spPr/>
        <p:txBody>
          <a:bodyPr/>
          <a:lstStyle/>
          <a:p>
            <a:endParaRPr lang="ar-SA"/>
          </a:p>
        </p:txBody>
      </p:sp>
      <p:sp>
        <p:nvSpPr>
          <p:cNvPr id="29" name="عنصر نائب لرقم الشريحة 28"/>
          <p:cNvSpPr>
            <a:spLocks noGrp="1"/>
          </p:cNvSpPr>
          <p:nvPr>
            <p:ph type="sldNum" sz="quarter" idx="12"/>
          </p:nvPr>
        </p:nvSpPr>
        <p:spPr/>
        <p:txBody>
          <a:bodyPr lIns="0" tIns="0" rIns="0" bIns="0">
            <a:noAutofit/>
          </a:bodyPr>
          <a:lstStyle>
            <a:lvl1pPr>
              <a:defRPr sz="1400">
                <a:solidFill>
                  <a:srgbClr val="FFFFFF"/>
                </a:solidFill>
              </a:defRPr>
            </a:lvl1pPr>
          </a:lstStyle>
          <a:p>
            <a:fld id="{71EA587F-00AB-48E1-BA22-035BC2C36C00}" type="slidenum">
              <a:rPr lang="ar-SA" smtClean="0"/>
              <a:pPr/>
              <a:t>‹#›</a:t>
            </a:fld>
            <a:endParaRPr lang="ar-SA"/>
          </a:p>
        </p:txBody>
      </p:sp>
      <p:sp>
        <p:nvSpPr>
          <p:cNvPr id="7" name="مستطيل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عنوان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ar-SA"/>
              <a:t>انقر لتحرير نمط العنوان الرئيسي</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3B70C9C1-801A-43A9-BC84-5A3DFFD2AABC}" type="datetimeFigureOut">
              <a:rPr lang="ar-SA" smtClean="0"/>
              <a:pPr/>
              <a:t>11/07/1442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1EA587F-00AB-48E1-BA22-035BC2C36C00}"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41"/>
            <a:ext cx="2011680" cy="5851525"/>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914400" y="274640"/>
            <a:ext cx="5562600" cy="5851525"/>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3B70C9C1-801A-43A9-BC84-5A3DFFD2AABC}" type="datetimeFigureOut">
              <a:rPr lang="ar-SA" smtClean="0"/>
              <a:pPr/>
              <a:t>11/07/1442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1EA587F-00AB-48E1-BA22-035BC2C36C00}"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4" name="عنصر نائب للتاريخ 3"/>
          <p:cNvSpPr>
            <a:spLocks noGrp="1"/>
          </p:cNvSpPr>
          <p:nvPr>
            <p:ph type="dt" sz="half" idx="10"/>
          </p:nvPr>
        </p:nvSpPr>
        <p:spPr/>
        <p:txBody>
          <a:bodyPr/>
          <a:lstStyle/>
          <a:p>
            <a:fld id="{3B70C9C1-801A-43A9-BC84-5A3DFFD2AABC}" type="datetimeFigureOut">
              <a:rPr lang="ar-SA" smtClean="0"/>
              <a:pPr/>
              <a:t>11/07/1442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1EA587F-00AB-48E1-BA22-035BC2C36C00}" type="slidenum">
              <a:rPr lang="ar-SA" smtClean="0"/>
              <a:pPr/>
              <a:t>‹#›</a:t>
            </a:fld>
            <a:endParaRPr lang="ar-SA"/>
          </a:p>
        </p:txBody>
      </p:sp>
      <p:sp>
        <p:nvSpPr>
          <p:cNvPr id="8" name="عنصر نائب للمحتوى 7"/>
          <p:cNvSpPr>
            <a:spLocks noGrp="1"/>
          </p:cNvSpPr>
          <p:nvPr>
            <p:ph sz="quarter" idx="1"/>
          </p:nvPr>
        </p:nvSpPr>
        <p:spPr>
          <a:xfrm>
            <a:off x="914400" y="1447800"/>
            <a:ext cx="7772400" cy="4572000"/>
          </a:xfrm>
        </p:spPr>
        <p:txBody>
          <a:bodyPr vert="horz"/>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1"/>
      </p:bgRef>
    </p:bg>
    <p:spTree>
      <p:nvGrpSpPr>
        <p:cNvPr id="1" name=""/>
        <p:cNvGrpSpPr/>
        <p:nvPr/>
      </p:nvGrpSpPr>
      <p:grpSpPr>
        <a:xfrm>
          <a:off x="0" y="0"/>
          <a:ext cx="0" cy="0"/>
          <a:chOff x="0" y="0"/>
          <a:chExt cx="0" cy="0"/>
        </a:xfrm>
      </p:grpSpPr>
      <p:sp>
        <p:nvSpPr>
          <p:cNvPr id="11" name="مستطيل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مستطيل مستدير الزوايا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722313" y="952500"/>
            <a:ext cx="7772400" cy="1362075"/>
          </a:xfrm>
        </p:spPr>
        <p:txBody>
          <a:bodyPr anchor="b" anchorCtr="0"/>
          <a:lstStyle>
            <a:lvl1pPr algn="l">
              <a:buNone/>
              <a:defRPr sz="4000" b="0" cap="none"/>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a:t>انقر لتحرير أنماط النص الرئيسي</a:t>
            </a:r>
          </a:p>
        </p:txBody>
      </p:sp>
      <p:sp>
        <p:nvSpPr>
          <p:cNvPr id="4" name="عنصر نائب للتاريخ 3"/>
          <p:cNvSpPr>
            <a:spLocks noGrp="1"/>
          </p:cNvSpPr>
          <p:nvPr>
            <p:ph type="dt" sz="half" idx="10"/>
          </p:nvPr>
        </p:nvSpPr>
        <p:spPr/>
        <p:txBody>
          <a:bodyPr/>
          <a:lstStyle/>
          <a:p>
            <a:fld id="{3B70C9C1-801A-43A9-BC84-5A3DFFD2AABC}" type="datetimeFigureOut">
              <a:rPr lang="ar-SA" smtClean="0"/>
              <a:pPr/>
              <a:t>11/07/1442</a:t>
            </a:fld>
            <a:endParaRPr lang="ar-SA"/>
          </a:p>
        </p:txBody>
      </p:sp>
      <p:sp>
        <p:nvSpPr>
          <p:cNvPr id="5" name="عنصر نائب للتذييل 4"/>
          <p:cNvSpPr>
            <a:spLocks noGrp="1"/>
          </p:cNvSpPr>
          <p:nvPr>
            <p:ph type="ftr" sz="quarter" idx="11"/>
          </p:nvPr>
        </p:nvSpPr>
        <p:spPr>
          <a:xfrm>
            <a:off x="800100" y="6172200"/>
            <a:ext cx="4000500" cy="457200"/>
          </a:xfrm>
        </p:spPr>
        <p:txBody>
          <a:bodyPr/>
          <a:lstStyle/>
          <a:p>
            <a:endParaRPr lang="ar-SA"/>
          </a:p>
        </p:txBody>
      </p:sp>
      <p:sp>
        <p:nvSpPr>
          <p:cNvPr id="7" name="مستطيل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مستطيل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مستطيل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عنصر نائب لرقم الشريحة 5"/>
          <p:cNvSpPr>
            <a:spLocks noGrp="1"/>
          </p:cNvSpPr>
          <p:nvPr>
            <p:ph type="sldNum" sz="quarter" idx="12"/>
          </p:nvPr>
        </p:nvSpPr>
        <p:spPr>
          <a:xfrm>
            <a:off x="146304" y="6208776"/>
            <a:ext cx="457200" cy="457200"/>
          </a:xfrm>
        </p:spPr>
        <p:txBody>
          <a:bodyPr/>
          <a:lstStyle/>
          <a:p>
            <a:fld id="{71EA587F-00AB-48E1-BA22-035BC2C36C00}"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3B70C9C1-801A-43A9-BC84-5A3DFFD2AABC}" type="datetimeFigureOut">
              <a:rPr lang="ar-SA" smtClean="0"/>
              <a:pPr/>
              <a:t>11/07/1442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1EA587F-00AB-48E1-BA22-035BC2C36C00}" type="slidenum">
              <a:rPr lang="ar-SA" smtClean="0"/>
              <a:pPr/>
              <a:t>‹#›</a:t>
            </a:fld>
            <a:endParaRPr lang="ar-SA"/>
          </a:p>
        </p:txBody>
      </p:sp>
      <p:sp>
        <p:nvSpPr>
          <p:cNvPr id="9" name="عنصر نائب للمحتوى 8"/>
          <p:cNvSpPr>
            <a:spLocks noGrp="1"/>
          </p:cNvSpPr>
          <p:nvPr>
            <p:ph sz="quarter" idx="1"/>
          </p:nvPr>
        </p:nvSpPr>
        <p:spPr>
          <a:xfrm>
            <a:off x="914400" y="1447800"/>
            <a:ext cx="3749040" cy="4572000"/>
          </a:xfrm>
        </p:spPr>
        <p:txBody>
          <a:bodyPr vert="horz"/>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1" name="عنصر نائب للمحتوى 10"/>
          <p:cNvSpPr>
            <a:spLocks noGrp="1"/>
          </p:cNvSpPr>
          <p:nvPr>
            <p:ph sz="quarter" idx="2"/>
          </p:nvPr>
        </p:nvSpPr>
        <p:spPr>
          <a:xfrm>
            <a:off x="4933950" y="1447800"/>
            <a:ext cx="3749040" cy="4572000"/>
          </a:xfrm>
        </p:spPr>
        <p:txBody>
          <a:bodyPr vert="horz"/>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273050"/>
            <a:ext cx="7772400" cy="1143000"/>
          </a:xfrm>
        </p:spPr>
        <p:txBody>
          <a:bodyPr anchor="b" anchorCtr="0"/>
          <a:lstStyle>
            <a:lvl1pPr>
              <a:defRPr/>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4" name="عنصر نائب للنص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7" name="عنصر نائب للتاريخ 6"/>
          <p:cNvSpPr>
            <a:spLocks noGrp="1"/>
          </p:cNvSpPr>
          <p:nvPr>
            <p:ph type="dt" sz="half" idx="10"/>
          </p:nvPr>
        </p:nvSpPr>
        <p:spPr/>
        <p:txBody>
          <a:bodyPr/>
          <a:lstStyle/>
          <a:p>
            <a:fld id="{3B70C9C1-801A-43A9-BC84-5A3DFFD2AABC}" type="datetimeFigureOut">
              <a:rPr lang="ar-SA" smtClean="0"/>
              <a:pPr/>
              <a:t>11/07/1442</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71EA587F-00AB-48E1-BA22-035BC2C36C00}" type="slidenum">
              <a:rPr lang="ar-SA" smtClean="0"/>
              <a:pPr/>
              <a:t>‹#›</a:t>
            </a:fld>
            <a:endParaRPr lang="ar-SA"/>
          </a:p>
        </p:txBody>
      </p:sp>
      <p:sp>
        <p:nvSpPr>
          <p:cNvPr id="11" name="عنصر نائب للمحتوى 10"/>
          <p:cNvSpPr>
            <a:spLocks noGrp="1"/>
          </p:cNvSpPr>
          <p:nvPr>
            <p:ph sz="half" idx="2"/>
          </p:nvPr>
        </p:nvSpPr>
        <p:spPr>
          <a:xfrm>
            <a:off x="914400" y="2247900"/>
            <a:ext cx="3733800" cy="3886200"/>
          </a:xfrm>
        </p:spPr>
        <p:txBody>
          <a:bodyPr vert="horz"/>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3" name="عنصر نائب للمحتوى 12"/>
          <p:cNvSpPr>
            <a:spLocks noGrp="1"/>
          </p:cNvSpPr>
          <p:nvPr>
            <p:ph sz="half" idx="4"/>
          </p:nvPr>
        </p:nvSpPr>
        <p:spPr>
          <a:xfrm>
            <a:off x="4953000" y="2247900"/>
            <a:ext cx="3733800" cy="3886200"/>
          </a:xfrm>
        </p:spPr>
        <p:txBody>
          <a:bodyPr vert="horz"/>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3B70C9C1-801A-43A9-BC84-5A3DFFD2AABC}" type="datetimeFigureOut">
              <a:rPr lang="ar-SA" smtClean="0"/>
              <a:pPr/>
              <a:t>11/07/1442</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71EA587F-00AB-48E1-BA22-035BC2C36C00}"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B70C9C1-801A-43A9-BC84-5A3DFFD2AABC}" type="datetimeFigureOut">
              <a:rPr lang="ar-SA" smtClean="0"/>
              <a:pPr/>
              <a:t>11/07/1442</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71EA587F-00AB-48E1-BA22-035BC2C36C00}"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8" name="مستطيل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مستطيل مستدير الزوايا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914400" y="273050"/>
            <a:ext cx="7772400" cy="1143000"/>
          </a:xfrm>
        </p:spPr>
        <p:txBody>
          <a:bodyPr anchor="b" anchorCtr="0"/>
          <a:lstStyle>
            <a:lvl1pPr algn="l">
              <a:buNone/>
              <a:defRPr sz="4000" b="0"/>
            </a:lvl1pPr>
          </a:lstStyle>
          <a:p>
            <a:r>
              <a:rPr kumimoji="0" lang="ar-SA"/>
              <a:t>انقر لتحرير نمط العنوان الرئيسي</a:t>
            </a:r>
            <a:endParaRPr kumimoji="0" lang="en-US"/>
          </a:p>
        </p:txBody>
      </p:sp>
      <p:sp>
        <p:nvSpPr>
          <p:cNvPr id="3" name="عنصر نائب للنص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ar-SA"/>
              <a:t>انقر لتحرير أنماط النص الرئيسي</a:t>
            </a:r>
          </a:p>
        </p:txBody>
      </p:sp>
      <p:sp>
        <p:nvSpPr>
          <p:cNvPr id="5" name="عنصر نائب للتاريخ 4"/>
          <p:cNvSpPr>
            <a:spLocks noGrp="1"/>
          </p:cNvSpPr>
          <p:nvPr>
            <p:ph type="dt" sz="half" idx="10"/>
          </p:nvPr>
        </p:nvSpPr>
        <p:spPr/>
        <p:txBody>
          <a:bodyPr/>
          <a:lstStyle/>
          <a:p>
            <a:fld id="{3B70C9C1-801A-43A9-BC84-5A3DFFD2AABC}" type="datetimeFigureOut">
              <a:rPr lang="ar-SA" smtClean="0"/>
              <a:pPr/>
              <a:t>11/07/1442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1EA587F-00AB-48E1-BA22-035BC2C36C00}" type="slidenum">
              <a:rPr lang="ar-SA" smtClean="0"/>
              <a:pPr/>
              <a:t>‹#›</a:t>
            </a:fld>
            <a:endParaRPr lang="ar-SA"/>
          </a:p>
        </p:txBody>
      </p:sp>
      <p:sp>
        <p:nvSpPr>
          <p:cNvPr id="11" name="عنصر نائب للمحتوى 10"/>
          <p:cNvSpPr>
            <a:spLocks noGrp="1"/>
          </p:cNvSpPr>
          <p:nvPr>
            <p:ph sz="quarter" idx="1"/>
          </p:nvPr>
        </p:nvSpPr>
        <p:spPr>
          <a:xfrm>
            <a:off x="2971800" y="1600200"/>
            <a:ext cx="5715000" cy="4495800"/>
          </a:xfrm>
        </p:spPr>
        <p:txBody>
          <a:bodyPr vert="horz"/>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ar-SA"/>
              <a:t>انقر لتحرير نمط العنوان الرئيسي</a:t>
            </a:r>
            <a:endParaRPr kumimoji="0" lang="en-US"/>
          </a:p>
        </p:txBody>
      </p:sp>
      <p:sp>
        <p:nvSpPr>
          <p:cNvPr id="4" name="عنصر نائب للنص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ar-SA"/>
              <a:t>انقر لتحرير أنماط النص الرئيسي</a:t>
            </a:r>
          </a:p>
        </p:txBody>
      </p:sp>
      <p:sp>
        <p:nvSpPr>
          <p:cNvPr id="5" name="عنصر نائب للتاريخ 4"/>
          <p:cNvSpPr>
            <a:spLocks noGrp="1"/>
          </p:cNvSpPr>
          <p:nvPr>
            <p:ph type="dt" sz="half" idx="10"/>
          </p:nvPr>
        </p:nvSpPr>
        <p:spPr/>
        <p:txBody>
          <a:bodyPr/>
          <a:lstStyle/>
          <a:p>
            <a:fld id="{3B70C9C1-801A-43A9-BC84-5A3DFFD2AABC}" type="datetimeFigureOut">
              <a:rPr lang="ar-SA" smtClean="0"/>
              <a:pPr/>
              <a:t>11/07/1442</a:t>
            </a:fld>
            <a:endParaRPr lang="ar-SA"/>
          </a:p>
        </p:txBody>
      </p:sp>
      <p:sp>
        <p:nvSpPr>
          <p:cNvPr id="6" name="عنصر نائب للتذييل 5"/>
          <p:cNvSpPr>
            <a:spLocks noGrp="1"/>
          </p:cNvSpPr>
          <p:nvPr>
            <p:ph type="ftr" sz="quarter" idx="11"/>
          </p:nvPr>
        </p:nvSpPr>
        <p:spPr>
          <a:xfrm>
            <a:off x="914400" y="6172200"/>
            <a:ext cx="3886200" cy="457200"/>
          </a:xfrm>
        </p:spPr>
        <p:txBody>
          <a:bodyPr/>
          <a:lstStyle/>
          <a:p>
            <a:endParaRPr lang="ar-SA"/>
          </a:p>
        </p:txBody>
      </p:sp>
      <p:sp>
        <p:nvSpPr>
          <p:cNvPr id="7" name="عنصر نائب لرقم الشريحة 6"/>
          <p:cNvSpPr>
            <a:spLocks noGrp="1"/>
          </p:cNvSpPr>
          <p:nvPr>
            <p:ph type="sldNum" sz="quarter" idx="12"/>
          </p:nvPr>
        </p:nvSpPr>
        <p:spPr>
          <a:xfrm>
            <a:off x="146304" y="6208776"/>
            <a:ext cx="457200" cy="457200"/>
          </a:xfrm>
        </p:spPr>
        <p:txBody>
          <a:bodyPr/>
          <a:lstStyle/>
          <a:p>
            <a:fld id="{71EA587F-00AB-48E1-BA22-035BC2C36C00}" type="slidenum">
              <a:rPr lang="ar-SA" smtClean="0"/>
              <a:pPr/>
              <a:t>‹#›</a:t>
            </a:fld>
            <a:endParaRPr lang="ar-SA"/>
          </a:p>
        </p:txBody>
      </p:sp>
      <p:sp>
        <p:nvSpPr>
          <p:cNvPr id="11" name="مستطيل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مستطيل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عنصر نائب للصورة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ar-SA"/>
              <a:t>انقر فوق الرمز لإضافة صورة</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مستطيل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مستطيل مستدير الزوايا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عنصر نائب للعنوان 21"/>
          <p:cNvSpPr>
            <a:spLocks noGrp="1"/>
          </p:cNvSpPr>
          <p:nvPr>
            <p:ph type="title"/>
          </p:nvPr>
        </p:nvSpPr>
        <p:spPr>
          <a:xfrm>
            <a:off x="914400" y="274638"/>
            <a:ext cx="7772400" cy="1143000"/>
          </a:xfrm>
          <a:prstGeom prst="rect">
            <a:avLst/>
          </a:prstGeom>
        </p:spPr>
        <p:txBody>
          <a:bodyPr bIns="91440" anchor="b" anchorCtr="0">
            <a:normAutofit/>
          </a:bodyPr>
          <a:lstStyle/>
          <a:p>
            <a:r>
              <a:rPr kumimoji="0" lang="ar-SA"/>
              <a:t>انقر لتحرير نمط العنوان الرئيسي</a:t>
            </a:r>
            <a:endParaRPr kumimoji="0" lang="en-US"/>
          </a:p>
        </p:txBody>
      </p:sp>
      <p:sp>
        <p:nvSpPr>
          <p:cNvPr id="13" name="عنصر نائب للنص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4" name="عنصر نائب للتاريخ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3B70C9C1-801A-43A9-BC84-5A3DFFD2AABC}" type="datetimeFigureOut">
              <a:rPr lang="ar-SA" smtClean="0"/>
              <a:pPr/>
              <a:t>11/07/1442</a:t>
            </a:fld>
            <a:endParaRPr lang="ar-SA"/>
          </a:p>
        </p:txBody>
      </p:sp>
      <p:sp>
        <p:nvSpPr>
          <p:cNvPr id="3" name="عنصر نائب للتذييل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ar-SA"/>
          </a:p>
        </p:txBody>
      </p:sp>
      <p:sp>
        <p:nvSpPr>
          <p:cNvPr id="23" name="عنصر نائب لرقم الشريحة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1EA587F-00AB-48E1-BA22-035BC2C36C00}"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274320" indent="-274320" algn="r" rtl="1"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r" rtl="1"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r" rtl="1"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r" rtl="1"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r" rtl="1"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r" rtl="1"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r" rtl="1"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r" rtl="1"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534885" y="3428999"/>
            <a:ext cx="6400800" cy="3170465"/>
          </a:xfrm>
        </p:spPr>
        <p:txBody>
          <a:bodyPr>
            <a:normAutofit fontScale="85000" lnSpcReduction="20000"/>
          </a:bodyPr>
          <a:lstStyle/>
          <a:p>
            <a:pPr algn="r"/>
            <a:r>
              <a:rPr lang="ar-SA" dirty="0">
                <a:solidFill>
                  <a:schemeClr val="tx1"/>
                </a:solidFill>
                <a:latin typeface="Aldhabi" pitchFamily="2" charset="-78"/>
                <a:cs typeface="Aldhabi" pitchFamily="2" charset="-78"/>
              </a:rPr>
              <a:t>اشراف: </a:t>
            </a:r>
            <a:r>
              <a:rPr lang="ar-SA" dirty="0" smtClean="0">
                <a:solidFill>
                  <a:schemeClr val="tx1"/>
                </a:solidFill>
                <a:latin typeface="Aldhabi" pitchFamily="2" charset="-78"/>
                <a:cs typeface="Aldhabi" pitchFamily="2" charset="-78"/>
              </a:rPr>
              <a:t>أ.د.جولتان </a:t>
            </a:r>
            <a:r>
              <a:rPr lang="ar-SA" dirty="0">
                <a:solidFill>
                  <a:schemeClr val="tx1"/>
                </a:solidFill>
                <a:latin typeface="Aldhabi" pitchFamily="2" charset="-78"/>
                <a:cs typeface="Aldhabi" pitchFamily="2" charset="-78"/>
              </a:rPr>
              <a:t>حجازي</a:t>
            </a:r>
          </a:p>
          <a:p>
            <a:pPr algn="r"/>
            <a:r>
              <a:rPr lang="ar-SA" dirty="0">
                <a:solidFill>
                  <a:schemeClr val="tx1"/>
                </a:solidFill>
                <a:latin typeface="Aldhabi" pitchFamily="2" charset="-78"/>
                <a:cs typeface="Aldhabi" pitchFamily="2" charset="-78"/>
              </a:rPr>
              <a:t>عمل الطالبات:</a:t>
            </a:r>
          </a:p>
          <a:p>
            <a:r>
              <a:rPr lang="ar-SA" dirty="0">
                <a:solidFill>
                  <a:schemeClr val="tx1"/>
                </a:solidFill>
                <a:latin typeface="Aldhabi" pitchFamily="2" charset="-78"/>
                <a:cs typeface="Aldhabi" pitchFamily="2" charset="-78"/>
              </a:rPr>
              <a:t>داليا خطيب</a:t>
            </a:r>
          </a:p>
          <a:p>
            <a:r>
              <a:rPr lang="ar-SA" dirty="0">
                <a:solidFill>
                  <a:schemeClr val="tx1"/>
                </a:solidFill>
                <a:latin typeface="Aldhabi" pitchFamily="2" charset="-78"/>
                <a:cs typeface="Aldhabi" pitchFamily="2" charset="-78"/>
              </a:rPr>
              <a:t>رنا زياد</a:t>
            </a:r>
          </a:p>
          <a:p>
            <a:r>
              <a:rPr lang="ar-SA" dirty="0">
                <a:solidFill>
                  <a:schemeClr val="tx1"/>
                </a:solidFill>
                <a:latin typeface="Aldhabi" pitchFamily="2" charset="-78"/>
                <a:cs typeface="Aldhabi" pitchFamily="2" charset="-78"/>
              </a:rPr>
              <a:t>هاجر ياسر  </a:t>
            </a:r>
          </a:p>
          <a:p>
            <a:r>
              <a:rPr lang="ar-SA" dirty="0">
                <a:solidFill>
                  <a:schemeClr val="tx1"/>
                </a:solidFill>
                <a:latin typeface="Aldhabi" pitchFamily="2" charset="-78"/>
                <a:cs typeface="Aldhabi" pitchFamily="2" charset="-78"/>
              </a:rPr>
              <a:t>فداء ابو سالم </a:t>
            </a:r>
            <a:endParaRPr lang="en-US" dirty="0">
              <a:solidFill>
                <a:schemeClr val="tx1"/>
              </a:solidFill>
              <a:latin typeface="Aldhabi" pitchFamily="2" charset="-78"/>
              <a:cs typeface="Aldhabi" pitchFamily="2" charset="-78"/>
            </a:endParaRPr>
          </a:p>
          <a:p>
            <a:r>
              <a:rPr lang="en-US" dirty="0" err="1">
                <a:solidFill>
                  <a:schemeClr val="tx1"/>
                </a:solidFill>
                <a:latin typeface="Aldhabi" pitchFamily="2" charset="-78"/>
                <a:cs typeface="Aldhabi" pitchFamily="2" charset="-78"/>
              </a:rPr>
              <a:t>رنين</a:t>
            </a:r>
            <a:r>
              <a:rPr lang="en-US" dirty="0">
                <a:solidFill>
                  <a:schemeClr val="tx1"/>
                </a:solidFill>
                <a:latin typeface="Aldhabi" pitchFamily="2" charset="-78"/>
                <a:cs typeface="Aldhabi" pitchFamily="2" charset="-78"/>
              </a:rPr>
              <a:t> </a:t>
            </a:r>
            <a:r>
              <a:rPr lang="en-US" dirty="0" err="1">
                <a:solidFill>
                  <a:schemeClr val="tx1"/>
                </a:solidFill>
                <a:latin typeface="Aldhabi" pitchFamily="2" charset="-78"/>
                <a:cs typeface="Aldhabi" pitchFamily="2" charset="-78"/>
              </a:rPr>
              <a:t>بدر</a:t>
            </a:r>
            <a:r>
              <a:rPr lang="en-US" dirty="0">
                <a:solidFill>
                  <a:schemeClr val="tx1"/>
                </a:solidFill>
                <a:latin typeface="Aldhabi" pitchFamily="2" charset="-78"/>
                <a:cs typeface="Aldhabi" pitchFamily="2" charset="-78"/>
              </a:rPr>
              <a:t> </a:t>
            </a:r>
            <a:endParaRPr lang="ar-SA" dirty="0">
              <a:solidFill>
                <a:schemeClr val="tx1"/>
              </a:solidFill>
              <a:latin typeface="Aldhabi" pitchFamily="2" charset="-78"/>
              <a:cs typeface="Aldhabi" pitchFamily="2" charset="-78"/>
            </a:endParaRPr>
          </a:p>
          <a:p>
            <a:r>
              <a:rPr lang="ar-SA" dirty="0">
                <a:solidFill>
                  <a:schemeClr val="tx1"/>
                </a:solidFill>
                <a:latin typeface="Aldhabi" pitchFamily="2" charset="-78"/>
                <a:cs typeface="Aldhabi" pitchFamily="2" charset="-78"/>
              </a:rPr>
              <a:t>إكرام شلو</a:t>
            </a:r>
          </a:p>
          <a:p>
            <a:r>
              <a:rPr lang="ar-SA" dirty="0">
                <a:solidFill>
                  <a:schemeClr val="tx1"/>
                </a:solidFill>
                <a:latin typeface="Aldhabi" pitchFamily="2" charset="-78"/>
                <a:cs typeface="Aldhabi" pitchFamily="2" charset="-78"/>
              </a:rPr>
              <a:t>مرام مصلح </a:t>
            </a:r>
            <a:endParaRPr lang="en-US" dirty="0">
              <a:solidFill>
                <a:schemeClr val="tx1"/>
              </a:solidFill>
              <a:latin typeface="Aldhabi" pitchFamily="2" charset="-78"/>
              <a:cs typeface="Aldhabi" pitchFamily="2" charset="-78"/>
            </a:endParaRPr>
          </a:p>
          <a:p>
            <a:endParaRPr lang="ar-SA" dirty="0">
              <a:solidFill>
                <a:schemeClr val="tx1"/>
              </a:solidFill>
              <a:latin typeface="Aldhabi" pitchFamily="2" charset="-78"/>
              <a:cs typeface="Aldhabi" pitchFamily="2" charset="-78"/>
            </a:endParaRPr>
          </a:p>
        </p:txBody>
      </p:sp>
      <p:sp>
        <p:nvSpPr>
          <p:cNvPr id="2" name="عنوان 1"/>
          <p:cNvSpPr>
            <a:spLocks noGrp="1"/>
          </p:cNvSpPr>
          <p:nvPr>
            <p:ph type="ctrTitle"/>
          </p:nvPr>
        </p:nvSpPr>
        <p:spPr>
          <a:xfrm>
            <a:off x="685800" y="1635612"/>
            <a:ext cx="7772400" cy="827281"/>
          </a:xfrm>
        </p:spPr>
        <p:txBody>
          <a:bodyPr>
            <a:normAutofit fontScale="90000"/>
          </a:bodyPr>
          <a:lstStyle/>
          <a:p>
            <a:r>
              <a:rPr lang="ar-SA" sz="2700" i="1"/>
              <a:t>الأسرة</a:t>
            </a:r>
            <a:r>
              <a:rPr lang="en-US" sz="6000" i="1" dirty="0"/>
              <a:t> </a:t>
            </a:r>
            <a:r>
              <a:rPr lang="ar-SA" sz="2700" i="1"/>
              <a:t>وتنشئة الطفل </a:t>
            </a:r>
            <a:r>
              <a:rPr lang="en-US" sz="2700" i="1"/>
              <a:t/>
            </a:r>
            <a:br>
              <a:rPr lang="en-US" sz="2700" i="1"/>
            </a:br>
            <a:r>
              <a:rPr lang="en-US" sz="2700" i="1"/>
              <a:t>الفصل الثالث</a:t>
            </a:r>
            <a:endParaRPr lang="ar-SA" sz="2700"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132364" y="219448"/>
            <a:ext cx="7772400" cy="1143000"/>
          </a:xfrm>
        </p:spPr>
        <p:txBody>
          <a:bodyPr>
            <a:normAutofit/>
          </a:bodyPr>
          <a:lstStyle/>
          <a:p>
            <a:r>
              <a:rPr lang="ar-SA" sz="1800" dirty="0"/>
              <a:t>أساليب التنشئة الاجتماعية </a:t>
            </a:r>
          </a:p>
        </p:txBody>
      </p:sp>
      <p:sp>
        <p:nvSpPr>
          <p:cNvPr id="6" name="عنصر نائب للمحتوى 5"/>
          <p:cNvSpPr>
            <a:spLocks noGrp="1"/>
          </p:cNvSpPr>
          <p:nvPr>
            <p:ph sz="quarter" idx="1"/>
          </p:nvPr>
        </p:nvSpPr>
        <p:spPr>
          <a:xfrm>
            <a:off x="685800" y="1447800"/>
            <a:ext cx="7772400" cy="4572000"/>
          </a:xfrm>
        </p:spPr>
        <p:txBody>
          <a:bodyPr>
            <a:normAutofit/>
          </a:bodyPr>
          <a:lstStyle/>
          <a:p>
            <a:pPr algn="just"/>
            <a:r>
              <a:rPr lang="ar-SA" sz="1800" dirty="0">
                <a:solidFill>
                  <a:srgbClr val="FF0000"/>
                </a:solidFill>
              </a:rPr>
              <a:t>الثواب والعقاب </a:t>
            </a:r>
          </a:p>
          <a:p>
            <a:pPr algn="just">
              <a:buNone/>
            </a:pPr>
            <a:r>
              <a:rPr lang="ar-SA" sz="1800" dirty="0"/>
              <a:t>يستخدم الاباء هذه الطريقة عادة لتدريب اطفالهم على اكتساب سبوك يعتبرونه مقبولا من قبل الاخرين او الحيلولة دون تكرار سلوك </a:t>
            </a:r>
            <a:r>
              <a:rPr lang="ar-SA" sz="1800"/>
              <a:t>غير مرغوب.</a:t>
            </a:r>
            <a:endParaRPr lang="ar-SA" sz="1800" dirty="0"/>
          </a:p>
          <a:p>
            <a:pPr>
              <a:buNone/>
            </a:pPr>
            <a:endParaRPr lang="ar-SA" sz="1800" dirty="0"/>
          </a:p>
        </p:txBody>
      </p:sp>
      <p:pic>
        <p:nvPicPr>
          <p:cNvPr id="7" name="صورة 6" descr="ص9.jpg"/>
          <p:cNvPicPr>
            <a:picLocks noChangeAspect="1"/>
          </p:cNvPicPr>
          <p:nvPr/>
        </p:nvPicPr>
        <p:blipFill>
          <a:blip r:embed="rId2" cstate="print"/>
          <a:stretch>
            <a:fillRect/>
          </a:stretch>
        </p:blipFill>
        <p:spPr>
          <a:xfrm>
            <a:off x="1828478" y="3955736"/>
            <a:ext cx="2813298" cy="2736304"/>
          </a:xfrm>
          <a:prstGeom prst="rect">
            <a:avLst/>
          </a:prstGeom>
        </p:spPr>
      </p:pic>
      <p:pic>
        <p:nvPicPr>
          <p:cNvPr id="8" name="صورة 7" descr="88.jpg"/>
          <p:cNvPicPr>
            <a:picLocks noChangeAspect="1"/>
          </p:cNvPicPr>
          <p:nvPr/>
        </p:nvPicPr>
        <p:blipFill>
          <a:blip r:embed="rId3" cstate="print"/>
          <a:stretch>
            <a:fillRect/>
          </a:stretch>
        </p:blipFill>
        <p:spPr>
          <a:xfrm>
            <a:off x="4783560" y="3916086"/>
            <a:ext cx="3816424" cy="281560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846364" y="2390775"/>
            <a:ext cx="7772400" cy="2892879"/>
          </a:xfrm>
        </p:spPr>
        <p:txBody>
          <a:bodyPr>
            <a:normAutofit lnSpcReduction="10000"/>
          </a:bodyPr>
          <a:lstStyle/>
          <a:p>
            <a:r>
              <a:rPr lang="ar-SA" sz="1800" dirty="0"/>
              <a:t>فالطفل يكافئ مثلا عندما يساعد اخاه او والدته او على ارتداء ملابسه او عندما يسمح لصديقه مشاركته العابه او عندما يظهر نوع من الاستقلالية والاعتماد على النفس </a:t>
            </a:r>
          </a:p>
          <a:p>
            <a:pPr marL="0" indent="0">
              <a:buNone/>
            </a:pPr>
            <a:endParaRPr lang="ar-SA" sz="1800" dirty="0"/>
          </a:p>
          <a:p>
            <a:r>
              <a:rPr lang="ar-SA" sz="1800" dirty="0"/>
              <a:t>في حين انه يعاقب عندما لا يمتثل للإوامر فيعاقب على عدم غسل يديه الاعتداء على الاخرين او استخدام الفاظ بذيئة . </a:t>
            </a:r>
            <a:endParaRPr lang="ar-SA" sz="1800" dirty="0" smtClean="0"/>
          </a:p>
          <a:p>
            <a:r>
              <a:rPr lang="ar-SA" sz="1800" dirty="0" smtClean="0"/>
              <a:t>-العقاب له آثار سلبية على الطفل.</a:t>
            </a:r>
          </a:p>
          <a:p>
            <a:r>
              <a:rPr lang="ar-SA" sz="1800" dirty="0" smtClean="0"/>
              <a:t>الثواب افضل من العقاب</a:t>
            </a:r>
          </a:p>
          <a:p>
            <a:r>
              <a:rPr lang="ar-SA" sz="1800" dirty="0" smtClean="0"/>
              <a:t>-الثواب المعنوي افضل من المادي</a:t>
            </a:r>
          </a:p>
          <a:p>
            <a:r>
              <a:rPr lang="ar-SA" sz="1800" dirty="0"/>
              <a:t>ي</a:t>
            </a:r>
            <a:r>
              <a:rPr lang="ar-SA" sz="1800" dirty="0" smtClean="0"/>
              <a:t>جب الابتعاد عن العقاب الجسدي</a:t>
            </a:r>
            <a:endParaRPr lang="ar-SA"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 xmlns:a16="http://schemas.microsoft.com/office/drawing/2014/main" id="{470E6C8F-2634-D84A-A7F7-2E6143F566EB}"/>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741714" y="1183821"/>
            <a:ext cx="6517822" cy="3932465"/>
          </a:xfrm>
        </p:spPr>
      </p:pic>
    </p:spTree>
    <p:extLst>
      <p:ext uri="{BB962C8B-B14F-4D97-AF65-F5344CB8AC3E}">
        <p14:creationId xmlns:p14="http://schemas.microsoft.com/office/powerpoint/2010/main" val="2143533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الملاحظة</a:t>
            </a:r>
            <a:endParaRPr lang="en-GB" dirty="0"/>
          </a:p>
        </p:txBody>
      </p:sp>
      <p:sp>
        <p:nvSpPr>
          <p:cNvPr id="3" name="Content Placeholder 2"/>
          <p:cNvSpPr>
            <a:spLocks noGrp="1"/>
          </p:cNvSpPr>
          <p:nvPr>
            <p:ph sz="quarter" idx="1"/>
          </p:nvPr>
        </p:nvSpPr>
        <p:spPr/>
        <p:txBody>
          <a:bodyPr/>
          <a:lstStyle/>
          <a:p>
            <a:r>
              <a:rPr lang="ar-SA" dirty="0" smtClean="0"/>
              <a:t>الطفل يتعلم من خلال ملاحظة سلوك الاخرين.</a:t>
            </a:r>
          </a:p>
          <a:p>
            <a:r>
              <a:rPr lang="ar-SA" dirty="0" smtClean="0"/>
              <a:t>الطفل يتعلم العدوانية من خلال ملاحظة سلوك العنف.</a:t>
            </a:r>
          </a:p>
          <a:p>
            <a:r>
              <a:rPr lang="ar-SA" dirty="0" smtClean="0"/>
              <a:t>الطفل يتفاعل مع كل ما يتعرض له بكل مكونات شخصيته وخبراته المشابهة.</a:t>
            </a:r>
          </a:p>
          <a:p>
            <a:r>
              <a:rPr lang="ar-SA" dirty="0" smtClean="0"/>
              <a:t>الطفل ليس مستقبلا سلبيا.</a:t>
            </a:r>
            <a:endParaRPr lang="en-GB" dirty="0"/>
          </a:p>
        </p:txBody>
      </p:sp>
    </p:spTree>
    <p:extLst>
      <p:ext uri="{BB962C8B-B14F-4D97-AF65-F5344CB8AC3E}">
        <p14:creationId xmlns:p14="http://schemas.microsoft.com/office/powerpoint/2010/main" val="443565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D4A94C7-5656-2A48-9BA6-9F63DC1EFE3F}"/>
              </a:ext>
            </a:extLst>
          </p:cNvPr>
          <p:cNvSpPr>
            <a:spLocks noGrp="1"/>
          </p:cNvSpPr>
          <p:nvPr>
            <p:ph sz="quarter" idx="1"/>
          </p:nvPr>
        </p:nvSpPr>
        <p:spPr>
          <a:xfrm>
            <a:off x="895350" y="1716996"/>
            <a:ext cx="7772400" cy="2732540"/>
          </a:xfrm>
        </p:spPr>
        <p:txBody>
          <a:bodyPr/>
          <a:lstStyle/>
          <a:p>
            <a:pPr rtl="1"/>
            <a:r>
              <a:rPr lang="ar-SA" sz="1800">
                <a:effectLst/>
                <a:latin typeface="Calibri" panose="020F0502020204030204" pitchFamily="34" charset="0"/>
                <a:ea typeface="Times New Roman" panose="02020603050405020304" pitchFamily="18" charset="0"/>
                <a:cs typeface="Arial" panose="020B0604020202020204" pitchFamily="34" charset="0"/>
              </a:rPr>
              <a:t>2- .</a:t>
            </a:r>
            <a:r>
              <a:rPr lang="ar-SA" sz="1800" b="1" i="1">
                <a:effectLst/>
                <a:latin typeface="Calibri" panose="020F0502020204030204" pitchFamily="34" charset="0"/>
                <a:ea typeface="Times New Roman" panose="02020603050405020304" pitchFamily="18" charset="0"/>
                <a:cs typeface="Times New Roman" panose="02020603050405020304" pitchFamily="18" charset="0"/>
              </a:rPr>
              <a:t>التقليد</a:t>
            </a:r>
            <a:r>
              <a:rPr lang="ar-SA" sz="1800" i="1">
                <a:effectLst/>
                <a:latin typeface="Calibri" panose="020F0502020204030204" pitchFamily="34" charset="0"/>
                <a:ea typeface="Times New Roman" panose="02020603050405020304" pitchFamily="18" charset="0"/>
                <a:cs typeface="Times New Roman" panose="02020603050405020304" pitchFamily="18" charset="0"/>
              </a:rPr>
              <a:t> : يبدأ الطفل في تقليد أعمال الآخرين في نهاية السنة الأولى ،الا ان التقليد في هذه السن لا يعتمد على الصورة الذهنية بقدر ما يعتمد على الملاحظة المباشرة للفعل .</a:t>
            </a:r>
          </a:p>
          <a:p>
            <a:pPr marL="0" indent="0" rtl="1">
              <a:buNone/>
            </a:pPr>
            <a:endParaRPr lang="en-GB" sz="1800">
              <a:effectLst/>
              <a:latin typeface="Calibri" panose="020F0502020204030204" pitchFamily="34" charset="0"/>
              <a:ea typeface="Times New Roman" panose="02020603050405020304" pitchFamily="18" charset="0"/>
              <a:cs typeface="Arial" panose="020B0604020202020204" pitchFamily="34" charset="0"/>
            </a:endParaRPr>
          </a:p>
          <a:p>
            <a:pPr rtl="1"/>
            <a:r>
              <a:rPr lang="ar-SA" sz="1800" i="1">
                <a:effectLst/>
                <a:latin typeface="Calibri" panose="020F0502020204030204" pitchFamily="34" charset="0"/>
                <a:ea typeface="Times New Roman" panose="02020603050405020304" pitchFamily="18" charset="0"/>
                <a:cs typeface="Times New Roman" panose="02020603050405020304" pitchFamily="18" charset="0"/>
              </a:rPr>
              <a:t>ولكن عندما ينتقل الطفل الى سن الثانية يكون بإمكانه تكون صورة ذهنية لما يحدث حوله والاحتفاظ بها واسترجاعها .</a:t>
            </a:r>
            <a:endParaRPr lang="en-GB" sz="1800">
              <a:effectLst/>
              <a:latin typeface="Calibri" panose="020F0502020204030204" pitchFamily="34" charset="0"/>
              <a:ea typeface="Times New Roman" panose="02020603050405020304" pitchFamily="18" charset="0"/>
              <a:cs typeface="Arial" panose="020B0604020202020204" pitchFamily="34" charset="0"/>
            </a:endParaRPr>
          </a:p>
          <a:p>
            <a:pPr marL="0" indent="0">
              <a:buNone/>
            </a:pPr>
            <a:endParaRPr lang="en-US"/>
          </a:p>
        </p:txBody>
      </p:sp>
    </p:spTree>
    <p:extLst>
      <p:ext uri="{BB962C8B-B14F-4D97-AF65-F5344CB8AC3E}">
        <p14:creationId xmlns:p14="http://schemas.microsoft.com/office/powerpoint/2010/main" val="2172481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CF1C723-6D10-474D-A7F7-62E5CC220A9B}"/>
              </a:ext>
            </a:extLst>
          </p:cNvPr>
          <p:cNvSpPr>
            <a:spLocks noGrp="1"/>
          </p:cNvSpPr>
          <p:nvPr>
            <p:ph sz="quarter" idx="1"/>
          </p:nvPr>
        </p:nvSpPr>
        <p:spPr>
          <a:xfrm>
            <a:off x="685800" y="2286000"/>
            <a:ext cx="7772400" cy="2062842"/>
          </a:xfrm>
        </p:spPr>
        <p:txBody>
          <a:bodyPr/>
          <a:lstStyle/>
          <a:p>
            <a:pPr rtl="1"/>
            <a:r>
              <a:rPr lang="ar-SA" sz="1800" i="1">
                <a:effectLst/>
                <a:latin typeface="Calibri" panose="020F0502020204030204" pitchFamily="34" charset="0"/>
                <a:ea typeface="Times New Roman" panose="02020603050405020304" pitchFamily="18" charset="0"/>
                <a:cs typeface="Times New Roman" panose="02020603050405020304" pitchFamily="18" charset="0"/>
              </a:rPr>
              <a:t>مثال : الطفلة عندما تجلس قبالة المرآة وتستخدم أدوات التجميل الخاصة بي أمها وتلبس حذاءها ، تستطيع فعل ذلك في وقت لاحق لمشاهدة هذا النموذج لأنها احتفظت بالصورة التي رأت أمها عليها وقامت بتقليدها فيما بعد باسترجاع الصورة بفعل قدرتها الذهنية النامية . </a:t>
            </a:r>
            <a:endParaRPr lang="en-GB" sz="1800">
              <a:effectLst/>
              <a:latin typeface="Calibri" panose="020F0502020204030204" pitchFamily="34" charset="0"/>
              <a:ea typeface="Times New Roman" panose="02020603050405020304" pitchFamily="18" charset="0"/>
              <a:cs typeface="Arial" panose="020B0604020202020204" pitchFamily="34" charset="0"/>
            </a:endParaRPr>
          </a:p>
          <a:p>
            <a:pPr marL="0" indent="0" rtl="1">
              <a:buNone/>
            </a:pPr>
            <a:endParaRPr lang="en-GB" sz="180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56903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3D58480-5201-E54A-8D22-E248AAC492E2}"/>
              </a:ext>
            </a:extLst>
          </p:cNvPr>
          <p:cNvSpPr>
            <a:spLocks noGrp="1"/>
          </p:cNvSpPr>
          <p:nvPr>
            <p:ph sz="quarter" idx="1"/>
          </p:nvPr>
        </p:nvSpPr>
        <p:spPr>
          <a:xfrm>
            <a:off x="914400" y="1447800"/>
            <a:ext cx="7772400" cy="4022271"/>
          </a:xfrm>
        </p:spPr>
        <p:txBody>
          <a:bodyPr/>
          <a:lstStyle/>
          <a:p>
            <a:pPr lvl="0" rtl="1"/>
            <a:r>
              <a:rPr lang="ar-SA" sz="1800" i="1">
                <a:effectLst/>
                <a:latin typeface="Calibri" panose="020F0502020204030204" pitchFamily="34" charset="0"/>
                <a:ea typeface="Times New Roman" panose="02020603050405020304" pitchFamily="18" charset="0"/>
                <a:cs typeface="Times New Roman" panose="02020603050405020304" pitchFamily="18" charset="0"/>
              </a:rPr>
              <a:t>لماذا  يقلد الطفل افعالاً معينة دون غيرها ؟ </a:t>
            </a:r>
            <a:endParaRPr lang="en-GB" sz="1800">
              <a:effectLst/>
              <a:latin typeface="Calibri" panose="020F0502020204030204" pitchFamily="34" charset="0"/>
              <a:ea typeface="Times New Roman" panose="02020603050405020304" pitchFamily="18" charset="0"/>
              <a:cs typeface="Arial" panose="020B0604020202020204" pitchFamily="34" charset="0"/>
            </a:endParaRPr>
          </a:p>
          <a:p>
            <a:pPr rtl="1"/>
            <a:r>
              <a:rPr lang="ar-SA" sz="1800" i="1">
                <a:effectLst/>
                <a:latin typeface="Calibri" panose="020F0502020204030204" pitchFamily="34" charset="0"/>
                <a:ea typeface="Times New Roman" panose="02020603050405020304" pitchFamily="18" charset="0"/>
                <a:cs typeface="Times New Roman" panose="02020603050405020304" pitchFamily="18" charset="0"/>
              </a:rPr>
              <a:t>ان الطفل يختار تقليد الفعل الذي يحدث نتائج ممتعة بالنسبة له  وان هذا التفسير يلغي ذاتية الطفل وإرادته . فبالرغم من ان هناك نموذجاً يجرى تقليده ، الا ان اختيار الطفل للتقليد هو أول محاولاته لإظهار ذاته كصاحب إرادة . </a:t>
            </a:r>
            <a:endParaRPr lang="en-GB" sz="1800">
              <a:effectLst/>
              <a:latin typeface="Calibri" panose="020F0502020204030204" pitchFamily="34" charset="0"/>
              <a:ea typeface="Times New Roman" panose="02020603050405020304" pitchFamily="18" charset="0"/>
              <a:cs typeface="Arial" panose="020B0604020202020204" pitchFamily="34" charset="0"/>
            </a:endParaRPr>
          </a:p>
          <a:p>
            <a:pPr marL="0" indent="0" rtl="1">
              <a:buNone/>
            </a:pPr>
            <a:endParaRPr lang="en-GB" sz="1800">
              <a:effectLst/>
              <a:latin typeface="Calibri" panose="020F0502020204030204" pitchFamily="34" charset="0"/>
              <a:ea typeface="Times New Roman" panose="02020603050405020304" pitchFamily="18" charset="0"/>
              <a:cs typeface="Arial" panose="020B0604020202020204" pitchFamily="34" charset="0"/>
            </a:endParaRPr>
          </a:p>
          <a:p>
            <a:r>
              <a:rPr lang="ar-SA" sz="1800" i="1">
                <a:effectLst/>
                <a:ea typeface="Times New Roman" panose="02020603050405020304" pitchFamily="18" charset="0"/>
                <a:cs typeface="Times New Roman" panose="02020603050405020304" pitchFamily="18" charset="0"/>
              </a:rPr>
              <a:t>ومن ناحية أخرى فأن الطفل حريص على اكتساب المهارات التي تزيد من إحساسه بالكفاءاة وانه ليس اقل من  الآخرين حوله مثل  الوالدين والأخوة ، ومثال على ذلك عندما يقوم بتحدث على الهاتف مثلهم وفي بعض الأحيان كي يشعر الطفل بذاته يقوم بتقليد أفعال واقوال لا تتناسب مع المهارات  التي اكتسبها وذلك يعرضه للمخاطر والمغامرات الغير محسوبة ، ولكن لا ينقطع عن محاولة اثبات ذاته وتحسين</a:t>
            </a:r>
            <a:r>
              <a:rPr lang="ar-SA" sz="1800" i="1" u="sng">
                <a:effectLst/>
                <a:ea typeface="Times New Roman" panose="02020603050405020304" pitchFamily="18" charset="0"/>
                <a:cs typeface="Times New Roman" panose="02020603050405020304" pitchFamily="18" charset="0"/>
              </a:rPr>
              <a:t> </a:t>
            </a:r>
            <a:r>
              <a:rPr lang="ar-SA" sz="1800" i="1">
                <a:effectLst/>
                <a:ea typeface="Times New Roman" panose="02020603050405020304" pitchFamily="18" charset="0"/>
                <a:cs typeface="Times New Roman" panose="02020603050405020304" pitchFamily="18" charset="0"/>
              </a:rPr>
              <a:t>صور</a:t>
            </a:r>
            <a:endParaRPr lang="en-US"/>
          </a:p>
        </p:txBody>
      </p:sp>
    </p:spTree>
    <p:extLst>
      <p:ext uri="{BB962C8B-B14F-4D97-AF65-F5344CB8AC3E}">
        <p14:creationId xmlns:p14="http://schemas.microsoft.com/office/powerpoint/2010/main" val="3392668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 xmlns:a16="http://schemas.microsoft.com/office/drawing/2014/main" id="{7B6BC854-2D2A-3440-BFF3-878C9A64BE4F}"/>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377938" y="1447800"/>
            <a:ext cx="6845323" cy="4572000"/>
          </a:xfrm>
        </p:spPr>
      </p:pic>
    </p:spTree>
    <p:extLst>
      <p:ext uri="{BB962C8B-B14F-4D97-AF65-F5344CB8AC3E}">
        <p14:creationId xmlns:p14="http://schemas.microsoft.com/office/powerpoint/2010/main" val="2957731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C72155F-59BC-5A4B-B919-517F59F6231B}"/>
              </a:ext>
            </a:extLst>
          </p:cNvPr>
          <p:cNvSpPr>
            <a:spLocks noGrp="1"/>
          </p:cNvSpPr>
          <p:nvPr>
            <p:ph sz="quarter" idx="1"/>
          </p:nvPr>
        </p:nvSpPr>
        <p:spPr>
          <a:xfrm>
            <a:off x="370114" y="1502228"/>
            <a:ext cx="7772400" cy="4572000"/>
          </a:xfrm>
        </p:spPr>
        <p:txBody>
          <a:bodyPr/>
          <a:lstStyle/>
          <a:p>
            <a:pPr rtl="1"/>
            <a:r>
              <a:rPr lang="ar-SA" sz="1800" b="1" i="1">
                <a:effectLst/>
                <a:latin typeface="Calibri" panose="020F0502020204030204" pitchFamily="34" charset="0"/>
                <a:ea typeface="Times New Roman" panose="02020603050405020304" pitchFamily="18" charset="0"/>
                <a:cs typeface="Times New Roman" panose="02020603050405020304" pitchFamily="18" charset="0"/>
              </a:rPr>
              <a:t>3- التوحد</a:t>
            </a:r>
            <a:r>
              <a:rPr lang="ar-SA" sz="1800" i="1">
                <a:effectLst/>
                <a:latin typeface="Calibri" panose="020F0502020204030204" pitchFamily="34" charset="0"/>
                <a:ea typeface="Times New Roman" panose="02020603050405020304" pitchFamily="18" charset="0"/>
                <a:cs typeface="Times New Roman" panose="02020603050405020304" pitchFamily="18" charset="0"/>
              </a:rPr>
              <a:t> : هو المتغير الذي يفسر لنا كيف يكتسب الطفل سلوكاً اجتماعياً او حتى غير اجتماعي بشكل ثابت نسبياً .</a:t>
            </a:r>
            <a:endParaRPr lang="en-GB" sz="1800">
              <a:effectLst/>
              <a:latin typeface="Calibri" panose="020F0502020204030204" pitchFamily="34" charset="0"/>
              <a:ea typeface="Times New Roman" panose="02020603050405020304" pitchFamily="18" charset="0"/>
              <a:cs typeface="Arial" panose="020B0604020202020204" pitchFamily="34" charset="0"/>
            </a:endParaRPr>
          </a:p>
          <a:p>
            <a:pPr rtl="1"/>
            <a:r>
              <a:rPr lang="ar-SA" sz="1800" i="1">
                <a:effectLst/>
                <a:latin typeface="Calibri" panose="020F0502020204030204" pitchFamily="34" charset="0"/>
                <a:ea typeface="Times New Roman" panose="02020603050405020304" pitchFamily="18" charset="0"/>
                <a:cs typeface="Times New Roman" panose="02020603050405020304" pitchFamily="18" charset="0"/>
              </a:rPr>
              <a:t> يتضمن التوحد عملية تتعدى مجرد التعلم البسيط الذي يحدث عن طريق الملاحظة والتقليد وذلك :</a:t>
            </a:r>
            <a:endParaRPr lang="en-GB" sz="1800">
              <a:effectLst/>
              <a:latin typeface="Calibri" panose="020F0502020204030204" pitchFamily="34" charset="0"/>
              <a:ea typeface="Times New Roman" panose="02020603050405020304" pitchFamily="18" charset="0"/>
              <a:cs typeface="Arial" panose="020B0604020202020204" pitchFamily="34" charset="0"/>
            </a:endParaRPr>
          </a:p>
          <a:p>
            <a:pPr marL="0" indent="0" rtl="1">
              <a:buNone/>
            </a:pPr>
            <a:endParaRPr lang="en-GB" sz="1800">
              <a:effectLst/>
              <a:latin typeface="Calibri" panose="020F0502020204030204" pitchFamily="34" charset="0"/>
              <a:ea typeface="Times New Roman" panose="02020603050405020304" pitchFamily="18" charset="0"/>
              <a:cs typeface="Arial" panose="020B0604020202020204" pitchFamily="34" charset="0"/>
            </a:endParaRPr>
          </a:p>
          <a:p>
            <a:pPr rtl="1"/>
            <a:r>
              <a:rPr lang="ar-SA" sz="1800" i="1">
                <a:effectLst/>
                <a:latin typeface="Calibri" panose="020F0502020204030204" pitchFamily="34" charset="0"/>
                <a:ea typeface="Times New Roman" panose="02020603050405020304" pitchFamily="18" charset="0"/>
                <a:cs typeface="Times New Roman" panose="02020603050405020304" pitchFamily="18" charset="0"/>
              </a:rPr>
              <a:t>اولاً : لأن التوحد يعني ان الطفل يتبنى نمطاً كلياً للسمات والدوافع والاتجاهات والقيم التي توجد لدى الشخص المتوحد معه .</a:t>
            </a:r>
            <a:endParaRPr lang="en-GB" sz="1800">
              <a:effectLst/>
              <a:latin typeface="Calibri" panose="020F0502020204030204" pitchFamily="34" charset="0"/>
              <a:ea typeface="Times New Roman" panose="02020603050405020304" pitchFamily="18" charset="0"/>
              <a:cs typeface="Arial" panose="020B0604020202020204" pitchFamily="34" charset="0"/>
            </a:endParaRPr>
          </a:p>
          <a:p>
            <a:pPr marL="0" indent="0" rtl="1">
              <a:buNone/>
            </a:pPr>
            <a:endParaRPr lang="en-GB" sz="1800">
              <a:effectLst/>
              <a:latin typeface="Calibri" panose="020F0502020204030204" pitchFamily="34" charset="0"/>
              <a:ea typeface="Times New Roman" panose="02020603050405020304" pitchFamily="18" charset="0"/>
              <a:cs typeface="Arial" panose="020B0604020202020204" pitchFamily="34" charset="0"/>
            </a:endParaRPr>
          </a:p>
          <a:p>
            <a:pPr rtl="1"/>
            <a:r>
              <a:rPr lang="ar-SA" sz="1800" i="1">
                <a:effectLst/>
                <a:latin typeface="Calibri" panose="020F0502020204030204" pitchFamily="34" charset="0"/>
                <a:ea typeface="Times New Roman" panose="02020603050405020304" pitchFamily="18" charset="0"/>
                <a:cs typeface="Times New Roman" panose="02020603050405020304" pitchFamily="18" charset="0"/>
              </a:rPr>
              <a:t>اما التلقيد فإنه قد لا يتعدى مجرد قيام الطفل باستجابة مماثلة لتلك التي اقترحها النموذج . </a:t>
            </a:r>
            <a:endParaRPr lang="en-GB" sz="1800">
              <a:effectLst/>
              <a:latin typeface="Calibri" panose="020F0502020204030204" pitchFamily="34" charset="0"/>
              <a:ea typeface="Times New Roman" panose="02020603050405020304" pitchFamily="18" charset="0"/>
              <a:cs typeface="Arial" panose="020B0604020202020204" pitchFamily="34" charset="0"/>
            </a:endParaRPr>
          </a:p>
          <a:p>
            <a:pPr marL="0" indent="0" rtl="1">
              <a:buNone/>
            </a:pPr>
            <a:r>
              <a:rPr lang="ar-SA" sz="1800" i="1">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a:effectLst/>
              <a:latin typeface="Calibri" panose="020F0502020204030204" pitchFamily="34" charset="0"/>
              <a:ea typeface="Times New Roman" panose="02020603050405020304" pitchFamily="18" charset="0"/>
              <a:cs typeface="Arial" panose="020B0604020202020204" pitchFamily="34" charset="0"/>
            </a:endParaRPr>
          </a:p>
          <a:p>
            <a:pPr rtl="1"/>
            <a:r>
              <a:rPr lang="ar-SA" sz="1800" i="1">
                <a:effectLst/>
                <a:latin typeface="Calibri" panose="020F0502020204030204" pitchFamily="34" charset="0"/>
                <a:ea typeface="Times New Roman" panose="02020603050405020304" pitchFamily="18" charset="0"/>
                <a:cs typeface="Times New Roman" panose="02020603050405020304" pitchFamily="18" charset="0"/>
              </a:rPr>
              <a:t>ثانياً : لان التعلم عن طريق الملاحظة والتقليد لا يتطلب وجود روابط عاطفية مع النموذج في حين ان التوحد يتطلب ذلك . </a:t>
            </a:r>
            <a:endParaRPr lang="en-GB" sz="1800">
              <a:effectLst/>
              <a:latin typeface="Calibri" panose="020F0502020204030204" pitchFamily="34" charset="0"/>
              <a:ea typeface="Times New Roman" panose="02020603050405020304" pitchFamily="18" charset="0"/>
              <a:cs typeface="Arial" panose="020B0604020202020204" pitchFamily="34" charset="0"/>
            </a:endParaRPr>
          </a:p>
          <a:p>
            <a:pPr marL="0" indent="0" rtl="1">
              <a:buNone/>
            </a:pPr>
            <a:endParaRPr lang="en-GB" sz="180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332440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EF1B5D4-5D8B-A54A-95C6-2FCFE43EB8CF}"/>
              </a:ext>
            </a:extLst>
          </p:cNvPr>
          <p:cNvSpPr>
            <a:spLocks noGrp="1"/>
          </p:cNvSpPr>
          <p:nvPr>
            <p:ph sz="quarter" idx="1"/>
          </p:nvPr>
        </p:nvSpPr>
        <p:spPr>
          <a:xfrm>
            <a:off x="685800" y="1849891"/>
            <a:ext cx="7772400" cy="3158218"/>
          </a:xfrm>
        </p:spPr>
        <p:txBody>
          <a:bodyPr/>
          <a:lstStyle/>
          <a:p>
            <a:pPr lvl="0" rtl="1"/>
            <a:r>
              <a:rPr lang="ar-SA" sz="1800" i="1">
                <a:effectLst/>
                <a:latin typeface="Calibri" panose="020F0502020204030204" pitchFamily="34" charset="0"/>
                <a:ea typeface="Times New Roman" panose="02020603050405020304" pitchFamily="18" charset="0"/>
                <a:cs typeface="Times New Roman" panose="02020603050405020304" pitchFamily="18" charset="0"/>
              </a:rPr>
              <a:t>ملاحظة : سلوك المتعلم عن طريق الملاحظة والتقليد يكون من السهل تغييره . </a:t>
            </a:r>
            <a:endParaRPr lang="en-GB" sz="1800">
              <a:effectLst/>
              <a:latin typeface="Calibri" panose="020F0502020204030204" pitchFamily="34" charset="0"/>
              <a:ea typeface="Times New Roman" panose="02020603050405020304" pitchFamily="18" charset="0"/>
              <a:cs typeface="Arial" panose="020B0604020202020204" pitchFamily="34" charset="0"/>
            </a:endParaRPr>
          </a:p>
          <a:p>
            <a:pPr marL="0" indent="0" rtl="1">
              <a:buNone/>
            </a:pPr>
            <a:endParaRPr lang="en-GB" sz="1800">
              <a:effectLst/>
              <a:latin typeface="Calibri" panose="020F0502020204030204" pitchFamily="34" charset="0"/>
              <a:ea typeface="Times New Roman" panose="02020603050405020304" pitchFamily="18" charset="0"/>
              <a:cs typeface="Arial" panose="020B0604020202020204" pitchFamily="34" charset="0"/>
            </a:endParaRPr>
          </a:p>
          <a:p>
            <a:pPr rtl="1"/>
            <a:r>
              <a:rPr lang="ar-SA" sz="1800" i="1">
                <a:effectLst/>
                <a:latin typeface="Calibri" panose="020F0502020204030204" pitchFamily="34" charset="0"/>
                <a:ea typeface="Times New Roman" panose="02020603050405020304" pitchFamily="18" charset="0"/>
                <a:cs typeface="Times New Roman" panose="02020603050405020304" pitchFamily="18" charset="0"/>
              </a:rPr>
              <a:t>اما السلوك الذي يتمثله الطفل عن طريق التوحد فأنه يكون ثابت نسبياً . </a:t>
            </a:r>
            <a:endParaRPr lang="en-GB" sz="1800">
              <a:effectLst/>
              <a:latin typeface="Calibri" panose="020F0502020204030204" pitchFamily="34" charset="0"/>
              <a:ea typeface="Times New Roman" panose="02020603050405020304" pitchFamily="18" charset="0"/>
              <a:cs typeface="Arial" panose="020B0604020202020204" pitchFamily="34" charset="0"/>
            </a:endParaRPr>
          </a:p>
          <a:p>
            <a:pPr marL="0" indent="0" rtl="1">
              <a:buNone/>
            </a:pPr>
            <a:endParaRPr lang="en-GB" sz="1800">
              <a:effectLst/>
              <a:latin typeface="Calibri" panose="020F0502020204030204" pitchFamily="34" charset="0"/>
              <a:ea typeface="Times New Roman" panose="02020603050405020304" pitchFamily="18" charset="0"/>
              <a:cs typeface="Arial" panose="020B0604020202020204" pitchFamily="34" charset="0"/>
            </a:endParaRPr>
          </a:p>
          <a:p>
            <a:pPr rtl="1"/>
            <a:r>
              <a:rPr lang="ar-SA" sz="1800" i="1">
                <a:effectLst/>
                <a:latin typeface="Calibri" panose="020F0502020204030204" pitchFamily="34" charset="0"/>
                <a:ea typeface="Times New Roman" panose="02020603050405020304" pitchFamily="18" charset="0"/>
                <a:cs typeface="Times New Roman" panose="02020603050405020304" pitchFamily="18" charset="0"/>
              </a:rPr>
              <a:t>ان التوحد مع أحد الوالدين يحقق للطفل الحاجات الأساسية التي يسعى الى تحقيها في هذه المرحلة وهي ، ( الشعور بالأمن والأمان ) والطفل عن طريق التوحد يستدمج والده في ذاته مما يشعره بالقوة والكفاءاة والسيطرة على بيئته .</a:t>
            </a:r>
            <a:endParaRPr lang="en-GB" sz="180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11482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49779" y="258887"/>
            <a:ext cx="7772400" cy="1143000"/>
          </a:xfrm>
        </p:spPr>
        <p:txBody>
          <a:bodyPr/>
          <a:lstStyle/>
          <a:p>
            <a:pPr algn="r"/>
            <a:r>
              <a:rPr lang="ar-SA" sz="1800" dirty="0"/>
              <a:t>مفهوم التنشئة </a:t>
            </a:r>
            <a:r>
              <a:rPr lang="ar-SA" sz="1800" dirty="0" smtClean="0"/>
              <a:t>الاجتماعية</a:t>
            </a:r>
            <a:r>
              <a:rPr lang="en-GB" sz="1800" dirty="0" smtClean="0"/>
              <a:t>Socialization</a:t>
            </a:r>
            <a:r>
              <a:rPr lang="ar-SA" dirty="0" smtClean="0"/>
              <a:t> </a:t>
            </a:r>
            <a:endParaRPr lang="ar-SA" dirty="0"/>
          </a:p>
        </p:txBody>
      </p:sp>
      <p:sp>
        <p:nvSpPr>
          <p:cNvPr id="3" name="عنصر نائب للمحتوى 2"/>
          <p:cNvSpPr>
            <a:spLocks noGrp="1"/>
          </p:cNvSpPr>
          <p:nvPr>
            <p:ph sz="quarter" idx="1"/>
          </p:nvPr>
        </p:nvSpPr>
        <p:spPr>
          <a:xfrm>
            <a:off x="914400" y="1768599"/>
            <a:ext cx="7772400" cy="4572000"/>
          </a:xfrm>
        </p:spPr>
        <p:txBody>
          <a:bodyPr>
            <a:normAutofit/>
          </a:bodyPr>
          <a:lstStyle/>
          <a:p>
            <a:r>
              <a:rPr lang="ar-SA" sz="1800" i="1" dirty="0"/>
              <a:t>التنشئة الاجتماعية او كما تعرف </a:t>
            </a:r>
            <a:r>
              <a:rPr lang="ar-SA" sz="1800" i="1" dirty="0" smtClean="0"/>
              <a:t>بالتطبيع الأجتماعي  </a:t>
            </a:r>
            <a:r>
              <a:rPr lang="ar-SA" sz="1800" i="1" dirty="0"/>
              <a:t>:تهدف الى اكساب الطفل سلوك ومعايير واتجاهات مناسبة لادوار اجتماعية معينة تمكنهم من مسايرة الجماعه والاتفاق معها وتيسر لهم الاندماج في المجتمع . </a:t>
            </a:r>
            <a:endParaRPr lang="en-GB" sz="1800" i="1" dirty="0" smtClean="0"/>
          </a:p>
          <a:p>
            <a:r>
              <a:rPr lang="ar-SA" sz="1800" i="1" dirty="0" smtClean="0"/>
              <a:t>-عملية يسعى المجتمع من خلاله لتطبيع الطفل اجتماعيا من خلال إحلال عادات ودوافع جديدة محل الأولية التي كانت موجودة، باكسابه أساليب سلوكية، وقيم/ واتجاهات، مقبولة اجتماعيا.</a:t>
            </a:r>
            <a:endParaRPr lang="ar-SA" sz="1800" i="1" dirty="0"/>
          </a:p>
          <a:p>
            <a:endParaRPr lang="ar-SA" sz="1800" dirty="0"/>
          </a:p>
        </p:txBody>
      </p:sp>
      <p:pic>
        <p:nvPicPr>
          <p:cNvPr id="4" name="صورة 3" descr="22.jpg"/>
          <p:cNvPicPr>
            <a:picLocks noChangeAspect="1"/>
          </p:cNvPicPr>
          <p:nvPr/>
        </p:nvPicPr>
        <p:blipFill>
          <a:blip r:embed="rId2" cstate="print"/>
          <a:stretch>
            <a:fillRect/>
          </a:stretch>
        </p:blipFill>
        <p:spPr>
          <a:xfrm>
            <a:off x="1043608" y="3645024"/>
            <a:ext cx="7200800" cy="269557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1F5446C-D1C2-E241-ADE0-DDD9220CE9BC}"/>
              </a:ext>
            </a:extLst>
          </p:cNvPr>
          <p:cNvSpPr>
            <a:spLocks noGrp="1"/>
          </p:cNvSpPr>
          <p:nvPr>
            <p:ph sz="quarter" idx="1"/>
          </p:nvPr>
        </p:nvSpPr>
        <p:spPr>
          <a:xfrm>
            <a:off x="968829" y="781050"/>
            <a:ext cx="7772400" cy="4572000"/>
          </a:xfrm>
        </p:spPr>
        <p:txBody>
          <a:bodyPr/>
          <a:lstStyle/>
          <a:p>
            <a:pPr rtl="1"/>
            <a:r>
              <a:rPr lang="ar-SA" sz="1800" i="1">
                <a:effectLst/>
                <a:latin typeface="Calibri" panose="020F0502020204030204" pitchFamily="34" charset="0"/>
                <a:ea typeface="Times New Roman" panose="02020603050405020304" pitchFamily="18" charset="0"/>
                <a:cs typeface="Times New Roman" panose="02020603050405020304" pitchFamily="18" charset="0"/>
              </a:rPr>
              <a:t>وبالرغم من التناقض بين عملية التوحد والاحساس بالاستقلالية الا ان ميكايتزم التوحد يساعد الطفل على ان يستغني تدريجياً ع النموذج الذي يقلده لأنه لم يعد بحاجة الى وجوده جسمياً لكي يوجه سلوكه أي انه استدمج في ذاته وقادر على مكافاءة نفسه ومعاقبتها .</a:t>
            </a:r>
            <a:endParaRPr lang="en-GB" sz="1800">
              <a:effectLst/>
              <a:latin typeface="Calibri" panose="020F0502020204030204" pitchFamily="34" charset="0"/>
              <a:ea typeface="Times New Roman" panose="02020603050405020304" pitchFamily="18" charset="0"/>
              <a:cs typeface="Arial" panose="020B0604020202020204" pitchFamily="34" charset="0"/>
            </a:endParaRPr>
          </a:p>
          <a:p>
            <a:pPr marL="0" indent="0" rtl="1">
              <a:buNone/>
            </a:pPr>
            <a:endParaRPr lang="en-GB" sz="1800">
              <a:effectLst/>
              <a:latin typeface="Calibri" panose="020F0502020204030204" pitchFamily="34" charset="0"/>
              <a:ea typeface="Times New Roman" panose="02020603050405020304" pitchFamily="18" charset="0"/>
              <a:cs typeface="Arial" panose="020B0604020202020204" pitchFamily="34" charset="0"/>
            </a:endParaRPr>
          </a:p>
          <a:p>
            <a:pPr rtl="1"/>
            <a:r>
              <a:rPr lang="ar-SA" sz="1800" i="1">
                <a:effectLst/>
                <a:latin typeface="Calibri" panose="020F0502020204030204" pitchFamily="34" charset="0"/>
                <a:ea typeface="Times New Roman" panose="02020603050405020304" pitchFamily="18" charset="0"/>
                <a:cs typeface="Times New Roman" panose="02020603050405020304" pitchFamily="18" charset="0"/>
              </a:rPr>
              <a:t>يتم التوحد عادة بين احد الوالدين بناء على  أمرين :</a:t>
            </a:r>
            <a:endParaRPr lang="en-GB" sz="1800">
              <a:effectLst/>
              <a:latin typeface="Calibri" panose="020F0502020204030204" pitchFamily="34" charset="0"/>
              <a:ea typeface="Times New Roman" panose="02020603050405020304" pitchFamily="18" charset="0"/>
              <a:cs typeface="Arial" panose="020B0604020202020204" pitchFamily="34" charset="0"/>
            </a:endParaRPr>
          </a:p>
          <a:p>
            <a:pPr marL="0" indent="0" rtl="1">
              <a:buNone/>
            </a:pPr>
            <a:endParaRPr lang="en-GB" sz="1800">
              <a:effectLst/>
              <a:latin typeface="Calibri" panose="020F0502020204030204" pitchFamily="34" charset="0"/>
              <a:ea typeface="Times New Roman" panose="02020603050405020304" pitchFamily="18" charset="0"/>
              <a:cs typeface="Arial" panose="020B0604020202020204" pitchFamily="34" charset="0"/>
            </a:endParaRPr>
          </a:p>
          <a:p>
            <a:pPr rtl="1"/>
            <a:r>
              <a:rPr lang="ar-SA" sz="1800" i="1">
                <a:effectLst/>
                <a:latin typeface="Calibri" panose="020F0502020204030204" pitchFamily="34" charset="0"/>
                <a:ea typeface="Times New Roman" panose="02020603050405020304" pitchFamily="18" charset="0"/>
                <a:cs typeface="Times New Roman" panose="02020603050405020304" pitchFamily="18" charset="0"/>
              </a:rPr>
              <a:t>الأول : ان يدرك الطفل أوجه التشابه بينه وبين ذالك الوالد من ناحية جسمية عن طريق اللبس والحركة وقصة الشعر وغيرها من الصفات . </a:t>
            </a:r>
            <a:endParaRPr lang="en-GB" sz="1800">
              <a:effectLst/>
              <a:latin typeface="Calibri" panose="020F0502020204030204" pitchFamily="34" charset="0"/>
              <a:ea typeface="Times New Roman" panose="02020603050405020304" pitchFamily="18" charset="0"/>
              <a:cs typeface="Arial" panose="020B0604020202020204" pitchFamily="34" charset="0"/>
            </a:endParaRPr>
          </a:p>
          <a:p>
            <a:pPr marL="0" indent="0" rtl="1">
              <a:buNone/>
            </a:pPr>
            <a:endParaRPr lang="en-GB" sz="1800">
              <a:effectLst/>
              <a:latin typeface="Calibri" panose="020F0502020204030204" pitchFamily="34" charset="0"/>
              <a:ea typeface="Times New Roman" panose="02020603050405020304" pitchFamily="18" charset="0"/>
              <a:cs typeface="Arial" panose="020B0604020202020204" pitchFamily="34" charset="0"/>
            </a:endParaRPr>
          </a:p>
          <a:p>
            <a:pPr rtl="1"/>
            <a:r>
              <a:rPr lang="ar-SA" sz="1800" i="1">
                <a:effectLst/>
                <a:latin typeface="Calibri" panose="020F0502020204030204" pitchFamily="34" charset="0"/>
                <a:ea typeface="Times New Roman" panose="02020603050405020304" pitchFamily="18" charset="0"/>
                <a:cs typeface="Times New Roman" panose="02020603050405020304" pitchFamily="18" charset="0"/>
              </a:rPr>
              <a:t>الثاني : يتعلق بصفات وجدانية نفسية ، اذ كي يتم التوحد مع الوالد بدرجة جيدة لا بد ان تكون لذلك الوالد صفات وتصرفات جذابة بالنسبة للطفل مثل : الرعاية والدفئ العاطفي ، والحب فا من الصعب على الطفل التوحد مع والد قاسي او مهمل . </a:t>
            </a:r>
            <a:endParaRPr lang="en-GB" sz="1800">
              <a:effectLst/>
              <a:latin typeface="Calibri" panose="020F0502020204030204" pitchFamily="34" charset="0"/>
              <a:ea typeface="Times New Roman" panose="02020603050405020304" pitchFamily="18" charset="0"/>
              <a:cs typeface="Arial" panose="020B0604020202020204" pitchFamily="34" charset="0"/>
            </a:endParaRPr>
          </a:p>
          <a:p>
            <a:pPr marL="0" indent="0" rtl="1">
              <a:buNone/>
            </a:pPr>
            <a:endParaRPr lang="en-GB" sz="180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62019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713CDC64-B167-CE40-B6CB-B5A8D8EEB42A}"/>
              </a:ext>
            </a:extLst>
          </p:cNvPr>
          <p:cNvSpPr>
            <a:spLocks noGrp="1"/>
          </p:cNvSpPr>
          <p:nvPr>
            <p:ph sz="quarter" idx="1"/>
          </p:nvPr>
        </p:nvSpPr>
        <p:spPr>
          <a:xfrm>
            <a:off x="873578" y="699407"/>
            <a:ext cx="7772400" cy="4572000"/>
          </a:xfrm>
        </p:spPr>
        <p:txBody>
          <a:bodyPr>
            <a:normAutofit fontScale="92500" lnSpcReduction="10000"/>
          </a:bodyPr>
          <a:lstStyle/>
          <a:p>
            <a:pPr lvl="0" rtl="1"/>
            <a:r>
              <a:rPr lang="ar-SA" sz="1800" b="1" i="1">
                <a:effectLst/>
                <a:latin typeface="Calibri" panose="020F0502020204030204" pitchFamily="34" charset="0"/>
                <a:ea typeface="Times New Roman" panose="02020603050405020304" pitchFamily="18" charset="0"/>
                <a:cs typeface="Times New Roman" panose="02020603050405020304" pitchFamily="18" charset="0"/>
              </a:rPr>
              <a:t>4- تحديد الدور الجنسي : </a:t>
            </a:r>
            <a:endParaRPr lang="en-GB" sz="1800">
              <a:effectLst/>
              <a:latin typeface="Calibri" panose="020F0502020204030204" pitchFamily="34" charset="0"/>
              <a:ea typeface="Times New Roman" panose="02020603050405020304" pitchFamily="18" charset="0"/>
              <a:cs typeface="Arial" panose="020B0604020202020204" pitchFamily="34" charset="0"/>
            </a:endParaRPr>
          </a:p>
          <a:p>
            <a:pPr rtl="1"/>
            <a:r>
              <a:rPr lang="ar-SA" sz="1800" i="1">
                <a:effectLst/>
                <a:latin typeface="Calibri" panose="020F0502020204030204" pitchFamily="34" charset="0"/>
                <a:ea typeface="Times New Roman" panose="02020603050405020304" pitchFamily="18" charset="0"/>
                <a:cs typeface="Times New Roman" panose="02020603050405020304" pitchFamily="18" charset="0"/>
              </a:rPr>
              <a:t>تلعب عملية التنشئة الاجتماعية دوراً كبيراً في هذه المرحلة في بلورة الدور الجنسي للطفل ، أي ان في تنمية السمات السلوكية التي تتناسب مع جنسه ، فيكتسب الولد صفات الذكورة والبنت صفات الأنوثة . </a:t>
            </a:r>
            <a:endParaRPr lang="en-GB" sz="1800">
              <a:effectLst/>
              <a:latin typeface="Calibri" panose="020F0502020204030204" pitchFamily="34" charset="0"/>
              <a:ea typeface="Times New Roman" panose="02020603050405020304" pitchFamily="18" charset="0"/>
              <a:cs typeface="Arial" panose="020B0604020202020204" pitchFamily="34" charset="0"/>
            </a:endParaRPr>
          </a:p>
          <a:p>
            <a:pPr marL="0" indent="0" rtl="1">
              <a:buNone/>
            </a:pPr>
            <a:endParaRPr lang="en-GB" sz="1800">
              <a:effectLst/>
              <a:latin typeface="Calibri" panose="020F0502020204030204" pitchFamily="34" charset="0"/>
              <a:ea typeface="Times New Roman" panose="02020603050405020304" pitchFamily="18" charset="0"/>
              <a:cs typeface="Arial" panose="020B0604020202020204" pitchFamily="34" charset="0"/>
            </a:endParaRPr>
          </a:p>
          <a:p>
            <a:pPr rtl="1"/>
            <a:r>
              <a:rPr lang="ar-SA" sz="1800" i="1">
                <a:effectLst/>
                <a:latin typeface="Calibri" panose="020F0502020204030204" pitchFamily="34" charset="0"/>
                <a:ea typeface="Times New Roman" panose="02020603050405020304" pitchFamily="18" charset="0"/>
                <a:cs typeface="Times New Roman" panose="02020603050405020304" pitchFamily="18" charset="0"/>
              </a:rPr>
              <a:t>وتختلف هذه السمات المراد تنميتها من  ثقافة الى أخرى ، كما تختلف من عصر الى عصر ولكل ثقافة فرعية خصوصيتها داخل الثقافة العامة السائدة مما يجعل بعض بعض المفاهيم والسولكيات والعادات المرتبطة بها مقبولة في بعض المناطق والطبقات الاجتماعية وغير مقبولة في غيرها .  </a:t>
            </a:r>
            <a:endParaRPr lang="en-GB" sz="1800">
              <a:effectLst/>
              <a:latin typeface="Calibri" panose="020F0502020204030204" pitchFamily="34" charset="0"/>
              <a:ea typeface="Times New Roman" panose="02020603050405020304" pitchFamily="18" charset="0"/>
              <a:cs typeface="Arial" panose="020B0604020202020204" pitchFamily="34" charset="0"/>
            </a:endParaRPr>
          </a:p>
          <a:p>
            <a:pPr lvl="0" rtl="1"/>
            <a:r>
              <a:rPr lang="ar-SA" sz="1800" i="1">
                <a:effectLst/>
                <a:latin typeface="Calibri" panose="020F0502020204030204" pitchFamily="34" charset="0"/>
                <a:ea typeface="Times New Roman" panose="02020603050405020304" pitchFamily="18" charset="0"/>
                <a:cs typeface="Times New Roman" panose="02020603050405020304" pitchFamily="18" charset="0"/>
              </a:rPr>
              <a:t>التنشئة الاجتماعية ( عدم التمييز بين الرجل والمراة وتأثيره على تربية الطفل )</a:t>
            </a:r>
            <a:endParaRPr lang="en-GB" sz="1800">
              <a:effectLst/>
              <a:latin typeface="Calibri" panose="020F0502020204030204" pitchFamily="34" charset="0"/>
              <a:ea typeface="Times New Roman" panose="02020603050405020304" pitchFamily="18" charset="0"/>
              <a:cs typeface="Arial" panose="020B0604020202020204" pitchFamily="34" charset="0"/>
            </a:endParaRPr>
          </a:p>
          <a:p>
            <a:pPr marL="0" indent="0" rtl="1">
              <a:buNone/>
            </a:pPr>
            <a:endParaRPr lang="en-GB" sz="1800">
              <a:effectLst/>
              <a:latin typeface="Calibri" panose="020F0502020204030204" pitchFamily="34" charset="0"/>
              <a:ea typeface="Times New Roman" panose="02020603050405020304" pitchFamily="18" charset="0"/>
              <a:cs typeface="Arial" panose="020B0604020202020204" pitchFamily="34" charset="0"/>
            </a:endParaRPr>
          </a:p>
          <a:p>
            <a:pPr rtl="1"/>
            <a:r>
              <a:rPr lang="ar-SA" sz="1800" i="1">
                <a:effectLst/>
                <a:latin typeface="Calibri" panose="020F0502020204030204" pitchFamily="34" charset="0"/>
                <a:ea typeface="Times New Roman" panose="02020603050405020304" pitchFamily="18" charset="0"/>
                <a:cs typeface="Times New Roman" panose="02020603050405020304" pitchFamily="18" charset="0"/>
              </a:rPr>
              <a:t> ان مسؤلية رعاية الأطفال وتنشئتهم قبل دخول مرحلة المدرسة لم تعد قصراً على الام فقط كما كانت بالسابق ، بل اصلحت مسؤلية مشتركة بين الام والأب بدوره فيها وقت ميلاد الطفل وليس عن بدأه بالذهاب على المدرسة .</a:t>
            </a:r>
            <a:endParaRPr lang="en-GB" sz="1800">
              <a:effectLst/>
              <a:latin typeface="Calibri" panose="020F0502020204030204" pitchFamily="34" charset="0"/>
              <a:ea typeface="Times New Roman" panose="02020603050405020304" pitchFamily="18" charset="0"/>
              <a:cs typeface="Arial" panose="020B0604020202020204" pitchFamily="34" charset="0"/>
            </a:endParaRPr>
          </a:p>
          <a:p>
            <a:pPr marL="0" indent="0" rtl="1">
              <a:buNone/>
            </a:pPr>
            <a:endParaRPr lang="en-GB" sz="1800">
              <a:effectLst/>
              <a:latin typeface="Calibri" panose="020F0502020204030204" pitchFamily="34" charset="0"/>
              <a:ea typeface="Times New Roman" panose="02020603050405020304" pitchFamily="18" charset="0"/>
              <a:cs typeface="Arial" panose="020B0604020202020204" pitchFamily="34" charset="0"/>
            </a:endParaRPr>
          </a:p>
          <a:p>
            <a:pPr rtl="1"/>
            <a:r>
              <a:rPr lang="ar-SA" sz="1800" i="1">
                <a:effectLst/>
                <a:latin typeface="Calibri" panose="020F0502020204030204" pitchFamily="34" charset="0"/>
                <a:ea typeface="Times New Roman" panose="02020603050405020304" pitchFamily="18" charset="0"/>
                <a:cs typeface="Times New Roman" panose="02020603050405020304" pitchFamily="18" charset="0"/>
              </a:rPr>
              <a:t>وقد يسبب عدم التميز حدوث ارتباك في البداية ولكن نحن الان في عصر يضحك الأطفال على الزمان الذي مضى واصبح اوعى بحقوق المساواة بين الرجل والمراة بالحقوق والواجبات .</a:t>
            </a:r>
            <a:endParaRPr lang="en-GB" sz="1800">
              <a:effectLst/>
              <a:latin typeface="Calibri" panose="020F0502020204030204" pitchFamily="34" charset="0"/>
              <a:ea typeface="Times New Roman" panose="02020603050405020304" pitchFamily="18" charset="0"/>
              <a:cs typeface="Arial" panose="020B0604020202020204" pitchFamily="34" charset="0"/>
            </a:endParaRPr>
          </a:p>
          <a:p>
            <a:pPr rtl="1"/>
            <a:endParaRPr lang="en-GB" sz="180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34424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 xmlns:a16="http://schemas.microsoft.com/office/drawing/2014/main" id="{6C0499B3-C926-DD48-89DA-43ACBBA5F0A2}"/>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945657" y="1958066"/>
            <a:ext cx="7252685" cy="3525611"/>
          </a:xfrm>
        </p:spPr>
      </p:pic>
    </p:spTree>
    <p:extLst>
      <p:ext uri="{BB962C8B-B14F-4D97-AF65-F5344CB8AC3E}">
        <p14:creationId xmlns:p14="http://schemas.microsoft.com/office/powerpoint/2010/main" val="819751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54010E-027F-7346-96F3-005805491EF8}"/>
              </a:ext>
            </a:extLst>
          </p:cNvPr>
          <p:cNvSpPr>
            <a:spLocks noGrp="1"/>
          </p:cNvSpPr>
          <p:nvPr>
            <p:ph type="title"/>
          </p:nvPr>
        </p:nvSpPr>
        <p:spPr>
          <a:xfrm>
            <a:off x="2254704" y="1009425"/>
            <a:ext cx="7772400" cy="1143000"/>
          </a:xfrm>
        </p:spPr>
        <p:txBody>
          <a:bodyPr/>
          <a:lstStyle/>
          <a:p>
            <a:r>
              <a:rPr lang="ar-SA" sz="1800"/>
              <a:t> نمو الضمير والسلوك الاخلاقي عند الاطفال  </a:t>
            </a:r>
            <a:r>
              <a:rPr lang="ar-SA"/>
              <a:t> </a:t>
            </a:r>
            <a:endParaRPr lang="en-US"/>
          </a:p>
        </p:txBody>
      </p:sp>
      <p:sp>
        <p:nvSpPr>
          <p:cNvPr id="3" name="Content Placeholder 2">
            <a:extLst>
              <a:ext uri="{FF2B5EF4-FFF2-40B4-BE49-F238E27FC236}">
                <a16:creationId xmlns="" xmlns:a16="http://schemas.microsoft.com/office/drawing/2014/main" id="{B11FAC6E-9EC9-654B-AC47-711A4C526C3B}"/>
              </a:ext>
            </a:extLst>
          </p:cNvPr>
          <p:cNvSpPr>
            <a:spLocks noGrp="1"/>
          </p:cNvSpPr>
          <p:nvPr>
            <p:ph sz="quarter" idx="1"/>
          </p:nvPr>
        </p:nvSpPr>
        <p:spPr>
          <a:xfrm>
            <a:off x="805542" y="2574246"/>
            <a:ext cx="7772400" cy="2324326"/>
          </a:xfrm>
        </p:spPr>
        <p:txBody>
          <a:bodyPr>
            <a:normAutofit/>
          </a:bodyPr>
          <a:lstStyle/>
          <a:p>
            <a:r>
              <a:rPr lang="en-GB" sz="1800"/>
              <a:t>ان تعرض الطفل لمتغيرات التنشئة الاجتماعية من ثواب وعقاب وملاحظة التوحد يترتب عليه اكتساب القيم واتجاهات الوالدين ومعاييرهم السلوكية من الثقافة الفرعية الذي ينتمون اليها .  وتعتبر بداية تكوين الضميرأو الأنا</a:t>
            </a:r>
            <a:endParaRPr lang="en-US" sz="1800"/>
          </a:p>
        </p:txBody>
      </p:sp>
    </p:spTree>
    <p:extLst>
      <p:ext uri="{BB962C8B-B14F-4D97-AF65-F5344CB8AC3E}">
        <p14:creationId xmlns:p14="http://schemas.microsoft.com/office/powerpoint/2010/main" val="19624196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E717CCD-96C3-C749-8544-5AD08796DB9D}"/>
              </a:ext>
            </a:extLst>
          </p:cNvPr>
          <p:cNvSpPr>
            <a:spLocks noGrp="1"/>
          </p:cNvSpPr>
          <p:nvPr>
            <p:ph sz="quarter" idx="1"/>
          </p:nvPr>
        </p:nvSpPr>
        <p:spPr>
          <a:xfrm>
            <a:off x="685800" y="2152650"/>
            <a:ext cx="7772400" cy="2552700"/>
          </a:xfrm>
        </p:spPr>
        <p:txBody>
          <a:bodyPr>
            <a:normAutofit/>
          </a:bodyPr>
          <a:lstStyle/>
          <a:p>
            <a:r>
              <a:rPr lang="en-GB" sz="1800"/>
              <a:t>مجرد معرفة الطفل بالمعايير الاخلاقية لا يعني بالضرورة ان يتصرف</a:t>
            </a:r>
            <a:r>
              <a:rPr lang="ar-SA" sz="1800"/>
              <a:t> </a:t>
            </a:r>
            <a:r>
              <a:rPr lang="en-GB" sz="1800"/>
              <a:t>بمقتضاها . وقصدهم الواضح تجنب العقاب لقيامهم بعمل يندرج تحت الافعال الممنوعة</a:t>
            </a:r>
            <a:endParaRPr lang="en-US" sz="1800"/>
          </a:p>
        </p:txBody>
      </p:sp>
    </p:spTree>
    <p:extLst>
      <p:ext uri="{BB962C8B-B14F-4D97-AF65-F5344CB8AC3E}">
        <p14:creationId xmlns:p14="http://schemas.microsoft.com/office/powerpoint/2010/main" val="324282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FFE56F8-2F39-B844-A62D-9456B87A7E21}"/>
              </a:ext>
            </a:extLst>
          </p:cNvPr>
          <p:cNvSpPr>
            <a:spLocks noGrp="1"/>
          </p:cNvSpPr>
          <p:nvPr>
            <p:ph sz="quarter" idx="1"/>
          </p:nvPr>
        </p:nvSpPr>
        <p:spPr>
          <a:xfrm>
            <a:off x="685800" y="2141764"/>
            <a:ext cx="7772400" cy="1749880"/>
          </a:xfrm>
        </p:spPr>
        <p:txBody>
          <a:bodyPr>
            <a:normAutofit/>
          </a:bodyPr>
          <a:lstStyle/>
          <a:p>
            <a:r>
              <a:rPr lang="en-GB" sz="1800"/>
              <a:t>يخنلف الاطفال فيما بينهم في نموهم الخلقي بإختلاف البيئة الذي نشأو فيها .والقيم الاخلاقية الذي يغرسها الآباء فيهم منذ الصغر</a:t>
            </a:r>
            <a:endParaRPr lang="en-US" sz="1800"/>
          </a:p>
        </p:txBody>
      </p:sp>
    </p:spTree>
    <p:extLst>
      <p:ext uri="{BB962C8B-B14F-4D97-AF65-F5344CB8AC3E}">
        <p14:creationId xmlns:p14="http://schemas.microsoft.com/office/powerpoint/2010/main" val="33775014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DDA98F-CDE5-0E41-854B-ECD80834CCC2}"/>
              </a:ext>
            </a:extLst>
          </p:cNvPr>
          <p:cNvSpPr>
            <a:spLocks noGrp="1"/>
          </p:cNvSpPr>
          <p:nvPr>
            <p:ph type="title"/>
          </p:nvPr>
        </p:nvSpPr>
        <p:spPr>
          <a:xfrm>
            <a:off x="1852594" y="661094"/>
            <a:ext cx="7772400" cy="1143000"/>
          </a:xfrm>
        </p:spPr>
        <p:txBody>
          <a:bodyPr>
            <a:normAutofit/>
          </a:bodyPr>
          <a:lstStyle/>
          <a:p>
            <a:r>
              <a:rPr lang="ar-SA" sz="1800"/>
              <a:t>الظروف التي تساعد على نمو سوي للضمير عند الطفل </a:t>
            </a:r>
            <a:endParaRPr lang="en-US" sz="1800"/>
          </a:p>
        </p:txBody>
      </p:sp>
      <p:sp>
        <p:nvSpPr>
          <p:cNvPr id="3" name="Content Placeholder 2">
            <a:extLst>
              <a:ext uri="{FF2B5EF4-FFF2-40B4-BE49-F238E27FC236}">
                <a16:creationId xmlns="" xmlns:a16="http://schemas.microsoft.com/office/drawing/2014/main" id="{DCF749DD-1B32-2B45-AE0F-22A299E79E16}"/>
              </a:ext>
            </a:extLst>
          </p:cNvPr>
          <p:cNvSpPr>
            <a:spLocks noGrp="1"/>
          </p:cNvSpPr>
          <p:nvPr>
            <p:ph sz="quarter" idx="1"/>
          </p:nvPr>
        </p:nvSpPr>
        <p:spPr>
          <a:xfrm>
            <a:off x="914400" y="2097995"/>
            <a:ext cx="7772400" cy="2011362"/>
          </a:xfrm>
        </p:spPr>
        <p:txBody>
          <a:bodyPr>
            <a:normAutofit/>
          </a:bodyPr>
          <a:lstStyle/>
          <a:p>
            <a:pPr lvl="1" algn="ctr"/>
            <a:r>
              <a:rPr lang="en-GB" sz="1800"/>
              <a:t>- </a:t>
            </a:r>
            <a:r>
              <a:rPr lang="ar-SA" sz="1800"/>
              <a:t>١-</a:t>
            </a:r>
            <a:r>
              <a:rPr lang="en-GB" sz="1800"/>
              <a:t>ان يكون لدى الوالدين أنفسهما ضميرا ومعاييرا خلقية ناضجة ومعقولة اي ليست متشددة اكثر من اللازم او جامدة او قاسية</a:t>
            </a:r>
          </a:p>
          <a:p>
            <a:pPr marL="920750" lvl="2" indent="0" algn="ctr">
              <a:buNone/>
            </a:pPr>
            <a:r>
              <a:rPr lang="en-GB" sz="1800"/>
              <a:t>٢-  ان يكون تبني الطفل للمعاييرالوالديه قائما على اساس عملية توحد أيجابية </a:t>
            </a:r>
            <a:endParaRPr lang="en-US" sz="1800"/>
          </a:p>
        </p:txBody>
      </p:sp>
    </p:spTree>
    <p:extLst>
      <p:ext uri="{BB962C8B-B14F-4D97-AF65-F5344CB8AC3E}">
        <p14:creationId xmlns:p14="http://schemas.microsoft.com/office/powerpoint/2010/main" val="3515578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 xmlns:a16="http://schemas.microsoft.com/office/drawing/2014/main" id="{7DD45FD2-B03D-F24B-9AA1-73FA30B0253D}"/>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979715" y="1447800"/>
            <a:ext cx="7225392" cy="4865914"/>
          </a:xfrm>
        </p:spPr>
      </p:pic>
    </p:spTree>
    <p:extLst>
      <p:ext uri="{BB962C8B-B14F-4D97-AF65-F5344CB8AC3E}">
        <p14:creationId xmlns:p14="http://schemas.microsoft.com/office/powerpoint/2010/main" val="42656599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 xmlns:a16="http://schemas.microsoft.com/office/drawing/2014/main" id="{2EEA110F-A94B-9C4B-B923-18D0F421B862}"/>
              </a:ext>
            </a:extLst>
          </p:cNvPr>
          <p:cNvSpPr txBox="1">
            <a:spLocks noGrp="1"/>
          </p:cNvSpPr>
          <p:nvPr>
            <p:ph sz="quarter" idx="1"/>
          </p:nvPr>
        </p:nvSpPr>
        <p:spPr>
          <a:xfrm>
            <a:off x="459920" y="2476501"/>
            <a:ext cx="9065080" cy="3156857"/>
          </a:xfrm>
          <a:prstGeom prst="rect">
            <a:avLst/>
          </a:prstGeom>
        </p:spPr>
        <p:txBody>
          <a:bodyPr vert="horz">
            <a:normAutofit/>
          </a:bodyPr>
          <a:lstStyle>
            <a:lvl1pPr marL="274320" indent="-274320" algn="r" rtl="1"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r" rtl="1"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r" rtl="1"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r" rtl="1"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r" rtl="1"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r" rtl="1"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r" rtl="1"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r" rtl="1"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lvl="1" algn="ctr" defTabSz="914400"/>
            <a:r>
              <a:rPr lang="ar-SA" sz="1800"/>
              <a:t>العوامل في التنشئة الاجتماعية ومعوقاتها </a:t>
            </a:r>
          </a:p>
          <a:p>
            <a:pPr marL="320040" lvl="1" indent="0" algn="ctr" defTabSz="914400">
              <a:buNone/>
            </a:pPr>
            <a:endParaRPr lang="en-US"/>
          </a:p>
        </p:txBody>
      </p:sp>
      <p:sp>
        <p:nvSpPr>
          <p:cNvPr id="4" name="TextBox 3">
            <a:extLst>
              <a:ext uri="{FF2B5EF4-FFF2-40B4-BE49-F238E27FC236}">
                <a16:creationId xmlns="" xmlns:a16="http://schemas.microsoft.com/office/drawing/2014/main" id="{14282BDD-7816-A646-8ACC-3D0A0034506A}"/>
              </a:ext>
            </a:extLst>
          </p:cNvPr>
          <p:cNvSpPr txBox="1"/>
          <p:nvPr/>
        </p:nvSpPr>
        <p:spPr>
          <a:xfrm>
            <a:off x="2476500" y="3105834"/>
            <a:ext cx="4572000" cy="646331"/>
          </a:xfrm>
          <a:prstGeom prst="rect">
            <a:avLst/>
          </a:prstGeom>
          <a:noFill/>
        </p:spPr>
        <p:txBody>
          <a:bodyPr wrap="square">
            <a:spAutoFit/>
          </a:bodyPr>
          <a:lstStyle/>
          <a:p>
            <a:pPr algn="ctr"/>
            <a:r>
              <a:rPr lang="ar-SA"/>
              <a:t>١- طبيعة القدوة ( النموذج) </a:t>
            </a:r>
          </a:p>
          <a:p>
            <a:pPr algn="ctr"/>
            <a:r>
              <a:rPr lang="ar-SA"/>
              <a:t>٢- ديناميكية  العلاقات الأسرية </a:t>
            </a:r>
            <a:endParaRPr lang="en-US"/>
          </a:p>
        </p:txBody>
      </p:sp>
    </p:spTree>
    <p:extLst>
      <p:ext uri="{BB962C8B-B14F-4D97-AF65-F5344CB8AC3E}">
        <p14:creationId xmlns:p14="http://schemas.microsoft.com/office/powerpoint/2010/main" val="21140620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48B88D6-535C-384F-AD73-92E702A5C08F}"/>
              </a:ext>
            </a:extLst>
          </p:cNvPr>
          <p:cNvSpPr>
            <a:spLocks noGrp="1"/>
          </p:cNvSpPr>
          <p:nvPr>
            <p:ph sz="quarter" idx="1"/>
          </p:nvPr>
        </p:nvSpPr>
        <p:spPr>
          <a:xfrm>
            <a:off x="914401" y="1447800"/>
            <a:ext cx="7277100" cy="4117521"/>
          </a:xfrm>
        </p:spPr>
        <p:txBody>
          <a:bodyPr>
            <a:noAutofit/>
          </a:bodyPr>
          <a:lstStyle/>
          <a:p>
            <a:pPr algn="ctr"/>
            <a:r>
              <a:rPr lang="ar-SA" sz="1800"/>
              <a:t>نلخص مما سبق انه مهما تعددت النماذج التي يقلدها الطفل , وربما يتخذ منها قدوة او يتوحد معها يبقى الوالدان المصدر الاول والاهم للقدوة في حياة ابنائهم . تتوقف الصورة التي ستنهي اليها ذات الطفل الاجتماعيه بقيمها وموقفها من الحياة والمجتمع من حولها على نجاح الاسرة او فشلها في اداء مهمتها في التنشئة الاجتماعية للطفل .</a:t>
            </a:r>
            <a:endParaRPr lang="en-US" sz="1800"/>
          </a:p>
          <a:p>
            <a:pPr algn="ctr"/>
            <a:endParaRPr lang="en-US" sz="1800"/>
          </a:p>
          <a:p>
            <a:pPr algn="ctr"/>
            <a:r>
              <a:rPr lang="ar-SA" sz="1800"/>
              <a:t>تتم عملية التنشئة في احسن صورة اذا احيط الاطفال بيئة تحترم قيم المجتمع وتحافظ على تراثه وثقافته وتؤمن بمبادئه . فالاطفال الذين يأتون في اسر تتصف بالامانه وتقدر قيمة العمل وتتحمل المسئولية تجاه ابنائها والمجتمع في تنشئة جيل قادر على نقل التراث بعد تنقيته في ضوء متطلبات الحياة العصرية .</a:t>
            </a:r>
          </a:p>
          <a:p>
            <a:pPr algn="ctr"/>
            <a:endParaRPr lang="ar-SA" sz="1800"/>
          </a:p>
          <a:p>
            <a:pPr algn="ctr"/>
            <a:r>
              <a:rPr lang="ar-SA" sz="1800"/>
              <a:t>وينجح الاباء في ان يكونو قدوة جسنه لابنائهم ليس اللجوء الي السلطه الابوية المطلقه واستخدام الشده في جميع الاحوال ولكن بالحنان والقوة في المواقف التي تتطلب ذلك وفي حسن استخدام اساليب الاثابة والعقاب . على العكس من ذلك . فان الاباء المهملين او الذيت يتسمون بالقوة والعنف او الرافدين لابنائهم ولقيم المجتمع , ينشؤون ابناء عدوانين يحملون مشاعر سلبيه نحو الاخرين , ويلقون باللوم عن تصرفاتهم الغير المقبوله على المحيطين به او على المجتمع ,فمن الطبيعي ان يكونو غير متوافقين مع بيئتهم ومع احداث الحياه من حولهم .</a:t>
            </a:r>
            <a:endParaRPr lang="en-US" sz="1800"/>
          </a:p>
        </p:txBody>
      </p:sp>
    </p:spTree>
    <p:extLst>
      <p:ext uri="{BB962C8B-B14F-4D97-AF65-F5344CB8AC3E}">
        <p14:creationId xmlns:p14="http://schemas.microsoft.com/office/powerpoint/2010/main" val="3711040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وظائف التنشئة الاجتماعية</a:t>
            </a:r>
            <a:endParaRPr lang="en-GB" dirty="0"/>
          </a:p>
        </p:txBody>
      </p:sp>
      <p:sp>
        <p:nvSpPr>
          <p:cNvPr id="3" name="Content Placeholder 2"/>
          <p:cNvSpPr>
            <a:spLocks noGrp="1"/>
          </p:cNvSpPr>
          <p:nvPr>
            <p:ph sz="quarter" idx="1"/>
          </p:nvPr>
        </p:nvSpPr>
        <p:spPr/>
        <p:txBody>
          <a:bodyPr/>
          <a:lstStyle/>
          <a:p>
            <a:r>
              <a:rPr lang="ar-SA" dirty="0" smtClean="0"/>
              <a:t>-تراكم الحصيلة المعرفية والاجتماعية لدى الطفل.</a:t>
            </a:r>
          </a:p>
          <a:p>
            <a:r>
              <a:rPr lang="ar-SA" dirty="0" smtClean="0"/>
              <a:t>-نقل الثقافة والتراث من جيل لاخر.</a:t>
            </a:r>
          </a:p>
          <a:p>
            <a:r>
              <a:rPr lang="ar-SA" dirty="0" smtClean="0"/>
              <a:t>-تزود الفرد بالمهارات والخبرات اللازمة للتكيف مع المجتمع.</a:t>
            </a:r>
          </a:p>
          <a:p>
            <a:pPr marL="0" indent="0">
              <a:buNone/>
            </a:pPr>
            <a:endParaRPr lang="ar-SA" dirty="0"/>
          </a:p>
          <a:p>
            <a:pPr marL="0" indent="0">
              <a:buNone/>
            </a:pPr>
            <a:endParaRPr lang="ar-SA" dirty="0" smtClean="0"/>
          </a:p>
          <a:p>
            <a:pPr marL="0" indent="0">
              <a:buNone/>
            </a:pPr>
            <a:r>
              <a:rPr lang="ar-SA" dirty="0" smtClean="0"/>
              <a:t>ملاحظة :</a:t>
            </a:r>
          </a:p>
          <a:p>
            <a:pPr marL="0" indent="0">
              <a:buNone/>
            </a:pPr>
            <a:r>
              <a:rPr lang="ar-SA" dirty="0" smtClean="0"/>
              <a:t>تهتم التنشئة الاجتماعية بالجانب الاجتماعي </a:t>
            </a:r>
          </a:p>
          <a:p>
            <a:pPr marL="0" indent="0">
              <a:buNone/>
            </a:pPr>
            <a:r>
              <a:rPr lang="ar-SA" dirty="0" smtClean="0"/>
              <a:t>-تستهدف استدماج المعايير وقيم المجتمع، لتتحول لجزء من البناء النفسي للطفل.</a:t>
            </a:r>
            <a:endParaRPr lang="en-GB" dirty="0"/>
          </a:p>
        </p:txBody>
      </p:sp>
    </p:spTree>
    <p:extLst>
      <p:ext uri="{BB962C8B-B14F-4D97-AF65-F5344CB8AC3E}">
        <p14:creationId xmlns:p14="http://schemas.microsoft.com/office/powerpoint/2010/main" val="8479162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6F5E5A4-CADD-914E-89C3-A6D2804BDF93}"/>
              </a:ext>
            </a:extLst>
          </p:cNvPr>
          <p:cNvSpPr>
            <a:spLocks noGrp="1"/>
          </p:cNvSpPr>
          <p:nvPr>
            <p:ph sz="quarter" idx="1"/>
          </p:nvPr>
        </p:nvSpPr>
        <p:spPr/>
        <p:txBody>
          <a:bodyPr>
            <a:normAutofit fontScale="62500" lnSpcReduction="20000"/>
          </a:bodyPr>
          <a:lstStyle/>
          <a:p>
            <a:pPr algn="ctr"/>
            <a:r>
              <a:rPr lang="ar-SA" sz="2800"/>
              <a:t>اما لماذا ينجح بعض الاباء في حين يفشل البعض الاخر في ان يكونو قدوة ايجابيه لئبنائهم تؤدي الي تنشة اجتماعيه سلميه فان من الصعب الاجابه على هذا  التساؤل بشكل قاطع .</a:t>
            </a:r>
            <a:endParaRPr lang="en-US" sz="2800"/>
          </a:p>
          <a:p>
            <a:pPr algn="ctr"/>
            <a:endParaRPr lang="en-US" sz="2800"/>
          </a:p>
          <a:p>
            <a:pPr algn="ctr"/>
            <a:endParaRPr lang="en-US" sz="2800"/>
          </a:p>
          <a:p>
            <a:pPr algn="ctr"/>
            <a:r>
              <a:rPr lang="ar-SA" sz="2800"/>
              <a:t>ومن دام الحديث عن طبيعه النموذج (القدوة) الذي يمثله الاباء بالنسبه لابائهم لا بد ان نشير الى مشكله غياب القدوة وليس المقصود هنا فقط الغياب المادي الفيسيولوجي ولكن والاهم الغياب النفسي المعنوي فقط كثر الكلام عن تاثير غياب الاب عن البيت والحياه الاسريه لسفر او الانفصال او الوفاه وغيرها .</a:t>
            </a:r>
          </a:p>
          <a:p>
            <a:pPr algn="ctr"/>
            <a:endParaRPr lang="ar-SA" sz="2800"/>
          </a:p>
          <a:p>
            <a:pPr algn="ctr"/>
            <a:r>
              <a:rPr lang="ar-SA" sz="2800"/>
              <a:t>ما زال العديد في مجتمعاتنا العربيه يعتقدون ان دور الاب في التربيه والتنشئه يبدا مع التحاق الطفل في المدرسه وليس قبل ذلك . في حين ان اساس عمليه التنشة يوضع في السنوات الخمسه او السته الاولى : ويبدا بعد ذلك عليه , مع امكانيه ضعيفه لتعديل المسار وهذا ما اثبتته العديد من الدراسات الاجتماعيه والتربويه لدينا ولدى غيرنا من المجتمعات .</a:t>
            </a:r>
          </a:p>
          <a:p>
            <a:pPr marL="0" indent="0" algn="ctr">
              <a:buNone/>
            </a:pPr>
            <a:endParaRPr lang="ar-SA" sz="2800"/>
          </a:p>
          <a:p>
            <a:pPr algn="ctr"/>
            <a:endParaRPr lang="ar-SA" sz="2800"/>
          </a:p>
          <a:p>
            <a:pPr algn="ctr"/>
            <a:r>
              <a:rPr lang="ar-SA" sz="2800"/>
              <a:t>بالنسبه للام : فان المواقف قد تباينت بين من يرى في غياب الام ولو لساعات قليله غيابا للقدوة , ومن يرى ان غياب الجسمي لا يعني بان الطفل فقد مصدر التقليد والمحاكاه والتوحد وبالتالي النموذج, </a:t>
            </a:r>
            <a:endParaRPr lang="en-US"/>
          </a:p>
        </p:txBody>
      </p:sp>
    </p:spTree>
    <p:extLst>
      <p:ext uri="{BB962C8B-B14F-4D97-AF65-F5344CB8AC3E}">
        <p14:creationId xmlns:p14="http://schemas.microsoft.com/office/powerpoint/2010/main" val="38060033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78CD5100-A84F-6A4F-92EC-BE6B1ADB5186}"/>
              </a:ext>
            </a:extLst>
          </p:cNvPr>
          <p:cNvSpPr>
            <a:spLocks noGrp="1"/>
          </p:cNvSpPr>
          <p:nvPr>
            <p:ph sz="quarter" idx="1"/>
          </p:nvPr>
        </p:nvSpPr>
        <p:spPr/>
        <p:txBody>
          <a:bodyPr>
            <a:normAutofit fontScale="55000" lnSpcReduction="20000"/>
          </a:bodyPr>
          <a:lstStyle/>
          <a:p>
            <a:pPr algn="ctr"/>
            <a:r>
              <a:rPr lang="ar-SA" sz="2800"/>
              <a:t>هناك العديد من الامهات الذي لا يعملن خارج اامنزل ولكنهن لا يتوقفن عن العمل داخل المنزل ليل ونهار فاذا افترضنا انهن واعيات باهميه رعايه الطفل نفسيا واجتماعيا وليس فقط توفير الطعام والمكان والملابس النظيفة . على اهميتها فان مسؤولياتهم لا تترك وقتا للجلوس مع الطفل والتحدث اليه واشعاره باهتمامها وحبها وعطفها والسهر على تلبيه حاجاته النفسيه قبل الجسميه . </a:t>
            </a:r>
            <a:endParaRPr lang="en-US" sz="2800"/>
          </a:p>
          <a:p>
            <a:pPr algn="ctr"/>
            <a:endParaRPr lang="en-US" sz="2800"/>
          </a:p>
          <a:p>
            <a:pPr algn="ctr"/>
            <a:r>
              <a:rPr lang="ar-SA" sz="2800"/>
              <a:t>حتى في حالة الام التي تجد مساعده في اعمال البيت ولديها الوقت الكافي لمرافقه طفلها او اطفالها في سن ما قبل المدرسة في لعبهم واهتمامهم فانها كمعظم الامهات قد استدمجت في نشاتها اسلوبا لتعامل مع الاطفال يتنافى مع فكره محاورة الاطف5قال والنزول الى مستوى تفكيرهم والاستماع اليهم وتلبيه احتياجاتهم النفسيه ومشاركتهم في لعبهم الذي هو طريقهم في التعبير عنه انفسهم.</a:t>
            </a:r>
          </a:p>
          <a:p>
            <a:pPr algn="ctr"/>
            <a:endParaRPr lang="ar-SA" sz="2800"/>
          </a:p>
          <a:p>
            <a:pPr algn="ctr"/>
            <a:endParaRPr lang="ar-SA" sz="2800"/>
          </a:p>
          <a:p>
            <a:pPr algn="ctr"/>
            <a:r>
              <a:rPr lang="ar-SA" sz="2800"/>
              <a:t>كجزء من عمليه التنشئة, لا بد ان تشجع محاولات الطفل للاستقلال الذاتي والاعتماد على النفس وينبغي مع الوقت وتتدريجا وتعويده ذلك لساعات قليله في البدايه يبتعد فيها عن امه . فاذا تتبعنا سير النمو الاجتماعي للطفل نجد انه في حوالي سن الثالثه تظهر الحاجه للاستقلال بشكل واضح ويصر على ان يخدم نفسه بنفسه في اللبس والماكل واللعب وحتى في تنظيم وقته كما يرحب في اللعب مع اطفال في مثل سنه او قريبن منه في السن مما يسمح بارسال الطفل الى حضانه او روضه ومساعدته في نفس الوقت على الانفصال عن الام باقل قدر من الصعوبات او المشكلات التى قد تنشا عن الانفصال لاول مره.</a:t>
            </a:r>
          </a:p>
          <a:p>
            <a:pPr algn="ctr"/>
            <a:endParaRPr lang="ar-SA" sz="2800"/>
          </a:p>
          <a:p>
            <a:pPr algn="ctr"/>
            <a:endParaRPr lang="en-US" sz="2800"/>
          </a:p>
          <a:p>
            <a:pPr algn="ctr"/>
            <a:r>
              <a:rPr lang="ar-SA" sz="2800"/>
              <a:t>لقد ثبت على عكس ما هو معتقد ان خروج الام للعمل وحصولها على فرص تحقيق الذات , يساعدها على تقديم نموذج وقدوة جيده لابنائها لان هي نفسها قد استطاعت ان تحقق بعض طموحاتها وقد تشعر بكيانها كفرد عامل في المجتمع ومساهم في تحمل الاعباء الماديه للاسرة.</a:t>
            </a:r>
            <a:endParaRPr lang="ar-SA" sz="2800" dirty="0"/>
          </a:p>
        </p:txBody>
      </p:sp>
    </p:spTree>
    <p:extLst>
      <p:ext uri="{BB962C8B-B14F-4D97-AF65-F5344CB8AC3E}">
        <p14:creationId xmlns:p14="http://schemas.microsoft.com/office/powerpoint/2010/main" val="16433949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95E58C81-4806-D64B-A923-E56D8666BE85}"/>
              </a:ext>
            </a:extLst>
          </p:cNvPr>
          <p:cNvSpPr>
            <a:spLocks noGrp="1"/>
          </p:cNvSpPr>
          <p:nvPr>
            <p:ph sz="quarter" idx="1"/>
          </p:nvPr>
        </p:nvSpPr>
        <p:spPr/>
        <p:txBody>
          <a:bodyPr>
            <a:normAutofit/>
          </a:bodyPr>
          <a:lstStyle/>
          <a:p>
            <a:pPr algn="ctr"/>
            <a:r>
              <a:rPr lang="ar-SA" sz="1800"/>
              <a:t>خلاصه  القول ان نجاح الابوين , الام على وجه الخصوص في تقديم نموذج او قدوة حسنة للابناء بحيث يستطيعون اذا ما توحدو معها ان ينشؤوا على خلق وعلى وثاق مع قيم مجتمععهم وما يتوقعه  منهم  لا يتوقف على عدد الساعات التى يقضيها احدهما او كلاهما مع الطفل بقدر ما يتوقف على طبيعه تلك القدوة والاطار النفسي الذي ينمو في الطفل ويتشكل شخصيته.</a:t>
            </a:r>
          </a:p>
          <a:p>
            <a:pPr algn="ctr"/>
            <a:endParaRPr lang="ar-SA" sz="1800"/>
          </a:p>
          <a:p>
            <a:pPr algn="ctr"/>
            <a:r>
              <a:rPr lang="ar-SA" sz="1800"/>
              <a:t>ومن الصعب التحدث عن التنشءه الاجتماعيه لطفل وكانها عمليه ثنائيه تتم بين اب او ام وطفل فهناك تفاعلات مهما قويت او ضعفت بين افراد الاسرة: بين الزالدين انفسهما وبين الطفل واخواته الاكبر والاصغر اذا وجدوا وكل واحد منهم يتفاعل مع الاحداث الجاريه داخل الاسرة بطريقته الخاصة تبعا لتركيبته النفسيه واحتياجاته وطموحاته لهذا ليس من الغريب ان نجد طفلين لنفس الاسرة ومن نفس الابوين وقد نشا كل واحد منهما في اتجاه وتوجه مختلف عن الاخر .</a:t>
            </a:r>
          </a:p>
          <a:p>
            <a:pPr algn="ctr"/>
            <a:endParaRPr lang="ar-SA" sz="1800"/>
          </a:p>
          <a:p>
            <a:pPr marL="0" indent="0" algn="ctr">
              <a:buNone/>
            </a:pPr>
            <a:endParaRPr lang="en-US" sz="1800"/>
          </a:p>
        </p:txBody>
      </p:sp>
    </p:spTree>
    <p:extLst>
      <p:ext uri="{BB962C8B-B14F-4D97-AF65-F5344CB8AC3E}">
        <p14:creationId xmlns:p14="http://schemas.microsoft.com/office/powerpoint/2010/main" val="8439023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 xmlns:a16="http://schemas.microsoft.com/office/drawing/2014/main" id="{6981D518-7188-4C4B-9C79-0C42E0A76DB3}"/>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67528" y="938893"/>
            <a:ext cx="7808943" cy="5374821"/>
          </a:xfrm>
        </p:spPr>
      </p:pic>
    </p:spTree>
    <p:extLst>
      <p:ext uri="{BB962C8B-B14F-4D97-AF65-F5344CB8AC3E}">
        <p14:creationId xmlns:p14="http://schemas.microsoft.com/office/powerpoint/2010/main" val="7586806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A90407-F673-844C-83A3-033141FDAE0C}"/>
              </a:ext>
            </a:extLst>
          </p:cNvPr>
          <p:cNvSpPr>
            <a:spLocks noGrp="1"/>
          </p:cNvSpPr>
          <p:nvPr>
            <p:ph type="title"/>
          </p:nvPr>
        </p:nvSpPr>
        <p:spPr>
          <a:xfrm>
            <a:off x="3200400" y="266700"/>
            <a:ext cx="7772400" cy="1143000"/>
          </a:xfrm>
        </p:spPr>
        <p:txBody>
          <a:bodyPr>
            <a:normAutofit/>
          </a:bodyPr>
          <a:lstStyle/>
          <a:p>
            <a:r>
              <a:rPr lang="ar-SA" sz="1800" u="sng"/>
              <a:t>ديناميكية العلاقات الاسرية </a:t>
            </a:r>
            <a:endParaRPr lang="en-US" sz="1800"/>
          </a:p>
        </p:txBody>
      </p:sp>
      <p:sp>
        <p:nvSpPr>
          <p:cNvPr id="5" name="Content Placeholder 4">
            <a:extLst>
              <a:ext uri="{FF2B5EF4-FFF2-40B4-BE49-F238E27FC236}">
                <a16:creationId xmlns="" xmlns:a16="http://schemas.microsoft.com/office/drawing/2014/main" id="{B78A51B2-DD84-9C49-900F-44CC1C244C09}"/>
              </a:ext>
            </a:extLst>
          </p:cNvPr>
          <p:cNvSpPr>
            <a:spLocks noGrp="1"/>
          </p:cNvSpPr>
          <p:nvPr>
            <p:ph sz="quarter" idx="1"/>
          </p:nvPr>
        </p:nvSpPr>
        <p:spPr>
          <a:xfrm>
            <a:off x="955222" y="1556657"/>
            <a:ext cx="7772400" cy="4572000"/>
          </a:xfrm>
        </p:spPr>
        <p:txBody>
          <a:bodyPr>
            <a:normAutofit/>
          </a:bodyPr>
          <a:lstStyle/>
          <a:p>
            <a:r>
              <a:rPr lang="ar-SA" sz="1800">
                <a:solidFill>
                  <a:schemeClr val="tx1"/>
                </a:solidFill>
              </a:rPr>
              <a:t>العلاقة بين أفراد الأسرة علاقة قوية ومتوازنة, حيث يسود التفاهم والتوافق بين الزوجين وبين الأبوين والأطفال وهذا لا يعني عدم وجود الخلافات ولكن وجودها لا يؤثر على العلاقة المترابطة بين أفراد الأسرة . فجميع أفراد الأسرة تعيش في بيت واحد في ظرف واحد لتحقيق هدف واحد</a:t>
            </a:r>
          </a:p>
          <a:p>
            <a:endParaRPr lang="ar-SA" sz="1800">
              <a:solidFill>
                <a:schemeClr val="tx1"/>
              </a:solidFill>
            </a:endParaRPr>
          </a:p>
          <a:p>
            <a:pPr algn="r"/>
            <a:r>
              <a:rPr lang="ar-SA" sz="1800">
                <a:solidFill>
                  <a:schemeClr val="tx1"/>
                </a:solidFill>
              </a:rPr>
              <a:t>لذا من الصعب التحدث عن التنشئة الاجتماعية للطفل وكأنها عملية ثنائية تتم بين اب او ام وطفل فهناك تفاعلات مهما قويت او ضعفت العلاقة بين افراد الاسرة لذا نجد إن إن كل واحد منهم يتفاعل مع الاحداث الجارية داخل الاسرة بطريقته الخاصة تبعا لتركيبته النفسية واحتياجاته وطموحاته.لهذا ليس من الغريب إن نجد طفلين لنفس الاسرة ومن نفس الابوين وقد نشأ كل واحد منهما في اتجاه وتوجه مختلف عن الاخر، بالاضافة الى الميل الطبيعي لكل فرد في الاسرة والذي يولد به ويؤثر بشكل ما على انجذابه لشخص ما ونفوره من شخص اخر </a:t>
            </a:r>
            <a:endParaRPr lang="ar-SA" sz="1800" dirty="0">
              <a:solidFill>
                <a:schemeClr val="tx1"/>
              </a:solidFill>
            </a:endParaRPr>
          </a:p>
        </p:txBody>
      </p:sp>
    </p:spTree>
    <p:extLst>
      <p:ext uri="{BB962C8B-B14F-4D97-AF65-F5344CB8AC3E}">
        <p14:creationId xmlns:p14="http://schemas.microsoft.com/office/powerpoint/2010/main" val="36025248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912BB123-A8F7-2740-A40F-39AFE2C65C9B}"/>
              </a:ext>
            </a:extLst>
          </p:cNvPr>
          <p:cNvSpPr>
            <a:spLocks noGrp="1"/>
          </p:cNvSpPr>
          <p:nvPr>
            <p:ph sz="quarter" idx="1"/>
          </p:nvPr>
        </p:nvSpPr>
        <p:spPr/>
        <p:txBody>
          <a:bodyPr>
            <a:normAutofit/>
          </a:bodyPr>
          <a:lstStyle/>
          <a:p>
            <a:pPr marL="0" indent="0">
              <a:buNone/>
            </a:pPr>
            <a:r>
              <a:rPr lang="ar-SA" sz="1800">
                <a:solidFill>
                  <a:schemeClr val="tx1"/>
                </a:solidFill>
              </a:rPr>
              <a:t> </a:t>
            </a:r>
            <a:endParaRPr lang="ar-SA" sz="1800" dirty="0">
              <a:solidFill>
                <a:schemeClr val="tx1"/>
              </a:solidFill>
            </a:endParaRPr>
          </a:p>
        </p:txBody>
      </p:sp>
      <p:sp>
        <p:nvSpPr>
          <p:cNvPr id="4" name="TextBox 3">
            <a:extLst>
              <a:ext uri="{FF2B5EF4-FFF2-40B4-BE49-F238E27FC236}">
                <a16:creationId xmlns="" xmlns:a16="http://schemas.microsoft.com/office/drawing/2014/main" id="{BD48CE6D-44BB-8346-AE55-43416E55CE45}"/>
              </a:ext>
            </a:extLst>
          </p:cNvPr>
          <p:cNvSpPr txBox="1"/>
          <p:nvPr/>
        </p:nvSpPr>
        <p:spPr>
          <a:xfrm>
            <a:off x="685800" y="2228671"/>
            <a:ext cx="7772400" cy="1200329"/>
          </a:xfrm>
          <a:prstGeom prst="rect">
            <a:avLst/>
          </a:prstGeom>
          <a:noFill/>
        </p:spPr>
        <p:txBody>
          <a:bodyPr wrap="square">
            <a:spAutoFit/>
          </a:bodyPr>
          <a:lstStyle/>
          <a:p>
            <a:r>
              <a:rPr lang="ar-SA">
                <a:solidFill>
                  <a:schemeClr val="tx1"/>
                </a:solidFill>
              </a:rPr>
              <a:t>هناك عوامل خارجية ترتبط بالظروف والبيئة التي يولد وينشأ فيها الطفل خلال سنوات عمره الاولى ومنها : عدم استعداد الوالدين لاستقبال طفل في الاسرة سواء كانت عوامل نفسية تتمثل في إن يكون احد الطرفين او كلاهما غير مستعد لتحمل مسؤولية رعاية وتربية الطفل او إن تكون الاحوال الاقتصادية غير مناسبة وليس بإمكان الزوجين توفير السكن او الدخل الكافي للوفاء بالتزامات المولود الجديد   </a:t>
            </a:r>
            <a:endParaRPr lang="ar-SA" dirty="0">
              <a:solidFill>
                <a:schemeClr val="tx1"/>
              </a:solidFill>
            </a:endParaRPr>
          </a:p>
        </p:txBody>
      </p:sp>
    </p:spTree>
    <p:extLst>
      <p:ext uri="{BB962C8B-B14F-4D97-AF65-F5344CB8AC3E}">
        <p14:creationId xmlns:p14="http://schemas.microsoft.com/office/powerpoint/2010/main" val="10334639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AA0926-7EDA-E846-9AA9-46084773B222}"/>
              </a:ext>
            </a:extLst>
          </p:cNvPr>
          <p:cNvSpPr>
            <a:spLocks noGrp="1"/>
          </p:cNvSpPr>
          <p:nvPr>
            <p:ph type="title"/>
          </p:nvPr>
        </p:nvSpPr>
        <p:spPr/>
        <p:txBody>
          <a:bodyPr>
            <a:normAutofit/>
          </a:bodyPr>
          <a:lstStyle/>
          <a:p>
            <a:pPr algn="ctr"/>
            <a:r>
              <a:rPr lang="ar-SA" sz="1800">
                <a:solidFill>
                  <a:schemeClr val="tx1"/>
                </a:solidFill>
              </a:rPr>
              <a:t>فإذا جاء الطفل في ظل هذه الظروف فإن مشاعر الوالدين المتضاربة بين احساسهما بأن من حق الطفل الحصول على الحب والقبول والرعاية وبين ضغوط الحياة وتزايد الاعباء عليهما سوف  تؤثر</a:t>
            </a:r>
            <a:r>
              <a:rPr lang="en-US" sz="1800">
                <a:solidFill>
                  <a:schemeClr val="tx1"/>
                </a:solidFill>
              </a:rPr>
              <a:t> </a:t>
            </a:r>
            <a:r>
              <a:rPr lang="ar-SA" sz="1800">
                <a:solidFill>
                  <a:schemeClr val="tx1"/>
                </a:solidFill>
              </a:rPr>
              <a:t>وتعكس</a:t>
            </a:r>
            <a:endParaRPr lang="en-US" sz="1800">
              <a:solidFill>
                <a:schemeClr val="tx1"/>
              </a:solidFill>
            </a:endParaRPr>
          </a:p>
        </p:txBody>
      </p:sp>
      <p:sp>
        <p:nvSpPr>
          <p:cNvPr id="3" name="Content Placeholder 2">
            <a:extLst>
              <a:ext uri="{FF2B5EF4-FFF2-40B4-BE49-F238E27FC236}">
                <a16:creationId xmlns="" xmlns:a16="http://schemas.microsoft.com/office/drawing/2014/main" id="{21B3D8B3-BA8F-8D4F-A7A1-7F5B92C349C6}"/>
              </a:ext>
            </a:extLst>
          </p:cNvPr>
          <p:cNvSpPr>
            <a:spLocks noGrp="1"/>
          </p:cNvSpPr>
          <p:nvPr>
            <p:ph sz="quarter" idx="1"/>
          </p:nvPr>
        </p:nvSpPr>
        <p:spPr>
          <a:xfrm>
            <a:off x="914400" y="1575933"/>
            <a:ext cx="7772400" cy="4572000"/>
          </a:xfrm>
        </p:spPr>
        <p:txBody>
          <a:bodyPr>
            <a:normAutofit/>
          </a:bodyPr>
          <a:lstStyle/>
          <a:p>
            <a:pPr algn="ctr"/>
            <a:r>
              <a:rPr lang="ar-SA" sz="1800"/>
              <a:t>على تصرفاتهما تجاه الطفل لا شعوريا واذا شعر الطفل بذلك سوف تصله رسائل متناقضة من الوالدين وسوف تنعكس عله عند التقليد والمحاكاة وتؤدي الى عملية توحد متذبذبة غير مستقرة وضعيفة وليس المقصود بذلك إن الاسرة ميسورة الحال اكثر ترحيبا بالطفل فقد يكون العكس هو الصحيح فقد توصلت الدراسات العلمية الى وجود ارتباط بين بعض انماط</a:t>
            </a:r>
          </a:p>
          <a:p>
            <a:pPr algn="ctr">
              <a:buNone/>
            </a:pPr>
            <a:r>
              <a:rPr lang="ar-SA" sz="1800"/>
              <a:t>انماط التنشئة الاجتماعية والطبقة الاقتصادية الاجتماعية التي تنتمي اليها الثقافة الفرعية المتمثلة في الاسرة </a:t>
            </a:r>
            <a:endParaRPr lang="ar-SA" sz="1800" dirty="0">
              <a:solidFill>
                <a:schemeClr val="tx1"/>
              </a:solidFill>
            </a:endParaRPr>
          </a:p>
        </p:txBody>
      </p:sp>
    </p:spTree>
    <p:extLst>
      <p:ext uri="{BB962C8B-B14F-4D97-AF65-F5344CB8AC3E}">
        <p14:creationId xmlns:p14="http://schemas.microsoft.com/office/powerpoint/2010/main" val="24976497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B439F8F-6989-0049-BB36-502C31CEA26F}"/>
              </a:ext>
            </a:extLst>
          </p:cNvPr>
          <p:cNvSpPr>
            <a:spLocks noGrp="1"/>
          </p:cNvSpPr>
          <p:nvPr>
            <p:ph sz="quarter" idx="1"/>
          </p:nvPr>
        </p:nvSpPr>
        <p:spPr/>
        <p:txBody>
          <a:bodyPr>
            <a:normAutofit/>
          </a:bodyPr>
          <a:lstStyle/>
          <a:p>
            <a:r>
              <a:rPr lang="ar-SA" sz="1800"/>
              <a:t>فقد تبين إن امهات الطبقة المتوسطة اكثر واقعية في التعامل مع اطفالهن على خلاف امهات الطبقة العالية الافضل تعليما يملن الى معاملة اطفالهن بطريقة اكثر دفئا وأكثر تفهما وقبولا واقل تدخلا في شؤون الصغار </a:t>
            </a:r>
            <a:endParaRPr lang="en-US" sz="1800"/>
          </a:p>
          <a:p>
            <a:endParaRPr lang="en-US" sz="1800"/>
          </a:p>
          <a:p>
            <a:r>
              <a:rPr lang="ar-SA" sz="1800"/>
              <a:t>اما امهات الطبقة الدنيا فلديهن ميل الى معاملة اطفالهن بالعنف والعقاب الشديد </a:t>
            </a:r>
          </a:p>
          <a:p>
            <a:r>
              <a:rPr lang="ar-SA" sz="1800"/>
              <a:t>الاختلافات في الاسر تصنف حسب طبقتها في نواح متصلة بالتنشئة الاجتماعية مثل :</a:t>
            </a:r>
          </a:p>
          <a:p>
            <a:r>
              <a:rPr lang="ar-SA" sz="1800"/>
              <a:t>1) نوع وكمية المسؤليات التي تلقيها على الطفل </a:t>
            </a:r>
          </a:p>
          <a:p>
            <a:r>
              <a:rPr lang="ar-SA" sz="1800"/>
              <a:t>2) المرح والتشجيع ودفء المعاملة وتجنب العقاب </a:t>
            </a:r>
          </a:p>
          <a:p>
            <a:r>
              <a:rPr lang="ar-SA" sz="1800"/>
              <a:t>3) مستوى ضبط عدوانية الاطفال </a:t>
            </a:r>
          </a:p>
          <a:p>
            <a:r>
              <a:rPr lang="ar-SA" sz="1800"/>
              <a:t>4) اسلوب التغذية </a:t>
            </a:r>
          </a:p>
          <a:p>
            <a:r>
              <a:rPr lang="ar-SA" sz="1800"/>
              <a:t>** ولكن تأثر الاسرة بثقافة الطبقة او المجتمع الذي نعيش فيه لا يعني الغاء الخصائص الشخصية للوالدين وطريقة تعبيرهم عن مشاعرهم وأساليب توجيههم لأطفالهم </a:t>
            </a:r>
            <a:endParaRPr lang="en-US" sz="1800"/>
          </a:p>
          <a:p>
            <a:pPr marL="0" indent="0">
              <a:buNone/>
            </a:pPr>
            <a:endParaRPr lang="ar-SA" sz="1800" dirty="0">
              <a:solidFill>
                <a:schemeClr val="tx1"/>
              </a:solidFill>
            </a:endParaRPr>
          </a:p>
        </p:txBody>
      </p:sp>
    </p:spTree>
    <p:extLst>
      <p:ext uri="{BB962C8B-B14F-4D97-AF65-F5344CB8AC3E}">
        <p14:creationId xmlns:p14="http://schemas.microsoft.com/office/powerpoint/2010/main" val="7432816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 xmlns:a16="http://schemas.microsoft.com/office/drawing/2014/main" id="{A4090164-C616-6248-90C2-3BF9F0E28B7B}"/>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752600" y="1962150"/>
            <a:ext cx="6096000" cy="3543300"/>
          </a:xfrm>
        </p:spPr>
      </p:pic>
    </p:spTree>
    <p:extLst>
      <p:ext uri="{BB962C8B-B14F-4D97-AF65-F5344CB8AC3E}">
        <p14:creationId xmlns:p14="http://schemas.microsoft.com/office/powerpoint/2010/main" val="22659532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ECAA40-7909-C04E-874A-6E91C138F7FD}"/>
              </a:ext>
            </a:extLst>
          </p:cNvPr>
          <p:cNvSpPr>
            <a:spLocks noGrp="1"/>
          </p:cNvSpPr>
          <p:nvPr>
            <p:ph type="title"/>
          </p:nvPr>
        </p:nvSpPr>
        <p:spPr/>
        <p:txBody>
          <a:bodyPr>
            <a:normAutofit/>
          </a:bodyPr>
          <a:lstStyle/>
          <a:p>
            <a:pPr algn="ctr"/>
            <a:r>
              <a:rPr lang="ar-SA" sz="1800"/>
              <a:t>كما إن نتائج اطفال الطبقة الفقيرة يمكن إن تكون ايجابية على الرغم من حرمانهم من الامتيازات الاجتماعية والاقتصادية </a:t>
            </a:r>
            <a:endParaRPr lang="en-US" sz="1800"/>
          </a:p>
        </p:txBody>
      </p:sp>
      <p:sp>
        <p:nvSpPr>
          <p:cNvPr id="3" name="Content Placeholder 2">
            <a:extLst>
              <a:ext uri="{FF2B5EF4-FFF2-40B4-BE49-F238E27FC236}">
                <a16:creationId xmlns="" xmlns:a16="http://schemas.microsoft.com/office/drawing/2014/main" id="{A75DBAAB-BD03-BC4D-B7EC-57932A5ADDF4}"/>
              </a:ext>
            </a:extLst>
          </p:cNvPr>
          <p:cNvSpPr>
            <a:spLocks noGrp="1"/>
          </p:cNvSpPr>
          <p:nvPr>
            <p:ph sz="quarter" idx="1"/>
          </p:nvPr>
        </p:nvSpPr>
        <p:spPr>
          <a:xfrm>
            <a:off x="805543" y="2011362"/>
            <a:ext cx="7772400" cy="4572000"/>
          </a:xfrm>
        </p:spPr>
        <p:txBody>
          <a:bodyPr>
            <a:normAutofit/>
          </a:bodyPr>
          <a:lstStyle/>
          <a:p>
            <a:r>
              <a:rPr lang="ar-SA" sz="1800"/>
              <a:t>على الرغم مكن الاختلاف في بعض الطرق التي تلجأ اليها الاسرة في تنشئة الاطفال في الطبقات المختلفة للمجتمع مثل :</a:t>
            </a:r>
          </a:p>
          <a:p>
            <a:r>
              <a:rPr lang="ar-SA" sz="1800"/>
              <a:t>1) استخدام القوة وفرض السيطرة والإذعان مقابل التوجيه الذاتي للسلوك </a:t>
            </a:r>
          </a:p>
          <a:p>
            <a:r>
              <a:rPr lang="ar-SA" sz="1800"/>
              <a:t>2) العنف والعقاب الشديد مقابل النصح والتقويم والتوجيه </a:t>
            </a:r>
            <a:endParaRPr lang="en-US" sz="1800"/>
          </a:p>
        </p:txBody>
      </p:sp>
    </p:spTree>
    <p:extLst>
      <p:ext uri="{BB962C8B-B14F-4D97-AF65-F5344CB8AC3E}">
        <p14:creationId xmlns:p14="http://schemas.microsoft.com/office/powerpoint/2010/main" val="1633833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A" sz="1800" dirty="0"/>
              <a:t>العمليات التي تحدث اثناء التنشئة الاجتماعية </a:t>
            </a:r>
          </a:p>
        </p:txBody>
      </p:sp>
      <p:sp>
        <p:nvSpPr>
          <p:cNvPr id="3" name="عنصر نائب للمحتوى 2"/>
          <p:cNvSpPr>
            <a:spLocks noGrp="1"/>
          </p:cNvSpPr>
          <p:nvPr>
            <p:ph sz="quarter" idx="1"/>
          </p:nvPr>
        </p:nvSpPr>
        <p:spPr/>
        <p:txBody>
          <a:bodyPr>
            <a:normAutofit/>
          </a:bodyPr>
          <a:lstStyle/>
          <a:p>
            <a:endParaRPr lang="ar-SA" sz="1800" dirty="0" smtClean="0"/>
          </a:p>
          <a:p>
            <a:endParaRPr lang="ar-SA" sz="1800" dirty="0"/>
          </a:p>
          <a:p>
            <a:endParaRPr lang="ar-SA" sz="1800" dirty="0" smtClean="0"/>
          </a:p>
          <a:p>
            <a:r>
              <a:rPr lang="ar-SA" sz="1800" dirty="0" smtClean="0"/>
              <a:t>الأستدخال </a:t>
            </a:r>
            <a:endParaRPr lang="ar-SA" sz="1800" dirty="0"/>
          </a:p>
          <a:p>
            <a:r>
              <a:rPr lang="ar-SA" sz="1800" dirty="0"/>
              <a:t>الأتكالية </a:t>
            </a:r>
          </a:p>
          <a:p>
            <a:r>
              <a:rPr lang="ar-SA" sz="1800" dirty="0"/>
              <a:t>التقليد</a:t>
            </a:r>
          </a:p>
          <a:p>
            <a:r>
              <a:rPr lang="ar-SA" sz="1800" dirty="0"/>
              <a:t>لعب الدور </a:t>
            </a:r>
          </a:p>
          <a:p>
            <a:r>
              <a:rPr lang="ar-SA" sz="1800" dirty="0"/>
              <a:t>الاستخراج </a:t>
            </a:r>
          </a:p>
          <a:p>
            <a:r>
              <a:rPr lang="ar-SA" sz="1800" dirty="0"/>
              <a:t>التعلق بوسيط </a:t>
            </a:r>
          </a:p>
          <a:p>
            <a:r>
              <a:rPr lang="ar-SA" sz="1800" dirty="0"/>
              <a:t>التوحد</a:t>
            </a:r>
          </a:p>
          <a:p>
            <a:r>
              <a:rPr lang="ar-SA" sz="1800" dirty="0"/>
              <a:t> تكوين مفهوم الذات </a:t>
            </a:r>
          </a:p>
          <a:p>
            <a:endParaRPr lang="ar-SA" sz="1800" dirty="0"/>
          </a:p>
          <a:p>
            <a:endParaRPr lang="ar-SA" sz="1800" dirty="0"/>
          </a:p>
          <a:p>
            <a:endParaRPr lang="ar-SA" sz="1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C0D363D-AA71-E14F-B67C-34EE9583418B}"/>
              </a:ext>
            </a:extLst>
          </p:cNvPr>
          <p:cNvSpPr>
            <a:spLocks noGrp="1"/>
          </p:cNvSpPr>
          <p:nvPr>
            <p:ph sz="quarter" idx="1"/>
          </p:nvPr>
        </p:nvSpPr>
        <p:spPr/>
        <p:txBody>
          <a:bodyPr>
            <a:normAutofit/>
          </a:bodyPr>
          <a:lstStyle/>
          <a:p>
            <a:r>
              <a:rPr lang="ar-SA" sz="1800"/>
              <a:t>فأن الهدف من التنشئة الاجتماعية في النهاية واحد إلا وهو تشكيل شخصية الطفل بالشكل الذي يرضى عنه المجتمع (شخص يشعر بالثقة والاعتماد على النفس،يتمتع بالاستقلالية والمبادأة في اطار ثقافة وقيم مجتمع ينتمي اليه ويحقق ذاته من خلاله في انسجام وتوافق وفي مناخ خال من الصراعات التي تنشأ عادة نتيجة لعدم التمكن من استدماج او التوحد مع النموذج التي تفرضه الاسرة والمجتمع </a:t>
            </a:r>
            <a:r>
              <a:rPr lang="en-US" sz="1800"/>
              <a:t>.</a:t>
            </a:r>
          </a:p>
          <a:p>
            <a:pPr marL="0" indent="0">
              <a:buNone/>
            </a:pPr>
            <a:endParaRPr lang="ar-SA" sz="1800"/>
          </a:p>
          <a:p>
            <a:r>
              <a:rPr lang="ar-SA" sz="1800"/>
              <a:t>وفي سبيل حمل الطفل على الاذعان للنموذج ” القدوة  ” يمارس الاباء جميع انواع الثواب والعقاب لذا نجد إن علاقات السيطرة والإذعان بين الاباء والابناء تتخذ احد الصور الاربعة التالية :</a:t>
            </a:r>
            <a:endParaRPr lang="en-US" sz="1800"/>
          </a:p>
          <a:p>
            <a:r>
              <a:rPr lang="ar-SA" sz="2000"/>
              <a:t>1</a:t>
            </a:r>
            <a:r>
              <a:rPr lang="ar-SA" sz="1800"/>
              <a:t>) الاباء الذين يسارعون الى تحقيق مطالب الطفل ولا يثقلون عليه بمطالبهم </a:t>
            </a:r>
          </a:p>
          <a:p>
            <a:r>
              <a:rPr lang="ar-SA" sz="1800"/>
              <a:t>2) الاباء الذين يسارعون الى تحقيق مطالب الطفل ويثقلون عليه بمطالبهم </a:t>
            </a:r>
          </a:p>
          <a:p>
            <a:r>
              <a:rPr lang="ar-SA" sz="1800"/>
              <a:t>3) الاباء الذين  لا يسارعون الى تحقيق مطالب الطفل و لا يثقلون عليه بمطالبهم </a:t>
            </a:r>
          </a:p>
          <a:p>
            <a:r>
              <a:rPr lang="ar-SA" sz="1800"/>
              <a:t>4)  الاباء الذين  لا يسارعون الى تحقيق مطالب الطفل ويثقلون عليه بمطالبهم </a:t>
            </a:r>
          </a:p>
          <a:p>
            <a:endParaRPr lang="ar-SA" sz="1800"/>
          </a:p>
          <a:p>
            <a:endParaRPr lang="ar-SA" sz="1800" dirty="0"/>
          </a:p>
        </p:txBody>
      </p:sp>
    </p:spTree>
    <p:extLst>
      <p:ext uri="{BB962C8B-B14F-4D97-AF65-F5344CB8AC3E}">
        <p14:creationId xmlns:p14="http://schemas.microsoft.com/office/powerpoint/2010/main" val="25304063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E717C47-28CA-A04E-9C19-3938227B8B85}"/>
              </a:ext>
            </a:extLst>
          </p:cNvPr>
          <p:cNvSpPr>
            <a:spLocks noGrp="1"/>
          </p:cNvSpPr>
          <p:nvPr>
            <p:ph sz="quarter" idx="1"/>
          </p:nvPr>
        </p:nvSpPr>
        <p:spPr>
          <a:xfrm>
            <a:off x="685800" y="1900918"/>
            <a:ext cx="7772400" cy="3056164"/>
          </a:xfrm>
        </p:spPr>
        <p:txBody>
          <a:bodyPr>
            <a:normAutofit/>
          </a:bodyPr>
          <a:lstStyle/>
          <a:p>
            <a:r>
              <a:rPr lang="ar-SA" sz="1800"/>
              <a:t>اما بالنسبة لتنمية الاستقلالية والمبادأة وتجنب الخجل ومشاعر الذنب فأن الممارسات التي يتبعها الاباء في اثناء التنشئة الاجتماعية للطفل قد تؤدي غالبا الى الوقوع في صراع وتناقض بين دوافع الاستقلالية والمبادأة التي تسيطر على سلوك الاطفال في هذه المرحلة </a:t>
            </a:r>
          </a:p>
          <a:p>
            <a:r>
              <a:rPr lang="ar-SA" sz="1800"/>
              <a:t>وبين الخوف من العقاب على سلوكه من ناحية اخرى وان نمو الطفل في جميع مظاهره المعرفيه والحركية والانفعالية والاجتماعية يتأثر بمدى قدرتنا على اشباع تلك الدوافع لديه وتجنبنا اياه الوقوع في تلك الصراعات </a:t>
            </a:r>
          </a:p>
          <a:p>
            <a:r>
              <a:rPr lang="ar-SA" sz="1800"/>
              <a:t>ومن المعروف انه في مرحلة الطفولة المبكرة وكجزء من عملية النمو يميل الطفل بطبيعته الى الانطلاق والاستقلال </a:t>
            </a:r>
            <a:endParaRPr lang="en-US" sz="1800"/>
          </a:p>
        </p:txBody>
      </p:sp>
    </p:spTree>
    <p:extLst>
      <p:ext uri="{BB962C8B-B14F-4D97-AF65-F5344CB8AC3E}">
        <p14:creationId xmlns:p14="http://schemas.microsoft.com/office/powerpoint/2010/main" val="8355390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CD1C7FC-5EDA-CC42-BFD1-7B68E2003C78}"/>
              </a:ext>
            </a:extLst>
          </p:cNvPr>
          <p:cNvSpPr>
            <a:spLocks noGrp="1"/>
          </p:cNvSpPr>
          <p:nvPr>
            <p:ph sz="quarter" idx="1"/>
          </p:nvPr>
        </p:nvSpPr>
        <p:spPr>
          <a:xfrm>
            <a:off x="982436" y="1924050"/>
            <a:ext cx="7772400" cy="3477986"/>
          </a:xfrm>
        </p:spPr>
        <p:txBody>
          <a:bodyPr>
            <a:normAutofit/>
          </a:bodyPr>
          <a:lstStyle/>
          <a:p>
            <a:r>
              <a:rPr lang="ar-SA" sz="1800"/>
              <a:t>ويحاول تقليد الاباء فيما يقومون به حتى يشعر بالقدرة على الانجاز مثل الكبار  الا انه يوجد متغيرات هامة لا بد من الاخذ بها بعين الاعتبار لمساعدة الاطفال على تحقيق هذه الغاية :</a:t>
            </a:r>
          </a:p>
          <a:p>
            <a:r>
              <a:rPr lang="ar-SA" sz="1800"/>
              <a:t> 1) التوقيت الذي يتوقع فيه الاباء من ابنائهم انجاز واجبات معينة</a:t>
            </a:r>
          </a:p>
          <a:p>
            <a:r>
              <a:rPr lang="ar-SA" sz="1800"/>
              <a:t>2) الاسلوب الذي يعامل به الطفل اذا فشل في انجاز تلك المهام او الواجبات </a:t>
            </a:r>
          </a:p>
          <a:p>
            <a:r>
              <a:rPr lang="ar-SA" sz="1800"/>
              <a:t>يوجد هنالك نوعين من الاباء منهم من يقوموا بمعاقبة ابنائهم اذا فشلو ومنهم من يظل مستمرا في دعمه لاطفاله كما انه يوجد هناك طرف ثالث من الاباء والذي لا يطلب من اطفاله القيام بسلوك استقلالي الا في الوقت المناسب ويكافئهم على نجاحهم </a:t>
            </a:r>
            <a:endParaRPr lang="en-US" sz="1800"/>
          </a:p>
        </p:txBody>
      </p:sp>
    </p:spTree>
    <p:extLst>
      <p:ext uri="{BB962C8B-B14F-4D97-AF65-F5344CB8AC3E}">
        <p14:creationId xmlns:p14="http://schemas.microsoft.com/office/powerpoint/2010/main" val="20601876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85963DA-D511-D449-92FD-38760C0010EC}"/>
              </a:ext>
            </a:extLst>
          </p:cNvPr>
          <p:cNvSpPr>
            <a:spLocks noGrp="1"/>
          </p:cNvSpPr>
          <p:nvPr>
            <p:ph sz="quarter" idx="1"/>
          </p:nvPr>
        </p:nvSpPr>
        <p:spPr>
          <a:xfrm>
            <a:off x="685800" y="930728"/>
            <a:ext cx="7772400" cy="4437289"/>
          </a:xfrm>
        </p:spPr>
        <p:txBody>
          <a:bodyPr>
            <a:normAutofit/>
          </a:bodyPr>
          <a:lstStyle/>
          <a:p>
            <a:r>
              <a:rPr lang="ar-SA" sz="1800"/>
              <a:t>اثبتت الدراسات إن الاسلوب الاخير (الطرف الثالث من الاباء ) </a:t>
            </a:r>
          </a:p>
          <a:p>
            <a:r>
              <a:rPr lang="ar-SA" sz="1800"/>
              <a:t>هو الاسلوب الناجح في التدريب على الاستقلال لانه يؤدي الى رفع مستوى الدافع الى الحصول على النجاح وبالتالي فإنه يؤدي الى توسيع حدود قدرات الطفل وانجازاته </a:t>
            </a:r>
          </a:p>
          <a:p>
            <a:r>
              <a:rPr lang="ar-SA" sz="1800"/>
              <a:t>كما إن الاطفال الذين يتميزون اكثر من غيرهم بالاعتماد على النفس والضبط والاستقلالية هم اولئك الاطفال الذين يقوم اباؤهم بممارسة الضبط عليهم ويطلبون منهم اداء واجباتهم دون إن يغفلوا عن اشعارهم دائما بحرارة العاطفة نحوهم وتقبلهم كما هم وتشجعيهم باستمرار في كل مرة ينجحون فيها بأداء الواجبات </a:t>
            </a:r>
            <a:endParaRPr lang="en-US" sz="1800"/>
          </a:p>
          <a:p>
            <a:r>
              <a:rPr lang="ar-SA" sz="1800"/>
              <a:t>اما الاطفال الذين تميزوا بعدم الثقة في انفسهم وبالانعزالية وكانوا اقل من غيرهم من حيث امكانية الاعتماد عليهم ومن حيث القدرة على الضبط فكان اباؤهم اما :</a:t>
            </a:r>
            <a:endParaRPr lang="en-US" sz="1800"/>
          </a:p>
          <a:p>
            <a:r>
              <a:rPr lang="ar-SA" sz="2000"/>
              <a:t>1) </a:t>
            </a:r>
            <a:r>
              <a:rPr lang="ar-SA" sz="1800"/>
              <a:t>اما من ذلك النوع الذي يمارس ضبطا متشددا على ابنائهم مع كونهم في نفس الوقت على درجة اقل من حيث حرارة العاطفة وعلى درجة اكبر من حيث الاغتراب والتباعد بالنسبة لاطفالهم ( متسلطين)</a:t>
            </a:r>
          </a:p>
          <a:p>
            <a:r>
              <a:rPr lang="ar-SA" sz="1800"/>
              <a:t>2)واما من ذلك النوع الذي وان كان يتميز بحرارة العاطفة الا انهم لا يطلبون من ابنائهم إن يقوموا بأي ضبط او اداء للواجب وقد يقومون عنهم بذلك  ( متساهلين ) </a:t>
            </a:r>
            <a:endParaRPr lang="en-US" sz="1800"/>
          </a:p>
        </p:txBody>
      </p:sp>
    </p:spTree>
    <p:extLst>
      <p:ext uri="{BB962C8B-B14F-4D97-AF65-F5344CB8AC3E}">
        <p14:creationId xmlns:p14="http://schemas.microsoft.com/office/powerpoint/2010/main" val="10152469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716E388F-97EA-334D-9522-DB761E586E80}"/>
              </a:ext>
            </a:extLst>
          </p:cNvPr>
          <p:cNvSpPr>
            <a:spLocks noGrp="1"/>
          </p:cNvSpPr>
          <p:nvPr>
            <p:ph sz="quarter" idx="1"/>
          </p:nvPr>
        </p:nvSpPr>
        <p:spPr/>
        <p:txBody>
          <a:bodyPr>
            <a:normAutofit/>
          </a:bodyPr>
          <a:lstStyle/>
          <a:p>
            <a:r>
              <a:rPr lang="ar-AE" sz="1800"/>
              <a:t>العوامل التي تؤثر على العلاقات الاسرية </a:t>
            </a:r>
            <a:endParaRPr lang="ar-SA" sz="1800"/>
          </a:p>
          <a:p>
            <a:pPr marL="0" indent="0">
              <a:buNone/>
            </a:pPr>
            <a:r>
              <a:rPr lang="ar-SA" sz="1800"/>
              <a:t>١- </a:t>
            </a:r>
            <a:r>
              <a:rPr lang="ar-AE" sz="1800"/>
              <a:t>حجم الأسرة ٢</a:t>
            </a:r>
            <a:r>
              <a:rPr lang="ar-SA" sz="1800"/>
              <a:t>- </a:t>
            </a:r>
            <a:r>
              <a:rPr lang="ar-AE" sz="1800"/>
              <a:t>الترتيب الميلادي للطفل٣</a:t>
            </a:r>
            <a:r>
              <a:rPr lang="ar-SA" sz="1800"/>
              <a:t>- </a:t>
            </a:r>
            <a:r>
              <a:rPr lang="ar-AE" sz="1800"/>
              <a:t>نوع الطفل</a:t>
            </a:r>
            <a:endParaRPr lang="ar-SA" sz="1800"/>
          </a:p>
          <a:p>
            <a:pPr marL="0" indent="0">
              <a:buNone/>
            </a:pPr>
            <a:endParaRPr lang="ar-SA" sz="1800"/>
          </a:p>
          <a:p>
            <a:r>
              <a:rPr lang="ar-AE" sz="1800"/>
              <a:t>حجم الأسرة : ويقصد به عدد أفرادها، فحجم الأسرة عامل من العوامل المؤثرة في عملية التنشئة الأسرية.فقد ثبت أن: ـفي أسرة صغيرة الحجم:تزداد قدرة للوالدين على تكريس الوقت والانتباه الكافيين للأبناء. وقدرتهما على إعطاء كل واحد نفس المزايا مع سيادة التحكم في العلاقات، ويظهر التسابق بين الأبناء في تحقيق التفوق الدراسي و الاجتماعي. أما الأسرة كبيرة الحجم: فيظهر تحكم  الوالدي بصورة أكثر استبدادية و يمنع الأبناء من العلاقات الخارجية وتتركز ضغوط الوالدين للتحصيل عادة على السابقين في الترتيب الميلادي مزايا الاسرة كبيرة الحجم يجدون الاطفال الأمن في كثرة عدد الأشقاء الذين يشكلون جماعة متماسكة للدفاع عن النفس أو اللعب.</a:t>
            </a:r>
            <a:endParaRPr lang="en-US" sz="1800"/>
          </a:p>
        </p:txBody>
      </p:sp>
    </p:spTree>
    <p:extLst>
      <p:ext uri="{BB962C8B-B14F-4D97-AF65-F5344CB8AC3E}">
        <p14:creationId xmlns:p14="http://schemas.microsoft.com/office/powerpoint/2010/main" val="32407644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7AEC294B-5A2F-4443-95BE-C193C6A689CE}"/>
              </a:ext>
            </a:extLst>
          </p:cNvPr>
          <p:cNvSpPr>
            <a:spLocks noGrp="1"/>
          </p:cNvSpPr>
          <p:nvPr>
            <p:ph sz="quarter" idx="1"/>
          </p:nvPr>
        </p:nvSpPr>
        <p:spPr>
          <a:xfrm>
            <a:off x="914400" y="1447800"/>
            <a:ext cx="7772400" cy="3450771"/>
          </a:xfrm>
        </p:spPr>
        <p:txBody>
          <a:bodyPr>
            <a:normAutofit/>
          </a:bodyPr>
          <a:lstStyle/>
          <a:p>
            <a:r>
              <a:rPr lang="ar-AE" sz="1800"/>
              <a:t>الترتيب الميلادي: وهناك عامل مهم آخر هو المجال الذي يعيش فيه الطفل  ونقصد به الإخوة و مركز الطفل فيهم، وما يترتب أحيانا على هذا المركز من تطبيق أسلوب معاملة يختلف من طفل لآخر. و قد أجريت العديد من الدراسات و البحوث على الترتيب الميلادي للطفل لخطورة وتعقد عملية التفاعل بين الطفل ووالديه مما له أكبر الأثر على العديد من المتغيرات مثل الإبداع  و الميل الاجتماعي و تقدير الذات و التحصيل الدراسي  فقد اتفقت نتائج العديد من الدراسات على أن الوالدين يستجيبان لمولودهم الأول بطريقة تختلف عن تلك التي يستجيبان بها لأطفالهما التاليين في الترتيب، فالوالدين عادة ما تكون علاقتهما بطفلهما الأول على قدر كبير من التفاعل.. والطفل الأخير يشعر بأنه أقل قوة و قدرة على التمتع بالحرية والثقة ممن هم أكبر منه، ولذلك ينشأ شاعراً بنقصه. أما الطفل الوحيد يشبه إلى حد كبير الطفل الأخير، فالطفل الوحيد يحاط برعاية أكبر بكثير من حاجته</a:t>
            </a:r>
            <a:endParaRPr lang="en-US" sz="1800"/>
          </a:p>
        </p:txBody>
      </p:sp>
    </p:spTree>
    <p:extLst>
      <p:ext uri="{BB962C8B-B14F-4D97-AF65-F5344CB8AC3E}">
        <p14:creationId xmlns:p14="http://schemas.microsoft.com/office/powerpoint/2010/main" val="20615401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773D2E15-66A5-6342-9B69-46FFD41334C8}"/>
              </a:ext>
            </a:extLst>
          </p:cNvPr>
          <p:cNvSpPr txBox="1"/>
          <p:nvPr/>
        </p:nvSpPr>
        <p:spPr>
          <a:xfrm>
            <a:off x="381000" y="2217963"/>
            <a:ext cx="8572500" cy="1631216"/>
          </a:xfrm>
          <a:prstGeom prst="rect">
            <a:avLst/>
          </a:prstGeom>
          <a:noFill/>
        </p:spPr>
        <p:txBody>
          <a:bodyPr wrap="square">
            <a:spAutoFit/>
          </a:bodyPr>
          <a:lstStyle/>
          <a:p>
            <a:r>
              <a:rPr lang="ar-AE" sz="2000"/>
              <a:t>جنس الولد: أن الفروق بين الجنسين متغير هام يجب أخذه في الاعتبار فجنس الولد هو أحد الحقائق البيولوجية وأحد الحقائق الإجتماعية المؤثرة في نمط التعامل بين الوالدين والأبناء، ولقد أكدّت الدراسات أن جنس الولد له تأثير كبير على السلوك الوالدي . وأساليب المعاملة الوالدية قد تتأثر سلباً أو ايجاباً تبعا لجنس الولد ذكراً كان أم أنثى، وبالتالي تنعكس أساليب المعاملة الوالدية سواء كانت سوية أو غير سوية على شخصية الولد. ومن ثمة تؤثر تنشئة الوالدين لهذا الولد</a:t>
            </a:r>
            <a:endParaRPr lang="en-US" sz="2000"/>
          </a:p>
        </p:txBody>
      </p:sp>
    </p:spTree>
    <p:extLst>
      <p:ext uri="{BB962C8B-B14F-4D97-AF65-F5344CB8AC3E}">
        <p14:creationId xmlns:p14="http://schemas.microsoft.com/office/powerpoint/2010/main" val="1621333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732240" y="1340768"/>
            <a:ext cx="333751" cy="278904"/>
          </a:xfrm>
        </p:spPr>
        <p:txBody>
          <a:bodyPr>
            <a:normAutofit fontScale="90000"/>
          </a:bodyPr>
          <a:lstStyle/>
          <a:p>
            <a:endParaRPr lang="ar-SA" dirty="0"/>
          </a:p>
        </p:txBody>
      </p:sp>
      <p:sp>
        <p:nvSpPr>
          <p:cNvPr id="3" name="عنصر نائب للمحتوى 2"/>
          <p:cNvSpPr>
            <a:spLocks noGrp="1"/>
          </p:cNvSpPr>
          <p:nvPr>
            <p:ph sz="quarter" idx="1"/>
          </p:nvPr>
        </p:nvSpPr>
        <p:spPr>
          <a:xfrm>
            <a:off x="1162592" y="2286000"/>
            <a:ext cx="7772400" cy="4572000"/>
          </a:xfrm>
        </p:spPr>
        <p:txBody>
          <a:bodyPr>
            <a:normAutofit/>
          </a:bodyPr>
          <a:lstStyle/>
          <a:p>
            <a:endParaRPr lang="ar-SA" sz="1800" dirty="0"/>
          </a:p>
          <a:p>
            <a:pPr>
              <a:buNone/>
            </a:pPr>
            <a:endParaRPr lang="ar-SA" sz="1800" dirty="0"/>
          </a:p>
          <a:p>
            <a:pPr>
              <a:buNone/>
            </a:pPr>
            <a:endParaRPr lang="ar-SA" sz="1800" dirty="0"/>
          </a:p>
          <a:p>
            <a:r>
              <a:rPr lang="ar-SA" sz="1800" dirty="0"/>
              <a:t>وكل عملية من العمليات السابقة تنطوي على شكل من اشكال التعلم الاجتماعي  من هذه الاشكال التعلم بالاقتران الذي يتحول فيه ارضاء الوسيط(اب او ام او أخ) من دافع محدد الى دافع أولي.</a:t>
            </a:r>
          </a:p>
          <a:p>
            <a:endParaRPr lang="ar-SA" sz="1800" dirty="0"/>
          </a:p>
          <a:p>
            <a:r>
              <a:rPr lang="ar-SA" sz="1800" dirty="0"/>
              <a:t>وفي عملية التقليد والتوحد فان الطفل يتعلم من خلال مطابقة  استجابته مع الارشادات  او التعليمات التي تظهر استجابات شخص يكون بمثابة مثال للتوحد . </a:t>
            </a:r>
            <a:endParaRPr lang="ar-SA" sz="1800" dirty="0" smtClean="0"/>
          </a:p>
          <a:p>
            <a:r>
              <a:rPr lang="ar-SA" sz="1800" dirty="0" smtClean="0"/>
              <a:t>اللغة مهمة في التنشئة الاجتماعية.</a:t>
            </a:r>
          </a:p>
          <a:p>
            <a:r>
              <a:rPr lang="ar-SA" sz="1800" dirty="0" smtClean="0"/>
              <a:t>-الطفل يمارس الضبط الذاتي على سلوكه باستدعاء الكلمة الدالة على السلوك النموذج.</a:t>
            </a:r>
            <a:endParaRPr lang="ar-SA" sz="1800" dirty="0"/>
          </a:p>
          <a:p>
            <a:pPr>
              <a:buNone/>
            </a:pPr>
            <a:endParaRPr lang="ar-SA" sz="1800" dirty="0"/>
          </a:p>
        </p:txBody>
      </p:sp>
      <p:pic>
        <p:nvPicPr>
          <p:cNvPr id="4" name="صورة 3" descr="ز.jpg"/>
          <p:cNvPicPr>
            <a:picLocks noChangeAspect="1"/>
          </p:cNvPicPr>
          <p:nvPr/>
        </p:nvPicPr>
        <p:blipFill>
          <a:blip r:embed="rId2" cstate="print"/>
          <a:stretch>
            <a:fillRect/>
          </a:stretch>
        </p:blipFill>
        <p:spPr>
          <a:xfrm>
            <a:off x="467544" y="836712"/>
            <a:ext cx="2225824" cy="195037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479221" y="397103"/>
            <a:ext cx="7772400" cy="1143000"/>
          </a:xfrm>
        </p:spPr>
        <p:txBody>
          <a:bodyPr>
            <a:normAutofit/>
          </a:bodyPr>
          <a:lstStyle/>
          <a:p>
            <a:r>
              <a:rPr lang="ar-SA" sz="1800" dirty="0"/>
              <a:t>مراحل عملية التنشئة الاجتماعية </a:t>
            </a:r>
          </a:p>
        </p:txBody>
      </p:sp>
      <p:pic>
        <p:nvPicPr>
          <p:cNvPr id="4" name="عنصر نائب للمحتوى 3" descr="ص4.png"/>
          <p:cNvPicPr>
            <a:picLocks noGrp="1" noChangeAspect="1"/>
          </p:cNvPicPr>
          <p:nvPr>
            <p:ph sz="quarter" idx="1"/>
          </p:nvPr>
        </p:nvPicPr>
        <p:blipFill>
          <a:blip r:embed="rId2" cstate="print"/>
          <a:stretch>
            <a:fillRect/>
          </a:stretch>
        </p:blipFill>
        <p:spPr>
          <a:xfrm>
            <a:off x="755576" y="1752950"/>
            <a:ext cx="7884960" cy="4340345"/>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39043" y="165780"/>
            <a:ext cx="7772400" cy="1143000"/>
          </a:xfrm>
        </p:spPr>
        <p:txBody>
          <a:bodyPr>
            <a:normAutofit/>
          </a:bodyPr>
          <a:lstStyle/>
          <a:p>
            <a:r>
              <a:rPr lang="ar-SA" sz="1800" dirty="0"/>
              <a:t>أهمية الاسرة في عملية التنشئة الاجتماعية </a:t>
            </a:r>
          </a:p>
        </p:txBody>
      </p:sp>
      <p:sp>
        <p:nvSpPr>
          <p:cNvPr id="3" name="عنصر نائب للمحتوى 2"/>
          <p:cNvSpPr>
            <a:spLocks noGrp="1"/>
          </p:cNvSpPr>
          <p:nvPr>
            <p:ph sz="quarter" idx="1"/>
          </p:nvPr>
        </p:nvSpPr>
        <p:spPr/>
        <p:txBody>
          <a:bodyPr>
            <a:normAutofit fontScale="92500" lnSpcReduction="10000"/>
          </a:bodyPr>
          <a:lstStyle/>
          <a:p>
            <a:r>
              <a:rPr lang="ar-SA" sz="1800" dirty="0"/>
              <a:t>الاسرة وما تشتمل عليه من افراد هي المكان الاول الذي يكون باكورة الاتصال الاجتماعي الذي يمارسه الطفل في بداية سنوات حياته.</a:t>
            </a:r>
          </a:p>
          <a:p>
            <a:pPr>
              <a:buNone/>
            </a:pPr>
            <a:endParaRPr lang="ar-SA" sz="1800" dirty="0"/>
          </a:p>
          <a:p>
            <a:r>
              <a:rPr lang="ar-SA" sz="1800" dirty="0"/>
              <a:t> القيم والعادات والتقاليد تمر بعملية تنقية من خلال الاباء لتأخذ طريقها الى الابناء بطريقة مصفاة واكثر خصوصية </a:t>
            </a:r>
          </a:p>
          <a:p>
            <a:r>
              <a:rPr lang="ar-SA" sz="1800" dirty="0"/>
              <a:t>التفاعل بين الاسرة والطفل يكون مكثفا وأطول زمنيا لذلك يكون تأثيره اكبر </a:t>
            </a:r>
          </a:p>
          <a:p>
            <a:pPr>
              <a:buNone/>
            </a:pPr>
            <a:endParaRPr lang="ar-SA" sz="1800" dirty="0"/>
          </a:p>
          <a:p>
            <a:r>
              <a:rPr lang="ar-SA" sz="1800" dirty="0"/>
              <a:t>الأسرة هي المكان الوحيد في الطفولة للتربية المقصودة المصحوبة بتعلم اللغة ومهارات التعبير</a:t>
            </a:r>
          </a:p>
          <a:p>
            <a:pPr>
              <a:buNone/>
            </a:pPr>
            <a:r>
              <a:rPr lang="ar-SA" sz="1800" dirty="0"/>
              <a:t> </a:t>
            </a:r>
          </a:p>
          <a:p>
            <a:r>
              <a:rPr lang="ar-SA" sz="1800" dirty="0"/>
              <a:t>الاسرة هي اول موصل لثقافة المجتمع الى الطفل وهي المكان الذي يزود بذور العواطف والاتجاهات للطفل. </a:t>
            </a:r>
            <a:endParaRPr lang="ar-SA" sz="1800" dirty="0" smtClean="0"/>
          </a:p>
          <a:p>
            <a:r>
              <a:rPr lang="ar-SA" sz="1800" dirty="0" smtClean="0"/>
              <a:t>-الأسرة مصدر الامن والاستقرار للطفل.</a:t>
            </a:r>
          </a:p>
          <a:p>
            <a:r>
              <a:rPr lang="ar-SA" sz="1800" dirty="0" smtClean="0"/>
              <a:t>الأسرة توفر الحماية لالقائمة على الحب والتعاون والترابط والتقبل.</a:t>
            </a:r>
          </a:p>
          <a:p>
            <a:r>
              <a:rPr lang="ar-SA" sz="1800" dirty="0" smtClean="0"/>
              <a:t>الأسرة تثقف الطفل ديميا واخلاقيا.</a:t>
            </a:r>
          </a:p>
          <a:p>
            <a:r>
              <a:rPr lang="ar-SA" sz="1800" dirty="0" smtClean="0"/>
              <a:t>-الأسرة هي الجماعة المرجعية للطفل لتقييم سلوكه في مرحلة الرقابة الذاتية.</a:t>
            </a:r>
          </a:p>
          <a:p>
            <a:r>
              <a:rPr lang="ar-SA" sz="1800" dirty="0" smtClean="0"/>
              <a:t>-</a:t>
            </a:r>
            <a:endParaRPr lang="ar-SA"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normAutofit fontScale="92500" lnSpcReduction="20000"/>
          </a:bodyPr>
          <a:lstStyle/>
          <a:p>
            <a:r>
              <a:rPr lang="ar-SA" sz="2800" dirty="0"/>
              <a:t>في الأسرة بتعرض الطفل لمثيرات كثيرة ويكتسب خبرات متنوعة فيتعلم:</a:t>
            </a:r>
          </a:p>
          <a:p>
            <a:r>
              <a:rPr lang="ar-SA" sz="2800" dirty="0"/>
              <a:t>-المشي والفطام والكلام والتحكم في المثانة والامعاء والنظافة من خلال اشباع حاجاته.</a:t>
            </a:r>
          </a:p>
          <a:p>
            <a:r>
              <a:rPr lang="ar-SA" sz="2800" dirty="0"/>
              <a:t>-الدور الجنسي المنوط بكل جنس وغيره من الأدوار.</a:t>
            </a:r>
          </a:p>
          <a:p>
            <a:r>
              <a:rPr lang="ar-SA" sz="2800" dirty="0"/>
              <a:t>-كف العدوان عن غيره.</a:t>
            </a:r>
          </a:p>
          <a:p>
            <a:r>
              <a:rPr lang="ar-SA" sz="2800" dirty="0"/>
              <a:t>-الالتزام بالضوابط السلوكية ومراعاة قواعد السلوك اللائق والاداب الاجتماعية.</a:t>
            </a:r>
          </a:p>
          <a:p>
            <a:r>
              <a:rPr lang="ar-SA" sz="2800" dirty="0"/>
              <a:t>اقامة الحدود والحواجز واشباع الدوافع لاسيما العدوانية والجنسية باساليب مقبولة اجتماعيا</a:t>
            </a:r>
          </a:p>
          <a:p>
            <a:r>
              <a:rPr lang="ar-SA" sz="2800" dirty="0"/>
              <a:t>-تعلم الانضباط واحترام الوقت والمواعيد وتحمل المسؤولية.</a:t>
            </a:r>
          </a:p>
          <a:p>
            <a:r>
              <a:rPr lang="ar-SA" sz="2800" dirty="0"/>
              <a:t>-الاتجاهات السليمة نحو الأسرة والجماعة والسلطة واتجاه المبادئ.</a:t>
            </a:r>
          </a:p>
          <a:p>
            <a:endParaRPr lang="en-GB" dirty="0"/>
          </a:p>
        </p:txBody>
      </p:sp>
    </p:spTree>
    <p:extLst>
      <p:ext uri="{BB962C8B-B14F-4D97-AF65-F5344CB8AC3E}">
        <p14:creationId xmlns:p14="http://schemas.microsoft.com/office/powerpoint/2010/main" val="2843968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normAutofit fontScale="85000" lnSpcReduction="20000"/>
          </a:bodyPr>
          <a:lstStyle/>
          <a:p>
            <a:r>
              <a:rPr lang="ar-SA" sz="2800" dirty="0"/>
              <a:t>الاسرة هي اول موصل لثقافة المجتمع الى الطفل وهي المكان الذي يزود بذور العواطف والاتجاهات للطفل. </a:t>
            </a:r>
          </a:p>
          <a:p>
            <a:r>
              <a:rPr lang="ar-SA" sz="2800" dirty="0"/>
              <a:t>-في الأسرة بتعرض الطفل لمثيرات كثيرة ويكتسب خبرات متنوعة فيتعلم:</a:t>
            </a:r>
          </a:p>
          <a:p>
            <a:r>
              <a:rPr lang="ar-SA" sz="2800" dirty="0"/>
              <a:t>-المشي والفطام والكلام والتحكم في المثانة والامعاء والنظافة من خلال اشباع حاجاته.</a:t>
            </a:r>
          </a:p>
          <a:p>
            <a:r>
              <a:rPr lang="ar-SA" sz="2800" dirty="0"/>
              <a:t>-الدور الجنسي المنوط بكل جنس وغيره من الأدوار.</a:t>
            </a:r>
          </a:p>
          <a:p>
            <a:r>
              <a:rPr lang="ar-SA" sz="2800" dirty="0"/>
              <a:t>-كف العدوان عن غيره.</a:t>
            </a:r>
          </a:p>
          <a:p>
            <a:r>
              <a:rPr lang="ar-SA" sz="2800" dirty="0"/>
              <a:t>-الالتزام بالضوابط السلوكية ومراعاة قواعد السلوك اللائق والاداب الاجتماعية.</a:t>
            </a:r>
          </a:p>
          <a:p>
            <a:r>
              <a:rPr lang="ar-SA" sz="2800" dirty="0"/>
              <a:t>اقامة الحدود والحواجز واشباع الدوافع لاسيما العدوانية والجنسية باساليب مقبولة اجتماعيا</a:t>
            </a:r>
          </a:p>
          <a:p>
            <a:r>
              <a:rPr lang="ar-SA" sz="2800" dirty="0"/>
              <a:t>-تعلم الانضباط واحترام الوقت والمواعيد وتحمل المسؤولية.</a:t>
            </a:r>
          </a:p>
          <a:p>
            <a:r>
              <a:rPr lang="ar-SA" sz="2800" dirty="0"/>
              <a:t>-الاتجاهات السليمة نحو الأسرة والجماعة والسلطة واتجاه المبادئ.</a:t>
            </a:r>
          </a:p>
        </p:txBody>
      </p:sp>
    </p:spTree>
    <p:extLst>
      <p:ext uri="{BB962C8B-B14F-4D97-AF65-F5344CB8AC3E}">
        <p14:creationId xmlns:p14="http://schemas.microsoft.com/office/powerpoint/2010/main" val="26644460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وازنة">
  <a:themeElements>
    <a:clrScheme name="موازنة">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موازنة">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موازنة">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180</TotalTime>
  <Words>3456</Words>
  <Application>Microsoft Office PowerPoint</Application>
  <PresentationFormat>On-screen Show (4:3)</PresentationFormat>
  <Paragraphs>211</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موازنة</vt:lpstr>
      <vt:lpstr>الأسرة وتنشئة الطفل  الفصل الثالث</vt:lpstr>
      <vt:lpstr>مفهوم التنشئة الاجتماعيةSocialization </vt:lpstr>
      <vt:lpstr>وظائف التنشئة الاجتماعية</vt:lpstr>
      <vt:lpstr>العمليات التي تحدث اثناء التنشئة الاجتماعية </vt:lpstr>
      <vt:lpstr>PowerPoint Presentation</vt:lpstr>
      <vt:lpstr>مراحل عملية التنشئة الاجتماعية </vt:lpstr>
      <vt:lpstr>أهمية الاسرة في عملية التنشئة الاجتماعية </vt:lpstr>
      <vt:lpstr>PowerPoint Presentation</vt:lpstr>
      <vt:lpstr>PowerPoint Presentation</vt:lpstr>
      <vt:lpstr>أساليب التنشئة الاجتماعية </vt:lpstr>
      <vt:lpstr>PowerPoint Presentation</vt:lpstr>
      <vt:lpstr>PowerPoint Presentation</vt:lpstr>
      <vt:lpstr>الملاحظة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نمو الضمير والسلوك الاخلاقي عند الاطفال   </vt:lpstr>
      <vt:lpstr>PowerPoint Presentation</vt:lpstr>
      <vt:lpstr>PowerPoint Presentation</vt:lpstr>
      <vt:lpstr>الظروف التي تساعد على نمو سوي للضمير عند الطفل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ديناميكية العلاقات الاسرية </vt:lpstr>
      <vt:lpstr>PowerPoint Presentation</vt:lpstr>
      <vt:lpstr>فإذا جاء الطفل في ظل هذه الظروف فإن مشاعر الوالدين المتضاربة بين احساسهما بأن من حق الطفل الحصول على الحب والقبول والرعاية وبين ضغوط الحياة وتزايد الاعباء عليهما سوف  تؤثر وتعكس</vt:lpstr>
      <vt:lpstr>PowerPoint Presentation</vt:lpstr>
      <vt:lpstr>PowerPoint Presentation</vt:lpstr>
      <vt:lpstr>كما إن نتائج اطفال الطبقة الفقيرة يمكن إن تكون ايجابية على الرغم من حرمانهم من الامتيازات الاجتماعية والاقتصادية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الأسرة وتنشئة الطفل</dc:title>
  <dc:creator>Admin</dc:creator>
  <cp:lastModifiedBy>DELL</cp:lastModifiedBy>
  <cp:revision>78</cp:revision>
  <dcterms:created xsi:type="dcterms:W3CDTF">2020-06-23T18:26:45Z</dcterms:created>
  <dcterms:modified xsi:type="dcterms:W3CDTF">2021-02-22T17:08:41Z</dcterms:modified>
</cp:coreProperties>
</file>