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88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203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78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88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696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235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40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60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962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768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63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B910-C1A9-4DDA-8E6A-6D085F5090E1}" type="datetimeFigureOut">
              <a:rPr lang="ar-SA" smtClean="0"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284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Managerial Accounting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Osama </a:t>
            </a:r>
            <a:r>
              <a:rPr lang="en-US" sz="2000" b="1" dirty="0" err="1" smtClean="0"/>
              <a:t>Khader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404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The five steps decision making process</a:t>
            </a:r>
            <a:endParaRPr lang="ar-SA" b="1" i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Identify the problem and uncertainties.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Obtain information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Make prediction about the future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Make decision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Evaluate performance and make decision</a:t>
            </a:r>
          </a:p>
        </p:txBody>
      </p:sp>
    </p:spTree>
    <p:extLst>
      <p:ext uri="{BB962C8B-B14F-4D97-AF65-F5344CB8AC3E}">
        <p14:creationId xmlns:p14="http://schemas.microsoft.com/office/powerpoint/2010/main" val="298234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Example</a:t>
            </a:r>
            <a:endParaRPr lang="ar-SA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Suppose there is idle capacity </a:t>
            </a:r>
          </a:p>
          <a:p>
            <a:pPr algn="l" rtl="0"/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identify the problem : idle capacity</a:t>
            </a:r>
          </a:p>
          <a:p>
            <a:pPr algn="l" rtl="0"/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Rent                         production</a:t>
            </a:r>
          </a:p>
          <a:p>
            <a:pPr marL="0" indent="0" algn="l" rtl="0">
              <a:buNone/>
            </a:pPr>
            <a:r>
              <a:rPr lang="en-US" b="1" dirty="0" smtClean="0"/>
              <a:t>10,000                      15,000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Production               8,000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en-US" b="1" dirty="0" smtClean="0"/>
          </a:p>
          <a:p>
            <a:pPr marL="0" indent="0" algn="l" rtl="0">
              <a:buNone/>
            </a:pPr>
            <a:endParaRPr lang="ar-SA" dirty="0"/>
          </a:p>
        </p:txBody>
      </p:sp>
      <p:sp>
        <p:nvSpPr>
          <p:cNvPr id="4" name="سهم إلى اليمين 3"/>
          <p:cNvSpPr/>
          <p:nvPr/>
        </p:nvSpPr>
        <p:spPr>
          <a:xfrm>
            <a:off x="2699792" y="54189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842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Cost terms </a:t>
            </a:r>
            <a:endParaRPr lang="ar-SA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b="1" u="sng" dirty="0" smtClean="0"/>
              <a:t>Direct cost </a:t>
            </a:r>
            <a:r>
              <a:rPr lang="en-US" dirty="0" smtClean="0"/>
              <a:t>: related to particular cost object and can be traced to it in economically feasible 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u="sng" dirty="0" smtClean="0"/>
              <a:t>Indirect Cost </a:t>
            </a:r>
            <a:r>
              <a:rPr lang="en-US" dirty="0" smtClean="0"/>
              <a:t>:related to the cost object but cant be traced to it in economically feasible 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b="1" u="sng" dirty="0"/>
              <a:t>Variable cost: </a:t>
            </a:r>
            <a:r>
              <a:rPr lang="en-US" dirty="0"/>
              <a:t>changes in total in proportion to changes in related level or activities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u="sng" dirty="0" smtClean="0"/>
              <a:t>Fixed Cost </a:t>
            </a:r>
            <a:r>
              <a:rPr lang="en-US" dirty="0" smtClean="0"/>
              <a:t>: remains unchanged despite the changes in volume or activity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b="1" u="sng" dirty="0" smtClean="0"/>
              <a:t>Standard  cost: </a:t>
            </a:r>
            <a:r>
              <a:rPr lang="en-US" b="1" dirty="0" smtClean="0"/>
              <a:t> </a:t>
            </a:r>
            <a:r>
              <a:rPr lang="en-US" dirty="0" smtClean="0"/>
              <a:t>expected</a:t>
            </a:r>
            <a:r>
              <a:rPr lang="en-US" b="1" dirty="0" smtClean="0"/>
              <a:t> </a:t>
            </a:r>
            <a:r>
              <a:rPr lang="en-US" dirty="0" smtClean="0"/>
              <a:t>cost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461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971599" y="1916832"/>
            <a:ext cx="1530675" cy="1200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/>
              <a:t>Direct </a:t>
            </a:r>
          </a:p>
          <a:p>
            <a:pPr algn="ctr"/>
            <a:endParaRPr lang="ar-SA" dirty="0"/>
          </a:p>
        </p:txBody>
      </p:sp>
      <p:sp>
        <p:nvSpPr>
          <p:cNvPr id="7" name="شكل بيضاوي 6"/>
          <p:cNvSpPr/>
          <p:nvPr/>
        </p:nvSpPr>
        <p:spPr>
          <a:xfrm>
            <a:off x="946447" y="3840723"/>
            <a:ext cx="1555827" cy="13164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200" b="1" dirty="0" smtClean="0"/>
              <a:t>Indirect</a:t>
            </a:r>
            <a:endParaRPr lang="ar-SA" sz="2200" b="1" dirty="0"/>
          </a:p>
        </p:txBody>
      </p:sp>
      <p:sp>
        <p:nvSpPr>
          <p:cNvPr id="9" name="مستطيل 8"/>
          <p:cNvSpPr/>
          <p:nvPr/>
        </p:nvSpPr>
        <p:spPr>
          <a:xfrm>
            <a:off x="4572000" y="3065651"/>
            <a:ext cx="2016224" cy="1407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200" b="1" dirty="0" smtClean="0"/>
              <a:t>Product</a:t>
            </a:r>
            <a:endParaRPr lang="ar-SA" sz="2200" b="1" dirty="0"/>
          </a:p>
        </p:txBody>
      </p:sp>
      <p:cxnSp>
        <p:nvCxnSpPr>
          <p:cNvPr id="11" name="رابط كسهم مستقيم 10"/>
          <p:cNvCxnSpPr/>
          <p:nvPr/>
        </p:nvCxnSpPr>
        <p:spPr>
          <a:xfrm>
            <a:off x="2041826" y="2740278"/>
            <a:ext cx="2242142" cy="655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V="1">
            <a:off x="2041826" y="4213554"/>
            <a:ext cx="2242142" cy="439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ربع نص 16"/>
          <p:cNvSpPr txBox="1"/>
          <p:nvPr/>
        </p:nvSpPr>
        <p:spPr>
          <a:xfrm rot="893147">
            <a:off x="2744790" y="2753110"/>
            <a:ext cx="1076265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200" dirty="0" smtClean="0"/>
              <a:t>Trace</a:t>
            </a:r>
            <a:endParaRPr lang="ar-SA" sz="2200" dirty="0"/>
          </a:p>
        </p:txBody>
      </p:sp>
      <p:sp>
        <p:nvSpPr>
          <p:cNvPr id="18" name="مربع نص 17"/>
          <p:cNvSpPr txBox="1"/>
          <p:nvPr/>
        </p:nvSpPr>
        <p:spPr>
          <a:xfrm rot="21146760">
            <a:off x="2505369" y="3998111"/>
            <a:ext cx="131505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200" dirty="0" smtClean="0"/>
              <a:t>Allocate</a:t>
            </a:r>
            <a:endParaRPr lang="ar-SA" sz="2200" dirty="0"/>
          </a:p>
        </p:txBody>
      </p:sp>
    </p:spTree>
    <p:extLst>
      <p:ext uri="{BB962C8B-B14F-4D97-AF65-F5344CB8AC3E}">
        <p14:creationId xmlns:p14="http://schemas.microsoft.com/office/powerpoint/2010/main" val="334685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0" y="548680"/>
            <a:ext cx="8229600" cy="63093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2500" dirty="0" smtClean="0"/>
              <a:t>Cars Factory</a:t>
            </a:r>
          </a:p>
          <a:p>
            <a:pPr marL="0" indent="0" algn="l" rtl="0">
              <a:buNone/>
            </a:pPr>
            <a:endParaRPr lang="en-US" sz="2500" dirty="0" smtClean="0"/>
          </a:p>
          <a:p>
            <a:pPr marL="0" indent="0" algn="l" rtl="0">
              <a:buNone/>
            </a:pPr>
            <a:r>
              <a:rPr lang="en-US" sz="2500" dirty="0" smtClean="0"/>
              <a:t>Variable : tires (100)</a:t>
            </a:r>
          </a:p>
          <a:p>
            <a:pPr marL="0" indent="0" algn="l" rtl="0">
              <a:buNone/>
            </a:pPr>
            <a:endParaRPr lang="en-US" sz="2500" dirty="0" smtClean="0"/>
          </a:p>
          <a:p>
            <a:pPr marL="0" indent="0" algn="l" rtl="0">
              <a:buNone/>
            </a:pPr>
            <a:r>
              <a:rPr lang="en-US" sz="2500" dirty="0" smtClean="0"/>
              <a:t>Fixed      : Rent (1,000)</a:t>
            </a:r>
            <a:endParaRPr lang="ar-SA" sz="2500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34834"/>
              </p:ext>
            </p:extLst>
          </p:nvPr>
        </p:nvGraphicFramePr>
        <p:xfrm>
          <a:off x="1259631" y="3284984"/>
          <a:ext cx="5976665" cy="33938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5333"/>
                <a:gridCol w="1195333"/>
                <a:gridCol w="1195333"/>
                <a:gridCol w="1195333"/>
                <a:gridCol w="1195333"/>
              </a:tblGrid>
              <a:tr h="634076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Unit cost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Total cost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variable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Fixed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# of products</a:t>
                      </a:r>
                      <a:endParaRPr lang="ar-SA" dirty="0"/>
                    </a:p>
                  </a:txBody>
                  <a:tcPr/>
                </a:tc>
              </a:tr>
              <a:tr h="397995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1,400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1,400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SA" dirty="0"/>
                    </a:p>
                  </a:txBody>
                  <a:tcPr/>
                </a:tc>
              </a:tr>
              <a:tr h="397995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</a:tr>
              <a:tr h="397995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733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2,200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ar-SA" dirty="0"/>
                    </a:p>
                  </a:txBody>
                  <a:tcPr/>
                </a:tc>
              </a:tr>
              <a:tr h="397995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.</a:t>
                      </a:r>
                      <a:endParaRPr lang="ar-SA" dirty="0"/>
                    </a:p>
                  </a:txBody>
                  <a:tcPr/>
                </a:tc>
              </a:tr>
              <a:tr h="397995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.</a:t>
                      </a:r>
                      <a:endParaRPr lang="ar-SA" dirty="0"/>
                    </a:p>
                  </a:txBody>
                  <a:tcPr/>
                </a:tc>
              </a:tr>
              <a:tr h="397995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.</a:t>
                      </a:r>
                      <a:endParaRPr lang="ar-SA" dirty="0"/>
                    </a:p>
                  </a:txBody>
                  <a:tcPr/>
                </a:tc>
              </a:tr>
              <a:tr h="362329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1,000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67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The Fremont, California, plant of New United Motor Manufacturing, Inc. (NUMMI), a joint venture of General Motors and Toyota, assembles two types of cars (</a:t>
            </a:r>
            <a:r>
              <a:rPr lang="en-US" sz="2800" b="1" dirty="0"/>
              <a:t>Corollas and Geo Prisms</a:t>
            </a:r>
            <a:r>
              <a:rPr lang="en-US" sz="2800" dirty="0"/>
              <a:t>). Separate assembly lines are used for each type of car. Classify each cost item (A–H) as follows: </a:t>
            </a:r>
            <a:endParaRPr lang="en-US" sz="2800" dirty="0" smtClean="0"/>
          </a:p>
          <a:p>
            <a:pPr algn="l" rtl="0"/>
            <a:r>
              <a:rPr lang="en-US" sz="2800" b="1" u="sng" dirty="0" smtClean="0"/>
              <a:t>Required </a:t>
            </a:r>
            <a:r>
              <a:rPr lang="en-US" sz="2800" b="1" u="sng" dirty="0"/>
              <a:t>a</a:t>
            </a:r>
            <a:r>
              <a:rPr lang="en-US" sz="2800" dirty="0"/>
              <a:t>. Direct or indirect (D or I) </a:t>
            </a:r>
            <a:r>
              <a:rPr lang="en-US" sz="2800" dirty="0" smtClean="0"/>
              <a:t>costs</a:t>
            </a:r>
          </a:p>
          <a:p>
            <a:pPr algn="l" rtl="0"/>
            <a:r>
              <a:rPr lang="en-US" sz="2800" b="1" u="sng" dirty="0" smtClean="0"/>
              <a:t>Required b.</a:t>
            </a:r>
            <a:r>
              <a:rPr lang="en-US" sz="2800" dirty="0" smtClean="0"/>
              <a:t> Fixed  or variable (F or V)costs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4570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>
            <a:noAutofit/>
          </a:bodyPr>
          <a:lstStyle/>
          <a:p>
            <a:pPr algn="l" rtl="0"/>
            <a:r>
              <a:rPr lang="en-US" sz="2300" dirty="0" smtClean="0"/>
              <a:t>A- </a:t>
            </a:r>
            <a:r>
              <a:rPr lang="en-US" sz="2300" dirty="0"/>
              <a:t>Cost of tires used on Geo Prisms </a:t>
            </a:r>
            <a:endParaRPr lang="en-US" sz="2300" dirty="0" smtClean="0"/>
          </a:p>
          <a:p>
            <a:pPr algn="l" rtl="0"/>
            <a:r>
              <a:rPr lang="en-US" sz="2300" dirty="0" smtClean="0"/>
              <a:t>B</a:t>
            </a:r>
            <a:r>
              <a:rPr lang="en-US" sz="2300" dirty="0"/>
              <a:t>. Salary of public relations manager for NUMMI </a:t>
            </a:r>
            <a:r>
              <a:rPr lang="en-US" sz="2300" dirty="0" smtClean="0"/>
              <a:t>plant</a:t>
            </a:r>
          </a:p>
          <a:p>
            <a:pPr algn="l" rtl="0"/>
            <a:r>
              <a:rPr lang="en-US" sz="2300" dirty="0" smtClean="0"/>
              <a:t> </a:t>
            </a:r>
            <a:r>
              <a:rPr lang="en-US" sz="2300" dirty="0"/>
              <a:t>C. Annual awards dinner for Corolla suppliers </a:t>
            </a:r>
            <a:endParaRPr lang="en-US" sz="2300" dirty="0" smtClean="0"/>
          </a:p>
          <a:p>
            <a:pPr algn="l" rtl="0"/>
            <a:r>
              <a:rPr lang="en-US" sz="2300" dirty="0" smtClean="0"/>
              <a:t>D. </a:t>
            </a:r>
            <a:r>
              <a:rPr lang="en-US" sz="2300" dirty="0"/>
              <a:t>Salary of engineer who monitors design changes on Geo </a:t>
            </a:r>
            <a:r>
              <a:rPr lang="en-US" sz="2300" dirty="0" smtClean="0"/>
              <a:t>Prism</a:t>
            </a:r>
          </a:p>
          <a:p>
            <a:pPr algn="l" rtl="0"/>
            <a:r>
              <a:rPr lang="en-US" sz="2300" dirty="0" smtClean="0"/>
              <a:t> </a:t>
            </a:r>
            <a:r>
              <a:rPr lang="en-US" sz="2300" dirty="0"/>
              <a:t>E. Freight costs of Corolla engines shipped from Toyota City, Japan, to Fremont, California </a:t>
            </a:r>
            <a:endParaRPr lang="en-US" sz="2300" dirty="0" smtClean="0"/>
          </a:p>
          <a:p>
            <a:pPr algn="l" rtl="0"/>
            <a:r>
              <a:rPr lang="en-US" sz="2300" dirty="0" smtClean="0"/>
              <a:t>F</a:t>
            </a:r>
            <a:r>
              <a:rPr lang="en-US" sz="2300" dirty="0"/>
              <a:t>. Electricity costs for NUMMI plant (single bill covers entire plant) </a:t>
            </a:r>
            <a:endParaRPr lang="en-US" sz="2300" dirty="0" smtClean="0"/>
          </a:p>
          <a:p>
            <a:pPr algn="l" rtl="0"/>
            <a:r>
              <a:rPr lang="en-US" sz="2300" dirty="0" smtClean="0"/>
              <a:t>G</a:t>
            </a:r>
            <a:r>
              <a:rPr lang="en-US" sz="2300" dirty="0"/>
              <a:t>. Wages paid to temporary assembly-line workers hired in periods of high production (paid on hourly basis) </a:t>
            </a:r>
            <a:endParaRPr lang="en-US" sz="2300" dirty="0" smtClean="0"/>
          </a:p>
          <a:p>
            <a:pPr algn="l" rtl="0"/>
            <a:r>
              <a:rPr lang="en-US" sz="2300" dirty="0" smtClean="0"/>
              <a:t>H</a:t>
            </a:r>
            <a:r>
              <a:rPr lang="en-US" sz="2300" dirty="0"/>
              <a:t>. Annual fire-insurance policy cost for NUMMI plant</a:t>
            </a:r>
            <a:endParaRPr lang="ar-SA" sz="2300" dirty="0"/>
          </a:p>
        </p:txBody>
      </p:sp>
    </p:spTree>
    <p:extLst>
      <p:ext uri="{BB962C8B-B14F-4D97-AF65-F5344CB8AC3E}">
        <p14:creationId xmlns:p14="http://schemas.microsoft.com/office/powerpoint/2010/main" val="27190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Home Entertainment Center (HEC) operates a large store in San Francisco. The store has both a video section and a music (compact disks and tapes) section. HEC reports revenues for the video section separately from the music section.</a:t>
            </a:r>
          </a:p>
          <a:p>
            <a:pPr marL="0" indent="0" algn="l" rtl="0">
              <a:buNone/>
            </a:pPr>
            <a:r>
              <a:rPr lang="en-US" dirty="0"/>
              <a:t>as follows : d-from a Classify each cost item</a:t>
            </a:r>
          </a:p>
          <a:p>
            <a:pPr marL="0" indent="0" algn="l" rtl="0">
              <a:buNone/>
            </a:pPr>
            <a:r>
              <a:rPr lang="en-US" dirty="0"/>
              <a:t>1- Direct or indirect (D or I) costs</a:t>
            </a:r>
          </a:p>
          <a:p>
            <a:pPr marL="0" indent="0" algn="l" rtl="0">
              <a:buNone/>
            </a:pPr>
            <a:r>
              <a:rPr lang="en-US" dirty="0"/>
              <a:t>2- Variable or fixed (V or F) </a:t>
            </a:r>
            <a:r>
              <a:rPr lang="en-US" dirty="0" smtClean="0"/>
              <a:t>costs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a- Costs of videos purchased for sale to customers</a:t>
            </a:r>
          </a:p>
          <a:p>
            <a:pPr marL="0" indent="0" algn="l" rtl="0">
              <a:buNone/>
            </a:pPr>
            <a:r>
              <a:rPr lang="en-US" dirty="0"/>
              <a:t>b- Earthquake insurance policy for the HEC store</a:t>
            </a:r>
          </a:p>
          <a:p>
            <a:pPr marL="0" indent="0" algn="l" rtl="0">
              <a:buNone/>
            </a:pPr>
            <a:r>
              <a:rPr lang="en-US" dirty="0"/>
              <a:t>c- Cost of popcorn provided free to all customers of the HEC store</a:t>
            </a:r>
          </a:p>
          <a:p>
            <a:pPr marL="0" indent="0" algn="l" rtl="0">
              <a:buNone/>
            </a:pPr>
            <a:r>
              <a:rPr lang="en-US" dirty="0"/>
              <a:t>d- Electricity costs of the HEC store (single bill covers entire store)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263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470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Managerial Accounting</vt:lpstr>
      <vt:lpstr>The five steps decision making process</vt:lpstr>
      <vt:lpstr>Example</vt:lpstr>
      <vt:lpstr>Cost terms </vt:lpstr>
      <vt:lpstr>PowerPoint Presentation</vt:lpstr>
      <vt:lpstr>PowerPoint Presentation</vt:lpstr>
      <vt:lpstr>PowerPoint Presentation</vt:lpstr>
      <vt:lpstr>PowerPoint Presentation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Accounting -2</dc:title>
  <dc:creator>ADMIN</dc:creator>
  <cp:lastModifiedBy>HP</cp:lastModifiedBy>
  <cp:revision>56</cp:revision>
  <dcterms:created xsi:type="dcterms:W3CDTF">2020-09-18T07:15:41Z</dcterms:created>
  <dcterms:modified xsi:type="dcterms:W3CDTF">2021-02-13T18:04:25Z</dcterms:modified>
</cp:coreProperties>
</file>