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13/02/1446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13/02/1446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13/02/1446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825312"/>
            <a:ext cx="7884740" cy="1470025"/>
          </a:xfrm>
        </p:spPr>
        <p:txBody>
          <a:bodyPr>
            <a:normAutofit fontScale="90000"/>
          </a:bodyPr>
          <a:lstStyle/>
          <a:p>
            <a:pPr algn="ctr"/>
            <a:r>
              <a:rPr lang="ar-SA" dirty="0" smtClean="0"/>
              <a:t>مبادئ التمويل – </a:t>
            </a:r>
            <a:r>
              <a:rPr lang="ar-SA" dirty="0" smtClean="0"/>
              <a:t>الفصل الخامس - </a:t>
            </a:r>
            <a:r>
              <a:rPr lang="ar-JO" dirty="0" smtClean="0"/>
              <a:t>الهيكل </a:t>
            </a:r>
            <a:r>
              <a:rPr lang="ar-JO" dirty="0" smtClean="0"/>
              <a:t>المالي وتكلفة رأس المال</a:t>
            </a:r>
            <a:r>
              <a:rPr lang="ar-JO" dirty="0"/>
              <a:t/>
            </a:r>
            <a:br>
              <a:rPr lang="ar-JO" dirty="0"/>
            </a:br>
            <a:r>
              <a:rPr lang="ar-SA" sz="2800" dirty="0" smtClean="0"/>
              <a:t>د. محمد احمد سيد احمد</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a:p>
            <a:pPr lvl="0" rtl="1"/>
            <a:r>
              <a:rPr lang="ar-SA" sz="2000" dirty="0"/>
              <a:t>الفصل </a:t>
            </a:r>
            <a:r>
              <a:rPr lang="ar-SA" sz="2000" dirty="0" smtClean="0"/>
              <a:t>ال</a:t>
            </a:r>
            <a:r>
              <a:rPr lang="ar-SA" sz="2000" dirty="0" smtClean="0"/>
              <a:t>صيفي:</a:t>
            </a:r>
            <a:r>
              <a:rPr lang="ar-SA" sz="2000" dirty="0" smtClean="0"/>
              <a:t> </a:t>
            </a:r>
            <a:r>
              <a:rPr lang="en-US" sz="2000" dirty="0" smtClean="0"/>
              <a:t>2024-2023</a:t>
            </a:r>
            <a:endParaRPr lang="en-US" sz="2000" dirty="0"/>
          </a:p>
          <a:p>
            <a:pPr lvl="0" rtl="1"/>
            <a:r>
              <a:rPr lang="ar-JO" sz="2000" dirty="0" smtClean="0"/>
              <a:t>المحاضرة ال</a:t>
            </a:r>
            <a:r>
              <a:rPr lang="ar-SA" sz="2000" dirty="0" smtClean="0"/>
              <a:t>أولى</a:t>
            </a:r>
            <a:r>
              <a:rPr lang="ar-JO" sz="2000" dirty="0" smtClean="0"/>
              <a:t>: </a:t>
            </a:r>
            <a:r>
              <a:rPr lang="en-US" sz="2000" dirty="0" smtClean="0"/>
              <a:t>2024-08-18</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algn="ctr"/>
            <a:r>
              <a:rPr lang="ar-SA" dirty="0" smtClean="0">
                <a:solidFill>
                  <a:prstClr val="black"/>
                </a:solidFill>
              </a:rPr>
              <a:t>كلية الأعمال والاقتصاد</a:t>
            </a:r>
            <a:endParaRPr lang="en-US" dirty="0">
              <a:solidFill>
                <a:prstClr val="black"/>
              </a:solidFill>
            </a:endParaRPr>
          </a:p>
          <a:p>
            <a:pPr algn="ctr"/>
            <a:r>
              <a:rPr lang="ar-SA" dirty="0" smtClean="0">
                <a:solidFill>
                  <a:prstClr val="black"/>
                </a:solidFill>
              </a:rPr>
              <a:t>قسم العلوم المالية</a:t>
            </a:r>
            <a:endParaRPr lang="en-US" dirty="0">
              <a:solidFill>
                <a:prstClr val="black"/>
              </a:solidFill>
            </a:endParaRPr>
          </a:p>
          <a:p>
            <a:pPr algn="ctr"/>
            <a:r>
              <a:rPr lang="ar-SA" dirty="0">
                <a:solidFill>
                  <a:prstClr val="black"/>
                </a:solidFill>
              </a:rPr>
              <a:t> </a:t>
            </a:r>
            <a:endParaRPr lang="en-US" dirty="0">
              <a:solidFill>
                <a:prstClr val="black"/>
              </a:solidFill>
            </a:endParaRPr>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04582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en-US" sz="2400" b="1" dirty="0" smtClean="0">
                <a:solidFill>
                  <a:srgbClr val="00B0F0"/>
                </a:solidFill>
              </a:rPr>
              <a:t>3</a:t>
            </a:r>
            <a:r>
              <a:rPr lang="ar-JO" sz="2400" b="1" dirty="0" smtClean="0">
                <a:solidFill>
                  <a:srgbClr val="00B0F0"/>
                </a:solidFill>
              </a:rPr>
              <a:t>- نظرية تسلسل اختيار مصادر التمويل </a:t>
            </a:r>
            <a:r>
              <a:rPr lang="en-US" sz="2400" b="1" dirty="0">
                <a:solidFill>
                  <a:srgbClr val="00B0F0"/>
                </a:solidFill>
              </a:rPr>
              <a:t>(The Pecking – Order </a:t>
            </a:r>
            <a:r>
              <a:rPr lang="en-US" sz="2400" b="1" dirty="0" smtClean="0">
                <a:solidFill>
                  <a:srgbClr val="00B0F0"/>
                </a:solidFill>
              </a:rPr>
              <a:t>Theory)</a:t>
            </a:r>
            <a:r>
              <a:rPr lang="ar-JO" sz="2400" b="1" dirty="0" smtClean="0">
                <a:solidFill>
                  <a:srgbClr val="00B0F0"/>
                </a:solidFill>
              </a:rPr>
              <a:t> </a:t>
            </a:r>
            <a:endParaRPr lang="en-US" sz="2400" b="1" dirty="0">
              <a:solidFill>
                <a:srgbClr val="00B0F0"/>
              </a:solidFill>
            </a:endParaRPr>
          </a:p>
        </p:txBody>
      </p:sp>
      <p:sp>
        <p:nvSpPr>
          <p:cNvPr id="3" name="عنصر نائب للمحتوى 2"/>
          <p:cNvSpPr>
            <a:spLocks noGrp="1"/>
          </p:cNvSpPr>
          <p:nvPr>
            <p:ph idx="1"/>
          </p:nvPr>
        </p:nvSpPr>
        <p:spPr>
          <a:xfrm>
            <a:off x="457200" y="980728"/>
            <a:ext cx="8229600" cy="5400600"/>
          </a:xfrm>
        </p:spPr>
        <p:txBody>
          <a:bodyPr>
            <a:normAutofit fontScale="70000" lnSpcReduction="20000"/>
          </a:bodyPr>
          <a:lstStyle/>
          <a:p>
            <a:pPr>
              <a:buFontTx/>
              <a:buChar char="-"/>
            </a:pPr>
            <a:r>
              <a:rPr lang="ar-JO" dirty="0" smtClean="0">
                <a:cs typeface="+mj-cs"/>
              </a:rPr>
              <a:t>قدم </a:t>
            </a:r>
            <a:r>
              <a:rPr lang="ar-JO" dirty="0">
                <a:cs typeface="+mj-cs"/>
              </a:rPr>
              <a:t>مايرز هذه النظرية </a:t>
            </a:r>
            <a:r>
              <a:rPr lang="ar-JO" dirty="0" smtClean="0">
                <a:cs typeface="+mj-cs"/>
              </a:rPr>
              <a:t>(</a:t>
            </a:r>
            <a:r>
              <a:rPr lang="en-US" dirty="0" smtClean="0">
                <a:cs typeface="+mj-cs"/>
              </a:rPr>
              <a:t>Myers, 1984 </a:t>
            </a:r>
            <a:r>
              <a:rPr lang="ar-JO" dirty="0" smtClean="0">
                <a:cs typeface="+mj-cs"/>
              </a:rPr>
              <a:t>)،تعود </a:t>
            </a:r>
            <a:r>
              <a:rPr lang="ar-JO" dirty="0">
                <a:cs typeface="+mj-cs"/>
              </a:rPr>
              <a:t>جذورها إلى دراسة مسحية قام بها </a:t>
            </a:r>
            <a:r>
              <a:rPr lang="ar-JO" dirty="0" smtClean="0">
                <a:cs typeface="+mj-cs"/>
              </a:rPr>
              <a:t>دونالد سن (</a:t>
            </a:r>
            <a:r>
              <a:rPr lang="en-US" dirty="0" smtClean="0">
                <a:cs typeface="+mj-cs"/>
              </a:rPr>
              <a:t>Donaldson </a:t>
            </a:r>
            <a:r>
              <a:rPr lang="ar-JO" dirty="0" smtClean="0">
                <a:cs typeface="+mj-cs"/>
              </a:rPr>
              <a:t>) في </a:t>
            </a:r>
            <a:r>
              <a:rPr lang="ar-JO" dirty="0">
                <a:cs typeface="+mj-cs"/>
              </a:rPr>
              <a:t>العام </a:t>
            </a:r>
            <a:r>
              <a:rPr lang="en-US" dirty="0" smtClean="0">
                <a:cs typeface="+mj-cs"/>
              </a:rPr>
              <a:t>1960</a:t>
            </a:r>
            <a:r>
              <a:rPr lang="ar-JO" dirty="0" smtClean="0">
                <a:cs typeface="+mj-cs"/>
              </a:rPr>
              <a:t> </a:t>
            </a:r>
            <a:r>
              <a:rPr lang="ar-JO" dirty="0">
                <a:cs typeface="+mj-cs"/>
              </a:rPr>
              <a:t>حول مسلك الشركات التمويلي، واستناداً إلى هذه النظرية فإن ترتيب التمويل طويل الأجل حسب أفضليته للشركات يكون على النحو التالي: </a:t>
            </a:r>
            <a:endParaRPr lang="ar-JO" dirty="0" smtClean="0">
              <a:cs typeface="+mj-cs"/>
            </a:endParaRPr>
          </a:p>
          <a:p>
            <a:pPr marL="0" indent="0">
              <a:buNone/>
            </a:pPr>
            <a:r>
              <a:rPr lang="ar-JO" b="1" dirty="0" smtClean="0">
                <a:cs typeface="+mj-cs"/>
              </a:rPr>
              <a:t>أولاً</a:t>
            </a:r>
            <a:r>
              <a:rPr lang="ar-JO" b="1" dirty="0">
                <a:cs typeface="+mj-cs"/>
              </a:rPr>
              <a:t>: </a:t>
            </a:r>
            <a:r>
              <a:rPr lang="ar-JO" dirty="0">
                <a:cs typeface="+mj-cs"/>
              </a:rPr>
              <a:t>التمويل الذاتي (الأرباح المحجوزة والاحتياطات). </a:t>
            </a:r>
            <a:endParaRPr lang="ar-JO" dirty="0" smtClean="0">
              <a:cs typeface="+mj-cs"/>
            </a:endParaRPr>
          </a:p>
          <a:p>
            <a:pPr marL="0" indent="0">
              <a:buNone/>
            </a:pPr>
            <a:r>
              <a:rPr lang="ar-JO" b="1" dirty="0" smtClean="0">
                <a:cs typeface="+mj-cs"/>
              </a:rPr>
              <a:t>ثانياً</a:t>
            </a:r>
            <a:r>
              <a:rPr lang="ar-JO" b="1" dirty="0">
                <a:cs typeface="+mj-cs"/>
              </a:rPr>
              <a:t>: </a:t>
            </a:r>
            <a:r>
              <a:rPr lang="ar-JO" dirty="0">
                <a:cs typeface="+mj-cs"/>
              </a:rPr>
              <a:t>في حالة وجود حاجة للتمويل الخارجي فعلى الشركة أن تقوم أولاً بإصدار سندات ديـن، وأن تلجأ بعدئذ لإصدار الأدوات المالية الهجينة كالسندات أو الأسهم الممتازة القابلة للتحويل، ويأتي إصدار الأسهم العادية كملاذ أخير. </a:t>
            </a:r>
            <a:endParaRPr lang="ar-JO" dirty="0" smtClean="0">
              <a:cs typeface="+mj-cs"/>
            </a:endParaRPr>
          </a:p>
          <a:p>
            <a:pPr marL="0" indent="0">
              <a:buNone/>
            </a:pPr>
            <a:r>
              <a:rPr lang="ar-JO" dirty="0" smtClean="0">
                <a:cs typeface="+mj-cs"/>
              </a:rPr>
              <a:t>ربطت </a:t>
            </a:r>
            <a:r>
              <a:rPr lang="ar-JO" dirty="0">
                <a:cs typeface="+mj-cs"/>
              </a:rPr>
              <a:t>هذه النظرية - أيضاً - سياسة توزيع الأرباح بتسلسل المسلك التمويلي سالف الذكر، إذ أكدت على إدارات الشركات أن تكيف سياستها في توزيع الأرباح مع </a:t>
            </a:r>
            <a:r>
              <a:rPr lang="ar-JO" dirty="0" smtClean="0">
                <a:cs typeface="+mj-cs"/>
              </a:rPr>
              <a:t>الفرص </a:t>
            </a:r>
            <a:r>
              <a:rPr lang="ar-JO" dirty="0">
                <a:cs typeface="+mj-cs"/>
              </a:rPr>
              <a:t>الاستثمارية </a:t>
            </a:r>
            <a:r>
              <a:rPr lang="ar-JO" dirty="0" smtClean="0">
                <a:cs typeface="+mj-cs"/>
              </a:rPr>
              <a:t>المتاحة.</a:t>
            </a:r>
          </a:p>
          <a:p>
            <a:pPr marL="0" indent="0">
              <a:buNone/>
            </a:pPr>
            <a:r>
              <a:rPr lang="ar-JO" dirty="0" smtClean="0">
                <a:cs typeface="+mj-cs"/>
              </a:rPr>
              <a:t> - إذا </a:t>
            </a:r>
            <a:r>
              <a:rPr lang="ar-JO" dirty="0">
                <a:cs typeface="+mj-cs"/>
              </a:rPr>
              <a:t>فاقت </a:t>
            </a:r>
            <a:r>
              <a:rPr lang="ar-JO" dirty="0" smtClean="0">
                <a:cs typeface="+mj-cs"/>
              </a:rPr>
              <a:t>ال</a:t>
            </a:r>
            <a:r>
              <a:rPr lang="ar-SA" dirty="0" smtClean="0">
                <a:cs typeface="+mj-cs"/>
              </a:rPr>
              <a:t>تدف</a:t>
            </a:r>
            <a:r>
              <a:rPr lang="ar-JO" dirty="0" smtClean="0">
                <a:cs typeface="+mj-cs"/>
              </a:rPr>
              <a:t>قات </a:t>
            </a:r>
            <a:r>
              <a:rPr lang="ar-JO" dirty="0">
                <a:cs typeface="+mj-cs"/>
              </a:rPr>
              <a:t>النقدية الداخلية </a:t>
            </a:r>
            <a:r>
              <a:rPr lang="ar-JO" dirty="0" smtClean="0">
                <a:cs typeface="+mj-cs"/>
              </a:rPr>
              <a:t>ال</a:t>
            </a:r>
            <a:r>
              <a:rPr lang="ar-SA" dirty="0" smtClean="0">
                <a:cs typeface="+mj-cs"/>
              </a:rPr>
              <a:t>تدف</a:t>
            </a:r>
            <a:r>
              <a:rPr lang="ar-JO" dirty="0" smtClean="0">
                <a:cs typeface="+mj-cs"/>
              </a:rPr>
              <a:t>قات </a:t>
            </a:r>
            <a:r>
              <a:rPr lang="ar-JO" dirty="0">
                <a:cs typeface="+mj-cs"/>
              </a:rPr>
              <a:t>النقدية الخارجية، فإن الشركة ستحتفظ بالفائض على شـكل نقدية أو على شكل استثمارات مؤقتة أو تقوم بتوزيع الأرباح أو استرداد جزء من أسهمها المتداولة أو سداد ديون </a:t>
            </a:r>
            <a:r>
              <a:rPr lang="ar-JO" dirty="0" smtClean="0">
                <a:cs typeface="+mj-cs"/>
              </a:rPr>
              <a:t>عليها.</a:t>
            </a:r>
          </a:p>
          <a:p>
            <a:pPr>
              <a:buFontTx/>
              <a:buChar char="-"/>
            </a:pPr>
            <a:r>
              <a:rPr lang="ar-JO" dirty="0" smtClean="0">
                <a:cs typeface="+mj-cs"/>
              </a:rPr>
              <a:t>وفي </a:t>
            </a:r>
            <a:r>
              <a:rPr lang="ar-JO" dirty="0">
                <a:cs typeface="+mj-cs"/>
              </a:rPr>
              <a:t>حالة حدوث العكس ، فإن الشركة ستستخدم فائض النقدية لديها، أو تبيع جزءاً من استثماراتها المؤقتة ، أو تلجأ للاقتراض الخارجي أو أنها ستقوم في نهاية المطاف بإصدار أسهم </a:t>
            </a:r>
            <a:r>
              <a:rPr lang="ar-JO" dirty="0" smtClean="0">
                <a:cs typeface="+mj-cs"/>
              </a:rPr>
              <a:t>عادية.</a:t>
            </a:r>
          </a:p>
          <a:p>
            <a:pPr>
              <a:buFontTx/>
              <a:buChar char="-"/>
            </a:pPr>
            <a:r>
              <a:rPr lang="ar-JO" dirty="0" smtClean="0">
                <a:cs typeface="+mj-cs"/>
              </a:rPr>
              <a:t> </a:t>
            </a:r>
            <a:r>
              <a:rPr lang="ar-JO" dirty="0">
                <a:cs typeface="+mj-cs"/>
              </a:rPr>
              <a:t>وعليه فإن هذه النظرية بينت العلاقة التبادلية بين توزيع الأرباح والقـرارات الاسـتثمارية و التمويلية. </a:t>
            </a:r>
            <a:endParaRPr lang="en-US" dirty="0">
              <a:cs typeface="+mj-cs"/>
            </a:endParaRPr>
          </a:p>
        </p:txBody>
      </p:sp>
    </p:spTree>
    <p:extLst>
      <p:ext uri="{BB962C8B-B14F-4D97-AF65-F5344CB8AC3E}">
        <p14:creationId xmlns:p14="http://schemas.microsoft.com/office/powerpoint/2010/main" val="425703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6120680"/>
          </a:xfrm>
        </p:spPr>
        <p:txBody>
          <a:bodyPr>
            <a:normAutofit fontScale="77500" lnSpcReduction="20000"/>
          </a:bodyPr>
          <a:lstStyle/>
          <a:p>
            <a:pPr>
              <a:buFontTx/>
              <a:buChar char="-"/>
            </a:pPr>
            <a:r>
              <a:rPr lang="ar-JO" dirty="0" smtClean="0">
                <a:cs typeface="+mj-cs"/>
              </a:rPr>
              <a:t>يمكن </a:t>
            </a:r>
            <a:r>
              <a:rPr lang="ar-JO" dirty="0">
                <a:cs typeface="+mj-cs"/>
              </a:rPr>
              <a:t>القول أن هذه النظرية تنسجم مع نظرية الرفع المالي، ومع نظرية المحتوى الإعلامـي غير المتوازن </a:t>
            </a:r>
            <a:r>
              <a:rPr lang="ar-JO" dirty="0" smtClean="0">
                <a:cs typeface="+mj-cs"/>
              </a:rPr>
              <a:t>(</a:t>
            </a:r>
            <a:r>
              <a:rPr lang="en-US" dirty="0"/>
              <a:t>Asymmetric </a:t>
            </a:r>
            <a:r>
              <a:rPr lang="en-US" dirty="0" smtClean="0"/>
              <a:t>Information </a:t>
            </a:r>
            <a:r>
              <a:rPr lang="en-US" dirty="0"/>
              <a:t>Signaling </a:t>
            </a:r>
            <a:r>
              <a:rPr lang="en-US" dirty="0" smtClean="0"/>
              <a:t>Theory</a:t>
            </a:r>
            <a:r>
              <a:rPr lang="ar-JO" dirty="0" smtClean="0">
                <a:cs typeface="+mj-cs"/>
              </a:rPr>
              <a:t>).</a:t>
            </a:r>
          </a:p>
          <a:p>
            <a:pPr>
              <a:buFontTx/>
              <a:buChar char="-"/>
            </a:pPr>
            <a:r>
              <a:rPr lang="ar-JO" dirty="0" smtClean="0">
                <a:cs typeface="+mj-cs"/>
              </a:rPr>
              <a:t>إذ </a:t>
            </a:r>
            <a:r>
              <a:rPr lang="ar-JO" dirty="0">
                <a:cs typeface="+mj-cs"/>
              </a:rPr>
              <a:t>تشير النظرية الأولى إلى أنه إذا قاد التغير في الهيكل التمويلي إلى زيادة (أو نقصان) في درجة الرفع المالي فإن ذلك سيكون له </a:t>
            </a:r>
            <a:r>
              <a:rPr lang="ar-JO" dirty="0" smtClean="0">
                <a:cs typeface="+mj-cs"/>
              </a:rPr>
              <a:t>انعكاسات </a:t>
            </a:r>
            <a:r>
              <a:rPr lang="ar-JO" dirty="0">
                <a:cs typeface="+mj-cs"/>
              </a:rPr>
              <a:t>إيجابية (أو سلبية) على أسعار أسهم الشركة المتداولة في </a:t>
            </a:r>
            <a:r>
              <a:rPr lang="ar-JO" dirty="0" smtClean="0">
                <a:cs typeface="+mj-cs"/>
              </a:rPr>
              <a:t>السوق.</a:t>
            </a:r>
          </a:p>
          <a:p>
            <a:pPr>
              <a:buFontTx/>
              <a:buChar char="-"/>
            </a:pPr>
            <a:r>
              <a:rPr lang="ar-JO" dirty="0" smtClean="0">
                <a:cs typeface="+mj-cs"/>
              </a:rPr>
              <a:t> </a:t>
            </a:r>
            <a:r>
              <a:rPr lang="ar-JO" dirty="0">
                <a:cs typeface="+mj-cs"/>
              </a:rPr>
              <a:t>وبالتالي فإن التمويـل </a:t>
            </a:r>
            <a:r>
              <a:rPr lang="ar-JO" dirty="0" smtClean="0">
                <a:cs typeface="+mj-cs"/>
              </a:rPr>
              <a:t>بالاقتراض </a:t>
            </a:r>
            <a:r>
              <a:rPr lang="ar-JO" dirty="0">
                <a:cs typeface="+mj-cs"/>
              </a:rPr>
              <a:t>هو أفضل من التمويل بالملكية. </a:t>
            </a:r>
            <a:endParaRPr lang="ar-JO" dirty="0" smtClean="0">
              <a:cs typeface="+mj-cs"/>
            </a:endParaRPr>
          </a:p>
          <a:p>
            <a:pPr>
              <a:buFontTx/>
              <a:buChar char="-"/>
            </a:pPr>
            <a:r>
              <a:rPr lang="ar-JO" dirty="0" smtClean="0">
                <a:cs typeface="+mj-cs"/>
              </a:rPr>
              <a:t>أما </a:t>
            </a:r>
            <a:r>
              <a:rPr lang="ar-JO" dirty="0">
                <a:cs typeface="+mj-cs"/>
              </a:rPr>
              <a:t>النظرية الثانية فبينت أن اختيـار الشـركة لمصـادر التمويل الخارجية يحمل في طياته للسوق دلالات معلوماتية غير إيجابيـة حـول ربحيـة الفـرص الاستثمارية المتاحة لها </a:t>
            </a:r>
            <a:r>
              <a:rPr lang="ar-JO" dirty="0" smtClean="0">
                <a:cs typeface="+mj-cs"/>
              </a:rPr>
              <a:t>حالياً.</a:t>
            </a:r>
          </a:p>
          <a:p>
            <a:pPr>
              <a:buFontTx/>
              <a:buChar char="-"/>
            </a:pPr>
            <a:r>
              <a:rPr lang="ar-JO" dirty="0" smtClean="0">
                <a:cs typeface="+mj-cs"/>
              </a:rPr>
              <a:t> </a:t>
            </a:r>
            <a:r>
              <a:rPr lang="ar-JO" dirty="0">
                <a:cs typeface="+mj-cs"/>
              </a:rPr>
              <a:t>مما سينعكس سلبا على أسعار أسهمها المتداولة في </a:t>
            </a:r>
            <a:r>
              <a:rPr lang="ar-JO" dirty="0" smtClean="0">
                <a:cs typeface="+mj-cs"/>
              </a:rPr>
              <a:t>السوق.</a:t>
            </a:r>
          </a:p>
          <a:p>
            <a:pPr>
              <a:buFontTx/>
              <a:buChar char="-"/>
            </a:pPr>
            <a:r>
              <a:rPr lang="ar-JO" dirty="0" smtClean="0">
                <a:cs typeface="+mj-cs"/>
              </a:rPr>
              <a:t> </a:t>
            </a:r>
            <a:r>
              <a:rPr lang="ar-JO" dirty="0">
                <a:cs typeface="+mj-cs"/>
              </a:rPr>
              <a:t>وبالتـالي فإن مصادر التمويل الداخلية (أرباح محجوزة) لها أفضلية على مصادر التمويل </a:t>
            </a:r>
            <a:r>
              <a:rPr lang="ar-JO" dirty="0" smtClean="0">
                <a:cs typeface="+mj-cs"/>
              </a:rPr>
              <a:t>الخارجية.</a:t>
            </a:r>
          </a:p>
          <a:p>
            <a:pPr>
              <a:buFontTx/>
              <a:buChar char="-"/>
            </a:pPr>
            <a:r>
              <a:rPr lang="ar-JO" dirty="0" smtClean="0">
                <a:cs typeface="+mj-cs"/>
              </a:rPr>
              <a:t> </a:t>
            </a:r>
            <a:r>
              <a:rPr lang="ar-JO" dirty="0">
                <a:cs typeface="+mj-cs"/>
              </a:rPr>
              <a:t>إضافة إلى </a:t>
            </a:r>
            <a:r>
              <a:rPr lang="ar-JO" dirty="0" smtClean="0">
                <a:cs typeface="+mj-cs"/>
              </a:rPr>
              <a:t>ذلك: فإن </a:t>
            </a:r>
            <a:r>
              <a:rPr lang="ar-JO" dirty="0">
                <a:cs typeface="+mj-cs"/>
              </a:rPr>
              <a:t>النظرية الثانية تشير إلى أن اختيار الشركة لإصدارات أدوات ملكية يحمل في طياته رسالة (</a:t>
            </a:r>
            <a:r>
              <a:rPr lang="en-US" dirty="0">
                <a:cs typeface="+mj-cs"/>
              </a:rPr>
              <a:t>Signal </a:t>
            </a:r>
            <a:r>
              <a:rPr lang="ar-JO" dirty="0" smtClean="0">
                <a:cs typeface="+mj-cs"/>
              </a:rPr>
              <a:t> ) إلى </a:t>
            </a:r>
            <a:r>
              <a:rPr lang="ar-JO" dirty="0">
                <a:cs typeface="+mj-cs"/>
              </a:rPr>
              <a:t>السوق مفادها أن أسعار أسهم هذه الشركـة مقيمـة بأكثـر مـن قيمتهـا الحقيقيـة (</a:t>
            </a:r>
            <a:r>
              <a:rPr lang="en-US" dirty="0">
                <a:cs typeface="+mj-cs"/>
              </a:rPr>
              <a:t>Overvalued </a:t>
            </a:r>
            <a:r>
              <a:rPr lang="ar-JO" dirty="0" smtClean="0">
                <a:cs typeface="+mj-cs"/>
              </a:rPr>
              <a:t> ) التي </a:t>
            </a:r>
            <a:r>
              <a:rPr lang="ar-JO" dirty="0">
                <a:cs typeface="+mj-cs"/>
              </a:rPr>
              <a:t>تعلمها إدارة هذه الشركة فقط. </a:t>
            </a:r>
            <a:endParaRPr lang="ar-JO" dirty="0" smtClean="0">
              <a:cs typeface="+mj-cs"/>
            </a:endParaRPr>
          </a:p>
          <a:p>
            <a:pPr>
              <a:buFontTx/>
              <a:buChar char="-"/>
            </a:pPr>
            <a:r>
              <a:rPr lang="ar-JO" dirty="0" smtClean="0">
                <a:cs typeface="+mj-cs"/>
              </a:rPr>
              <a:t>وعليه </a:t>
            </a:r>
            <a:r>
              <a:rPr lang="ar-JO" dirty="0">
                <a:cs typeface="+mj-cs"/>
              </a:rPr>
              <a:t>فلمصدر التمويل الخارجي بـالاقتراض أفضلية على التمويل بالملكية. </a:t>
            </a:r>
            <a:endParaRPr lang="en-US" dirty="0">
              <a:cs typeface="+mj-cs"/>
            </a:endParaRPr>
          </a:p>
        </p:txBody>
      </p:sp>
    </p:spTree>
    <p:extLst>
      <p:ext uri="{BB962C8B-B14F-4D97-AF65-F5344CB8AC3E}">
        <p14:creationId xmlns:p14="http://schemas.microsoft.com/office/powerpoint/2010/main" val="179495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600" b="1" dirty="0">
                <a:solidFill>
                  <a:srgbClr val="00B0F0"/>
                </a:solidFill>
              </a:rPr>
              <a:t>الاختبار العملي لنظريات هيكل رأس </a:t>
            </a:r>
            <a:r>
              <a:rPr lang="ar-JO" sz="3600" b="1" dirty="0" smtClean="0">
                <a:solidFill>
                  <a:srgbClr val="00B0F0"/>
                </a:solidFill>
              </a:rPr>
              <a:t>المال:</a:t>
            </a:r>
            <a:endParaRPr lang="en-US" sz="3600" b="1" dirty="0">
              <a:solidFill>
                <a:srgbClr val="00B0F0"/>
              </a:solidFill>
            </a:endParaRPr>
          </a:p>
        </p:txBody>
      </p:sp>
      <p:sp>
        <p:nvSpPr>
          <p:cNvPr id="3" name="عنصر نائب للمحتوى 2"/>
          <p:cNvSpPr>
            <a:spLocks noGrp="1"/>
          </p:cNvSpPr>
          <p:nvPr>
            <p:ph idx="1"/>
          </p:nvPr>
        </p:nvSpPr>
        <p:spPr>
          <a:xfrm>
            <a:off x="457200" y="836712"/>
            <a:ext cx="8229600" cy="5832648"/>
          </a:xfrm>
        </p:spPr>
        <p:txBody>
          <a:bodyPr>
            <a:noAutofit/>
          </a:bodyPr>
          <a:lstStyle/>
          <a:p>
            <a:pPr>
              <a:buFontTx/>
              <a:buChar char="-"/>
            </a:pPr>
            <a:r>
              <a:rPr lang="ar-JO" sz="2000" dirty="0" smtClean="0">
                <a:cs typeface="+mj-cs"/>
              </a:rPr>
              <a:t>أشارت </a:t>
            </a:r>
            <a:r>
              <a:rPr lang="ar-JO" sz="2000" dirty="0">
                <a:cs typeface="+mj-cs"/>
              </a:rPr>
              <a:t>نتائج العديد من الدراسات والأبحاث، والتي اختبرت هذه النظريات السابقة للشركات المساهمة العامة وانعكاساتها على أسعار أسهمها السوقية، إلى ما يلي</a:t>
            </a:r>
            <a:r>
              <a:rPr lang="ar-JO" sz="2000" dirty="0" smtClean="0">
                <a:cs typeface="+mj-cs"/>
              </a:rPr>
              <a:t>:</a:t>
            </a:r>
          </a:p>
          <a:p>
            <a:pPr marL="0" indent="0">
              <a:buNone/>
            </a:pPr>
            <a:r>
              <a:rPr lang="ar-JO" sz="2000" dirty="0" smtClean="0">
                <a:cs typeface="+mj-cs"/>
              </a:rPr>
              <a:t> </a:t>
            </a:r>
            <a:r>
              <a:rPr lang="en-US" sz="2000" dirty="0" smtClean="0">
                <a:cs typeface="+mj-cs"/>
              </a:rPr>
              <a:t>1</a:t>
            </a:r>
            <a:r>
              <a:rPr lang="ar-JO" sz="2000" dirty="0" smtClean="0">
                <a:cs typeface="+mj-cs"/>
              </a:rPr>
              <a:t> </a:t>
            </a:r>
            <a:r>
              <a:rPr lang="ar-JO" sz="2000" dirty="0">
                <a:cs typeface="+mj-cs"/>
              </a:rPr>
              <a:t>.يؤدي إصدار أدوات الاقتراض إلى ارتفاع أسعار أسهم الشركات المصدرة. </a:t>
            </a:r>
          </a:p>
          <a:p>
            <a:pPr marL="0" indent="0">
              <a:buNone/>
            </a:pPr>
            <a:r>
              <a:rPr lang="en-US" sz="2000" dirty="0" smtClean="0">
                <a:cs typeface="+mj-cs"/>
              </a:rPr>
              <a:t>2</a:t>
            </a:r>
            <a:r>
              <a:rPr lang="ar-JO" sz="2000" dirty="0" smtClean="0">
                <a:cs typeface="+mj-cs"/>
              </a:rPr>
              <a:t> </a:t>
            </a:r>
            <a:r>
              <a:rPr lang="ar-JO" sz="2000" dirty="0">
                <a:cs typeface="+mj-cs"/>
              </a:rPr>
              <a:t>.يؤدي إصدار أدوات الملكية إلى انخفاض أسعار أسهم الشركات المصدرة</a:t>
            </a:r>
            <a:r>
              <a:rPr lang="ar-JO" sz="2000" dirty="0" smtClean="0">
                <a:cs typeface="+mj-cs"/>
              </a:rPr>
              <a:t>.</a:t>
            </a:r>
          </a:p>
          <a:p>
            <a:pPr marL="0" indent="0">
              <a:buNone/>
            </a:pPr>
            <a:r>
              <a:rPr lang="ar-JO" sz="2000" dirty="0" smtClean="0">
                <a:cs typeface="+mj-cs"/>
              </a:rPr>
              <a:t> </a:t>
            </a:r>
            <a:r>
              <a:rPr lang="en-US" sz="2000" dirty="0" smtClean="0">
                <a:cs typeface="+mj-cs"/>
              </a:rPr>
              <a:t>3</a:t>
            </a:r>
            <a:r>
              <a:rPr lang="ar-JO" sz="2000" dirty="0" smtClean="0">
                <a:cs typeface="+mj-cs"/>
              </a:rPr>
              <a:t> </a:t>
            </a:r>
            <a:r>
              <a:rPr lang="ar-JO" sz="2000" dirty="0">
                <a:cs typeface="+mj-cs"/>
              </a:rPr>
              <a:t>.يؤدي إصدار الأدوات المالية القابلة للتحويل (وخاصة السندات) إلى </a:t>
            </a:r>
            <a:r>
              <a:rPr lang="ar-JO" sz="2000" dirty="0" smtClean="0">
                <a:cs typeface="+mj-cs"/>
              </a:rPr>
              <a:t>انخفاض </a:t>
            </a:r>
            <a:r>
              <a:rPr lang="ar-JO" sz="2000" dirty="0">
                <a:cs typeface="+mj-cs"/>
              </a:rPr>
              <a:t>أسـعار أسـهم الشركات المصدرة. </a:t>
            </a:r>
            <a:endParaRPr lang="ar-JO" sz="2000" dirty="0" smtClean="0">
              <a:cs typeface="+mj-cs"/>
            </a:endParaRPr>
          </a:p>
          <a:p>
            <a:pPr marL="0" indent="0">
              <a:buNone/>
            </a:pPr>
            <a:r>
              <a:rPr lang="ar-JO" sz="2000" dirty="0" smtClean="0">
                <a:cs typeface="+mj-cs"/>
              </a:rPr>
              <a:t>- تنسجم </a:t>
            </a:r>
            <a:r>
              <a:rPr lang="ar-JO" sz="2000" dirty="0">
                <a:cs typeface="+mj-cs"/>
              </a:rPr>
              <a:t>نتائج الاختبارات الميدانية السابقة جميعها مع توقعات نظرية الرفع </a:t>
            </a:r>
            <a:r>
              <a:rPr lang="ar-JO" sz="2000" dirty="0" smtClean="0">
                <a:cs typeface="+mj-cs"/>
              </a:rPr>
              <a:t>المالي.</a:t>
            </a:r>
          </a:p>
          <a:p>
            <a:pPr>
              <a:buFontTx/>
              <a:buChar char="-"/>
            </a:pPr>
            <a:r>
              <a:rPr lang="ar-JO" sz="2000" dirty="0" smtClean="0">
                <a:cs typeface="+mj-cs"/>
              </a:rPr>
              <a:t>باستثناء </a:t>
            </a:r>
            <a:r>
              <a:rPr lang="ar-JO" sz="2000" dirty="0">
                <a:cs typeface="+mj-cs"/>
              </a:rPr>
              <a:t>تلك المتعلقة بإصدار السندات القابلة </a:t>
            </a:r>
            <a:r>
              <a:rPr lang="ar-JO" sz="2000" dirty="0" smtClean="0">
                <a:cs typeface="+mj-cs"/>
              </a:rPr>
              <a:t>للتحويل.</a:t>
            </a:r>
          </a:p>
          <a:p>
            <a:pPr>
              <a:buFontTx/>
              <a:buChar char="-"/>
            </a:pPr>
            <a:r>
              <a:rPr lang="ar-JO" sz="2000" dirty="0" smtClean="0">
                <a:cs typeface="+mj-cs"/>
              </a:rPr>
              <a:t>فبالرغم </a:t>
            </a:r>
            <a:r>
              <a:rPr lang="ar-JO" sz="2000" dirty="0">
                <a:cs typeface="+mj-cs"/>
              </a:rPr>
              <a:t>من أن هذه الإصدارات تبـدو وكأنها تزيد من درجة الرفع المالي للشركات المصدرة، إلا أنها تقابل بردة فعل سلبية من قبل </a:t>
            </a:r>
            <a:r>
              <a:rPr lang="ar-JO" sz="2000" dirty="0" smtClean="0">
                <a:cs typeface="+mj-cs"/>
              </a:rPr>
              <a:t>السوق.</a:t>
            </a:r>
          </a:p>
          <a:p>
            <a:pPr>
              <a:buFontTx/>
              <a:buChar char="-"/>
            </a:pPr>
            <a:r>
              <a:rPr lang="ar-JO" sz="2000" dirty="0" smtClean="0">
                <a:cs typeface="+mj-cs"/>
              </a:rPr>
              <a:t> </a:t>
            </a:r>
            <a:r>
              <a:rPr lang="ar-JO" sz="2000" dirty="0">
                <a:cs typeface="+mj-cs"/>
              </a:rPr>
              <a:t>دعا هذا التناقض الظاهري بين هذه النتائج ونظرية الرفع المالي كثيراً من البـاحثين إلـى إجـراء الدراسات </a:t>
            </a:r>
            <a:r>
              <a:rPr lang="ar-JO" sz="2000" dirty="0" smtClean="0">
                <a:cs typeface="+mj-cs"/>
              </a:rPr>
              <a:t>لتفسيره.</a:t>
            </a:r>
          </a:p>
          <a:p>
            <a:pPr>
              <a:buFontTx/>
              <a:buChar char="-"/>
            </a:pPr>
            <a:r>
              <a:rPr lang="ar-JO" sz="2000" dirty="0" smtClean="0">
                <a:cs typeface="+mj-cs"/>
              </a:rPr>
              <a:t> </a:t>
            </a:r>
            <a:r>
              <a:rPr lang="ar-JO" sz="2000" dirty="0">
                <a:cs typeface="+mj-cs"/>
              </a:rPr>
              <a:t>فأشارت دراسات ميدانية لاحقة أن السندات القابلة للتحويل تحمل فـي جوهرهـا خصائص أموال الملكية، وبالتالي فهي تؤدي إلى انخفاض الرفع المالي وليس إلى </a:t>
            </a:r>
            <a:r>
              <a:rPr lang="ar-JO" sz="2000" dirty="0" smtClean="0">
                <a:cs typeface="+mj-cs"/>
              </a:rPr>
              <a:t>زيادته.</a:t>
            </a:r>
          </a:p>
          <a:p>
            <a:pPr>
              <a:buFontTx/>
              <a:buChar char="-"/>
            </a:pPr>
            <a:r>
              <a:rPr lang="ar-JO" sz="2000" dirty="0" smtClean="0">
                <a:cs typeface="+mj-cs"/>
              </a:rPr>
              <a:t> </a:t>
            </a:r>
            <a:r>
              <a:rPr lang="ar-JO" sz="2000" dirty="0">
                <a:cs typeface="+mj-cs"/>
              </a:rPr>
              <a:t>ومن هنـا فقد أعادت هذه الدراسة الانسجام بين نظرية الرفع المالي وردة فعل السوق تجاه هـذا النـوع مـن </a:t>
            </a:r>
            <a:r>
              <a:rPr lang="ar-JO" sz="2000" dirty="0" smtClean="0">
                <a:cs typeface="+mj-cs"/>
              </a:rPr>
              <a:t>الإصدارات.</a:t>
            </a:r>
          </a:p>
        </p:txBody>
      </p:sp>
    </p:spTree>
    <p:extLst>
      <p:ext uri="{BB962C8B-B14F-4D97-AF65-F5344CB8AC3E}">
        <p14:creationId xmlns:p14="http://schemas.microsoft.com/office/powerpoint/2010/main" val="77907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3"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lstStyle/>
          <a:p>
            <a:pPr lvl="0">
              <a:buFontTx/>
              <a:buChar char="-"/>
            </a:pPr>
            <a:r>
              <a:rPr lang="ar-JO" sz="1600" dirty="0">
                <a:solidFill>
                  <a:prstClr val="black"/>
                </a:solidFill>
                <a:cs typeface="Times New Roman"/>
              </a:rPr>
              <a:t> </a:t>
            </a:r>
            <a:r>
              <a:rPr lang="ar-JO" sz="2400" dirty="0">
                <a:solidFill>
                  <a:prstClr val="black"/>
                </a:solidFill>
                <a:cs typeface="Times New Roman"/>
              </a:rPr>
              <a:t>أما نظرية المحتوى الإعلامي فالمتوقع أن تحمل جميع إصـدارات </a:t>
            </a:r>
            <a:r>
              <a:rPr lang="ar-JO" sz="2400">
                <a:solidFill>
                  <a:prstClr val="black"/>
                </a:solidFill>
                <a:cs typeface="Times New Roman"/>
              </a:rPr>
              <a:t>الملكيـة </a:t>
            </a:r>
            <a:r>
              <a:rPr lang="ar-JO" sz="2400" smtClean="0">
                <a:solidFill>
                  <a:prstClr val="black"/>
                </a:solidFill>
                <a:cs typeface="Times New Roman"/>
              </a:rPr>
              <a:t>أشـارت </a:t>
            </a:r>
            <a:r>
              <a:rPr lang="ar-JO" sz="2400" dirty="0">
                <a:solidFill>
                  <a:prstClr val="black"/>
                </a:solidFill>
                <a:cs typeface="Times New Roman"/>
              </a:rPr>
              <a:t>(دلالات ) سلبية للسوق وبالتالي تخفيض سعر سهم الشركة المصدرة.</a:t>
            </a:r>
          </a:p>
          <a:p>
            <a:pPr lvl="0">
              <a:buFontTx/>
              <a:buChar char="-"/>
            </a:pPr>
            <a:r>
              <a:rPr lang="ar-JO" sz="2400" dirty="0">
                <a:solidFill>
                  <a:prstClr val="black"/>
                </a:solidFill>
                <a:cs typeface="Times New Roman"/>
              </a:rPr>
              <a:t> والعكـس صـحيح بالنسـبة لإصدارات الدين، فقد أثبتت الدراسات التي اختبرتها صحة هذه التوقعات. </a:t>
            </a:r>
          </a:p>
          <a:p>
            <a:pPr lvl="0">
              <a:buFontTx/>
              <a:buChar char="-"/>
            </a:pPr>
            <a:r>
              <a:rPr lang="ar-JO" sz="2400" dirty="0">
                <a:solidFill>
                  <a:prstClr val="black"/>
                </a:solidFill>
                <a:cs typeface="Times New Roman"/>
              </a:rPr>
              <a:t>ففـي دراسـة ترا فلوس (</a:t>
            </a:r>
            <a:r>
              <a:rPr lang="en-US" sz="2400" dirty="0" err="1">
                <a:solidFill>
                  <a:prstClr val="black"/>
                </a:solidFill>
              </a:rPr>
              <a:t>Travlos</a:t>
            </a:r>
            <a:r>
              <a:rPr lang="en-US" sz="2400" dirty="0">
                <a:solidFill>
                  <a:prstClr val="black"/>
                </a:solidFill>
              </a:rPr>
              <a:t>, 1987 </a:t>
            </a:r>
            <a:r>
              <a:rPr lang="ar-JO" sz="2400" dirty="0">
                <a:solidFill>
                  <a:prstClr val="black"/>
                </a:solidFill>
                <a:cs typeface="Times New Roman"/>
              </a:rPr>
              <a:t>) حول أثر نوع التمويل في عمليات الاندماج والانضمام على قيمة أسهم الشركات القابضة عند الإعلان عن الصفقة، تبين أن السوق يستجيب بشكل سـلبي (أو إيجـابي) لإصـدارات الأسهم (أو السندات) في تمويل عمليات الاندماج. </a:t>
            </a:r>
          </a:p>
          <a:p>
            <a:pPr lvl="0">
              <a:buFontTx/>
              <a:buChar char="-"/>
            </a:pPr>
            <a:r>
              <a:rPr lang="ar-JO" sz="2400" dirty="0">
                <a:solidFill>
                  <a:prstClr val="black"/>
                </a:solidFill>
                <a:cs typeface="Times New Roman"/>
              </a:rPr>
              <a:t>و باختصار فإن الدليل المتوفر حول تـأثير نـوع الإصدار التمويلي على قيمة أسهم الشركة بالسوق يؤيد ما ذهبت إليه توقعات النظـريتين السـابقتين (نظرية الرفع المالي ونظرية المحتوى الإعلامي) بخصوص أفضليات مصادر التمويل.</a:t>
            </a:r>
            <a:endParaRPr lang="en-US" sz="2400" dirty="0">
              <a:solidFill>
                <a:prstClr val="black"/>
              </a:solidFill>
            </a:endParaRPr>
          </a:p>
        </p:txBody>
      </p:sp>
    </p:spTree>
    <p:extLst>
      <p:ext uri="{BB962C8B-B14F-4D97-AF65-F5344CB8AC3E}">
        <p14:creationId xmlns:p14="http://schemas.microsoft.com/office/powerpoint/2010/main" val="26585809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pPr algn="r"/>
            <a:r>
              <a:rPr lang="ar-JO" sz="3600" b="1" dirty="0" smtClean="0">
                <a:solidFill>
                  <a:srgbClr val="00B0F0"/>
                </a:solidFill>
              </a:rPr>
              <a:t>أهداف الفصل:</a:t>
            </a:r>
            <a:endParaRPr lang="en-US" sz="3600" b="1" dirty="0">
              <a:solidFill>
                <a:srgbClr val="00B0F0"/>
              </a:solidFill>
            </a:endParaRPr>
          </a:p>
        </p:txBody>
      </p:sp>
      <p:sp>
        <p:nvSpPr>
          <p:cNvPr id="3" name="عنصر نائب للمحتوى 2"/>
          <p:cNvSpPr>
            <a:spLocks noGrp="1"/>
          </p:cNvSpPr>
          <p:nvPr>
            <p:ph idx="1"/>
          </p:nvPr>
        </p:nvSpPr>
        <p:spPr>
          <a:xfrm>
            <a:off x="395536" y="908720"/>
            <a:ext cx="8229600" cy="5289451"/>
          </a:xfrm>
        </p:spPr>
        <p:txBody>
          <a:bodyPr/>
          <a:lstStyle/>
          <a:p>
            <a:pPr marL="0" indent="0">
              <a:buNone/>
            </a:pPr>
            <a:r>
              <a:rPr lang="ar-JO" b="1" dirty="0" smtClean="0"/>
              <a:t>يهدف هذا الفصل إلى تحقيق ما يلي: </a:t>
            </a:r>
          </a:p>
          <a:p>
            <a:pPr marL="0" indent="0">
              <a:buNone/>
            </a:pPr>
            <a:r>
              <a:rPr lang="en-US" sz="2400" dirty="0" smtClean="0"/>
              <a:t>1</a:t>
            </a:r>
            <a:r>
              <a:rPr lang="ar-JO" sz="2400" dirty="0" smtClean="0"/>
              <a:t>- التعرف على نظريات تكلفة رأس المال وفهم محتواها.</a:t>
            </a:r>
          </a:p>
          <a:p>
            <a:pPr marL="0" indent="0">
              <a:buNone/>
            </a:pPr>
            <a:r>
              <a:rPr lang="en-US" sz="2400" dirty="0" smtClean="0"/>
              <a:t>2</a:t>
            </a:r>
            <a:r>
              <a:rPr lang="ar-SA" sz="2400" dirty="0" smtClean="0"/>
              <a:t>- </a:t>
            </a:r>
            <a:r>
              <a:rPr lang="ar-JO" sz="2400" dirty="0" smtClean="0"/>
              <a:t>القدرة على الاختبار العملي لنظريات هيكل رأس المال</a:t>
            </a:r>
            <a:r>
              <a:rPr lang="ar-SA" sz="2400" dirty="0" smtClean="0"/>
              <a:t>.</a:t>
            </a:r>
          </a:p>
          <a:p>
            <a:pPr marL="0" indent="0">
              <a:buNone/>
            </a:pPr>
            <a:r>
              <a:rPr lang="en-US" sz="2400" dirty="0" smtClean="0"/>
              <a:t>3</a:t>
            </a:r>
            <a:r>
              <a:rPr lang="ar-JO" sz="2400" dirty="0" smtClean="0"/>
              <a:t>- الاطلاع على كيفية حساب تكلفة كل مصدر من مصادر التمويل.</a:t>
            </a:r>
          </a:p>
          <a:p>
            <a:pPr marL="0" indent="0">
              <a:buNone/>
            </a:pPr>
            <a:r>
              <a:rPr lang="en-US" sz="2400" dirty="0" smtClean="0"/>
              <a:t>4</a:t>
            </a:r>
            <a:r>
              <a:rPr lang="ar-JO" sz="2400" dirty="0" smtClean="0"/>
              <a:t>- القدرة على حساب التكلفة المرجة لرأس المال.</a:t>
            </a:r>
            <a:endParaRPr lang="en-US" sz="2400" dirty="0"/>
          </a:p>
        </p:txBody>
      </p:sp>
    </p:spTree>
    <p:extLst>
      <p:ext uri="{BB962C8B-B14F-4D97-AF65-F5344CB8AC3E}">
        <p14:creationId xmlns:p14="http://schemas.microsoft.com/office/powerpoint/2010/main" val="1811888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2400" b="1" dirty="0" smtClean="0">
                <a:solidFill>
                  <a:srgbClr val="0070C0"/>
                </a:solidFill>
              </a:rPr>
              <a:t>الهيكل </a:t>
            </a:r>
            <a:r>
              <a:rPr lang="ar-JO" sz="2400" b="1" dirty="0">
                <a:solidFill>
                  <a:srgbClr val="0070C0"/>
                </a:solidFill>
              </a:rPr>
              <a:t>المالي وتكلفة رأس المال</a:t>
            </a:r>
            <a:r>
              <a:rPr lang="ar-JO" sz="2400" b="1" dirty="0" smtClean="0">
                <a:solidFill>
                  <a:srgbClr val="0070C0"/>
                </a:solidFill>
              </a:rPr>
              <a:t> </a:t>
            </a:r>
            <a:r>
              <a:rPr lang="en-US" sz="2400" b="1" dirty="0" smtClean="0">
                <a:solidFill>
                  <a:srgbClr val="0070C0"/>
                </a:solidFill>
              </a:rPr>
              <a:t>Financial </a:t>
            </a:r>
            <a:r>
              <a:rPr lang="en-US" sz="2400" b="1" dirty="0">
                <a:solidFill>
                  <a:srgbClr val="0070C0"/>
                </a:solidFill>
              </a:rPr>
              <a:t>Structure and Cost of </a:t>
            </a:r>
            <a:r>
              <a:rPr lang="en-US" sz="2400" b="1" dirty="0" smtClean="0">
                <a:solidFill>
                  <a:srgbClr val="0070C0"/>
                </a:solidFill>
              </a:rPr>
              <a:t>Capital</a:t>
            </a:r>
            <a:endParaRPr lang="en-US" sz="2400" b="1" dirty="0">
              <a:solidFill>
                <a:srgbClr val="0070C0"/>
              </a:solidFill>
            </a:endParaRPr>
          </a:p>
        </p:txBody>
      </p:sp>
      <p:sp>
        <p:nvSpPr>
          <p:cNvPr id="3" name="عنصر نائب للمحتوى 2"/>
          <p:cNvSpPr>
            <a:spLocks noGrp="1"/>
          </p:cNvSpPr>
          <p:nvPr>
            <p:ph idx="1"/>
          </p:nvPr>
        </p:nvSpPr>
        <p:spPr>
          <a:xfrm>
            <a:off x="467544" y="908720"/>
            <a:ext cx="8229600" cy="5472608"/>
          </a:xfrm>
        </p:spPr>
        <p:txBody>
          <a:bodyPr>
            <a:normAutofit fontScale="77500" lnSpcReduction="20000"/>
          </a:bodyPr>
          <a:lstStyle/>
          <a:p>
            <a:pPr>
              <a:buFontTx/>
              <a:buChar char="-"/>
            </a:pPr>
            <a:r>
              <a:rPr lang="ar-JO" dirty="0" smtClean="0">
                <a:cs typeface="+mj-cs"/>
              </a:rPr>
              <a:t>تختلف </a:t>
            </a:r>
            <a:r>
              <a:rPr lang="ar-JO" dirty="0">
                <a:cs typeface="+mj-cs"/>
              </a:rPr>
              <a:t>تكاليف مصادر التمويل باختلاف درجة المخاطرة المرتبطة بكل منها، وذلـك عمـلا بمقولة العلاقة الطردية بين العائد </a:t>
            </a:r>
            <a:r>
              <a:rPr lang="ar-JO" dirty="0" smtClean="0">
                <a:cs typeface="+mj-cs"/>
              </a:rPr>
              <a:t>والمخاطرة.</a:t>
            </a:r>
          </a:p>
          <a:p>
            <a:pPr>
              <a:buFontTx/>
              <a:buChar char="-"/>
            </a:pPr>
            <a:r>
              <a:rPr lang="ar-JO" dirty="0" smtClean="0">
                <a:cs typeface="+mj-cs"/>
              </a:rPr>
              <a:t> </a:t>
            </a:r>
            <a:r>
              <a:rPr lang="ar-JO" dirty="0">
                <a:cs typeface="+mj-cs"/>
              </a:rPr>
              <a:t>وتقاس تكلفة مصدر التمويل بالطريقة التي يقاس بهـا معدل العائد الداخلي (</a:t>
            </a:r>
            <a:r>
              <a:rPr lang="en-US" dirty="0">
                <a:cs typeface="+mj-cs"/>
              </a:rPr>
              <a:t>IRR ،(</a:t>
            </a:r>
            <a:r>
              <a:rPr lang="ar-JO" dirty="0">
                <a:cs typeface="+mj-cs"/>
              </a:rPr>
              <a:t>إذ تكون من وجهة نظر الممول مماثلة لمعدل الخصم الذي ستتسـاوى عنده القيمة الحالية للعوائد النقدية المتوقع أن يستغلها طيلة فترة اقتنائه للورقة المالية مع مبلغ التمويل الذي زوده أصلا للشركة. </a:t>
            </a:r>
            <a:endParaRPr lang="ar-JO" dirty="0" smtClean="0">
              <a:cs typeface="+mj-cs"/>
            </a:endParaRPr>
          </a:p>
          <a:p>
            <a:pPr>
              <a:buFontTx/>
              <a:buChar char="-"/>
            </a:pPr>
            <a:r>
              <a:rPr lang="ar-JO" dirty="0" smtClean="0">
                <a:cs typeface="+mj-cs"/>
              </a:rPr>
              <a:t>يختلف </a:t>
            </a:r>
            <a:r>
              <a:rPr lang="ar-JO" dirty="0">
                <a:cs typeface="+mj-cs"/>
              </a:rPr>
              <a:t>المتوسط المرجح لتكلفة راس المال (</a:t>
            </a:r>
            <a:r>
              <a:rPr lang="en-US" dirty="0">
                <a:cs typeface="+mj-cs"/>
              </a:rPr>
              <a:t>WACC </a:t>
            </a:r>
            <a:r>
              <a:rPr lang="ar-JO" dirty="0" smtClean="0">
                <a:cs typeface="+mj-cs"/>
              </a:rPr>
              <a:t>) مع </a:t>
            </a:r>
            <a:r>
              <a:rPr lang="ar-JO" dirty="0">
                <a:cs typeface="+mj-cs"/>
              </a:rPr>
              <a:t>اختلاف الهيكل التمويلي من شركة </a:t>
            </a:r>
            <a:r>
              <a:rPr lang="ar-JO" dirty="0" smtClean="0">
                <a:cs typeface="+mj-cs"/>
              </a:rPr>
              <a:t>لأخرى، </a:t>
            </a:r>
            <a:r>
              <a:rPr lang="ar-JO" dirty="0">
                <a:cs typeface="+mj-cs"/>
              </a:rPr>
              <a:t>ويعتبر هذا المقياس ذا أهمية بالغة فـي تقيـيم المشـاريع الاسـتثمارية الرأسمالية للشركة (</a:t>
            </a:r>
            <a:r>
              <a:rPr lang="en-US" dirty="0" smtClean="0">
                <a:cs typeface="+mj-cs"/>
              </a:rPr>
              <a:t>BUDGETING </a:t>
            </a:r>
            <a:r>
              <a:rPr lang="en-US" dirty="0"/>
              <a:t>CAPITAL</a:t>
            </a:r>
            <a:r>
              <a:rPr lang="en-US" dirty="0" smtClean="0">
                <a:cs typeface="+mj-cs"/>
              </a:rPr>
              <a:t> </a:t>
            </a:r>
            <a:r>
              <a:rPr lang="ar-JO" dirty="0" smtClean="0">
                <a:cs typeface="+mj-cs"/>
              </a:rPr>
              <a:t>).</a:t>
            </a:r>
          </a:p>
          <a:p>
            <a:pPr>
              <a:buFontTx/>
              <a:buChar char="-"/>
            </a:pPr>
            <a:r>
              <a:rPr lang="ar-JO" dirty="0" smtClean="0">
                <a:cs typeface="+mj-cs"/>
              </a:rPr>
              <a:t> فقد </a:t>
            </a:r>
            <a:r>
              <a:rPr lang="ar-JO" dirty="0">
                <a:cs typeface="+mj-cs"/>
              </a:rPr>
              <a:t>يستخدم كمعدل خصم للتـدفقات النقديـة المرتبطة بالاستثمار/ أو كمعيار رفض أو قبول بدائل الاستثمار </a:t>
            </a:r>
            <a:r>
              <a:rPr lang="ar-JO" dirty="0" smtClean="0">
                <a:cs typeface="+mj-cs"/>
              </a:rPr>
              <a:t>المتاحة.</a:t>
            </a:r>
          </a:p>
          <a:p>
            <a:pPr>
              <a:buFontTx/>
              <a:buChar char="-"/>
            </a:pPr>
            <a:r>
              <a:rPr lang="ar-JO" dirty="0" smtClean="0">
                <a:cs typeface="+mj-cs"/>
              </a:rPr>
              <a:t> </a:t>
            </a:r>
            <a:r>
              <a:rPr lang="ar-JO" dirty="0">
                <a:cs typeface="+mj-cs"/>
              </a:rPr>
              <a:t>وبالتالي فكلما انخفض هـذا المعدل ازدادت قدرة الشركة التنافسية للاستفادة من الفرص الاستثمارية المتاحة، والتـي هـي فـي الغالب فرص محدودة. </a:t>
            </a:r>
            <a:endParaRPr lang="ar-JO" dirty="0" smtClean="0">
              <a:cs typeface="+mj-cs"/>
            </a:endParaRPr>
          </a:p>
          <a:p>
            <a:pPr>
              <a:buFontTx/>
              <a:buChar char="-"/>
            </a:pPr>
            <a:r>
              <a:rPr lang="ar-JO" dirty="0" smtClean="0">
                <a:cs typeface="+mj-cs"/>
              </a:rPr>
              <a:t>ومن </a:t>
            </a:r>
            <a:r>
              <a:rPr lang="ar-JO" dirty="0">
                <a:cs typeface="+mj-cs"/>
              </a:rPr>
              <a:t>هنا تأتي أهمية العلاقة بين الهيكل التمويلي وتكلفته من جهـة، والقيمـة السوقية للشركة من جهة أخرى، وتعظيم القيمة الذي هو في النهاية هدف الشركة الرئيسي.</a:t>
            </a:r>
            <a:endParaRPr lang="en-US" dirty="0">
              <a:cs typeface="+mj-cs"/>
            </a:endParaRPr>
          </a:p>
        </p:txBody>
      </p:sp>
    </p:spTree>
    <p:extLst>
      <p:ext uri="{BB962C8B-B14F-4D97-AF65-F5344CB8AC3E}">
        <p14:creationId xmlns:p14="http://schemas.microsoft.com/office/powerpoint/2010/main" val="185040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77500" lnSpcReduction="20000"/>
          </a:bodyPr>
          <a:lstStyle/>
          <a:p>
            <a:pPr>
              <a:buFontTx/>
              <a:buChar char="-"/>
            </a:pPr>
            <a:r>
              <a:rPr lang="ar-JO" dirty="0" smtClean="0">
                <a:cs typeface="+mj-cs"/>
              </a:rPr>
              <a:t>لا </a:t>
            </a:r>
            <a:r>
              <a:rPr lang="ar-JO" dirty="0">
                <a:cs typeface="+mj-cs"/>
              </a:rPr>
              <a:t>بد من الوصول إلى مزيج تمويلي يضمن أقل التكاليف</a:t>
            </a:r>
            <a:r>
              <a:rPr lang="ar-JO" b="1" dirty="0">
                <a:cs typeface="+mj-cs"/>
              </a:rPr>
              <a:t>. </a:t>
            </a:r>
            <a:r>
              <a:rPr lang="ar-JO" b="1" dirty="0" smtClean="0">
                <a:cs typeface="+mj-cs"/>
              </a:rPr>
              <a:t>ولعل </a:t>
            </a:r>
            <a:r>
              <a:rPr lang="ar-JO" b="1" dirty="0">
                <a:cs typeface="+mj-cs"/>
              </a:rPr>
              <a:t>السؤال الذي يجب أن يطرح هنا هو: </a:t>
            </a:r>
            <a:endParaRPr lang="ar-JO" b="1" dirty="0" smtClean="0">
              <a:cs typeface="+mj-cs"/>
            </a:endParaRPr>
          </a:p>
          <a:p>
            <a:pPr>
              <a:buFontTx/>
              <a:buChar char="-"/>
            </a:pPr>
            <a:r>
              <a:rPr lang="ar-JO" dirty="0" smtClean="0">
                <a:cs typeface="+mj-cs"/>
              </a:rPr>
              <a:t>هل </a:t>
            </a:r>
            <a:r>
              <a:rPr lang="ar-JO" dirty="0">
                <a:cs typeface="+mj-cs"/>
              </a:rPr>
              <a:t>يوجد ما يسمى بالهيكل التمويلي الأمثل في الشركات المساهمة العامة؟ </a:t>
            </a:r>
            <a:endParaRPr lang="ar-JO" dirty="0" smtClean="0">
              <a:cs typeface="+mj-cs"/>
            </a:endParaRPr>
          </a:p>
          <a:p>
            <a:pPr>
              <a:buFontTx/>
              <a:buChar char="-"/>
            </a:pPr>
            <a:r>
              <a:rPr lang="ar-JO" dirty="0" smtClean="0">
                <a:cs typeface="+mj-cs"/>
              </a:rPr>
              <a:t>اذا </a:t>
            </a:r>
            <a:r>
              <a:rPr lang="ar-JO" dirty="0">
                <a:cs typeface="+mj-cs"/>
              </a:rPr>
              <a:t>كانت الإجابة "نعم" فما هي عندئذ آليات الوصول إلى ذلك؟ </a:t>
            </a:r>
            <a:endParaRPr lang="ar-JO" dirty="0" smtClean="0">
              <a:cs typeface="+mj-cs"/>
            </a:endParaRPr>
          </a:p>
          <a:p>
            <a:pPr>
              <a:buFontTx/>
              <a:buChar char="-"/>
            </a:pPr>
            <a:r>
              <a:rPr lang="ar-JO" dirty="0" smtClean="0">
                <a:cs typeface="+mj-cs"/>
              </a:rPr>
              <a:t>قبل </a:t>
            </a:r>
            <a:r>
              <a:rPr lang="ar-JO" dirty="0">
                <a:cs typeface="+mj-cs"/>
              </a:rPr>
              <a:t>الإجابة على هذه التسـاؤلات يمكـن اسـتعراض النظريات المختلفة للهيكل التمويلي التي ظهرت في أدبيات التمويل خلال النصف الثاني مـن هـذا </a:t>
            </a:r>
            <a:r>
              <a:rPr lang="ar-JO" dirty="0" smtClean="0">
                <a:cs typeface="+mj-cs"/>
              </a:rPr>
              <a:t>القرن.</a:t>
            </a:r>
          </a:p>
          <a:p>
            <a:pPr>
              <a:buFontTx/>
              <a:buChar char="-"/>
            </a:pPr>
            <a:r>
              <a:rPr lang="ar-JO" dirty="0" smtClean="0">
                <a:cs typeface="+mj-cs"/>
              </a:rPr>
              <a:t>بدأت </a:t>
            </a:r>
            <a:r>
              <a:rPr lang="ar-JO" dirty="0">
                <a:cs typeface="+mj-cs"/>
              </a:rPr>
              <a:t>الطروحات حول الهيكل التمويلي بالتبلور بشكل علمي مع بدايـة الخمسـينيات عنـدما ظهرت أول نظرية في هذا المجال، التي أصبحت تعرف الان بالنظرية التقليدية للهيكل </a:t>
            </a:r>
            <a:r>
              <a:rPr lang="ar-JO" dirty="0" smtClean="0">
                <a:cs typeface="+mj-cs"/>
              </a:rPr>
              <a:t>التمـويلي.</a:t>
            </a:r>
          </a:p>
          <a:p>
            <a:pPr>
              <a:buFontTx/>
              <a:buChar char="-"/>
            </a:pPr>
            <a:r>
              <a:rPr lang="ar-JO" dirty="0" smtClean="0">
                <a:cs typeface="+mj-cs"/>
              </a:rPr>
              <a:t>وقد </a:t>
            </a:r>
            <a:r>
              <a:rPr lang="ar-JO" dirty="0">
                <a:cs typeface="+mj-cs"/>
              </a:rPr>
              <a:t>تم ظهور هذه النظرية في نهاية الخمسينات وبداية الستينيات على يد الثنائي ميلـر </a:t>
            </a:r>
            <a:r>
              <a:rPr lang="ar-JO" dirty="0" err="1">
                <a:cs typeface="+mj-cs"/>
              </a:rPr>
              <a:t>ومـدجلياني</a:t>
            </a:r>
            <a:r>
              <a:rPr lang="ar-JO" dirty="0">
                <a:cs typeface="+mj-cs"/>
              </a:rPr>
              <a:t> فوضعا اقتراحين مهمين شكلا فيما بعد حجر الأساس لكل ما كتب حول هذا </a:t>
            </a:r>
            <a:r>
              <a:rPr lang="ar-JO" dirty="0" smtClean="0">
                <a:cs typeface="+mj-cs"/>
              </a:rPr>
              <a:t>الموضـوع.</a:t>
            </a:r>
          </a:p>
          <a:p>
            <a:pPr>
              <a:buFontTx/>
              <a:buChar char="-"/>
            </a:pPr>
            <a:r>
              <a:rPr lang="ar-JO" dirty="0" smtClean="0">
                <a:cs typeface="+mj-cs"/>
              </a:rPr>
              <a:t> </a:t>
            </a:r>
            <a:r>
              <a:rPr lang="ar-JO" dirty="0">
                <a:cs typeface="+mj-cs"/>
              </a:rPr>
              <a:t>وظهـرت حديثا في أواسط الثمانينات نظرية تعرف باسم نظرية تسلســل اختيــار مصــادر التمويــل </a:t>
            </a:r>
            <a:r>
              <a:rPr lang="ar-JO" dirty="0" smtClean="0">
                <a:cs typeface="+mj-cs"/>
              </a:rPr>
              <a:t>(</a:t>
            </a:r>
            <a:r>
              <a:rPr lang="en-US" dirty="0" smtClean="0"/>
              <a:t>Pecking - T</a:t>
            </a:r>
            <a:r>
              <a:rPr lang="en-US" dirty="0" smtClean="0">
                <a:cs typeface="+mj-cs"/>
              </a:rPr>
              <a:t>heory </a:t>
            </a:r>
            <a:r>
              <a:rPr lang="en-US" dirty="0">
                <a:cs typeface="+mj-cs"/>
              </a:rPr>
              <a:t>Order </a:t>
            </a:r>
            <a:r>
              <a:rPr lang="ar-JO" dirty="0" smtClean="0">
                <a:cs typeface="+mj-cs"/>
              </a:rPr>
              <a:t>) التي </a:t>
            </a:r>
            <a:r>
              <a:rPr lang="ar-JO" dirty="0">
                <a:cs typeface="+mj-cs"/>
              </a:rPr>
              <a:t>عرضها </a:t>
            </a:r>
            <a:r>
              <a:rPr lang="en-US" dirty="0">
                <a:cs typeface="+mj-cs"/>
              </a:rPr>
              <a:t>Myer </a:t>
            </a:r>
            <a:r>
              <a:rPr lang="ar-JO" dirty="0">
                <a:cs typeface="+mj-cs"/>
              </a:rPr>
              <a:t>في العام </a:t>
            </a:r>
            <a:r>
              <a:rPr lang="en-US" dirty="0" smtClean="0">
                <a:cs typeface="+mj-cs"/>
              </a:rPr>
              <a:t>1984</a:t>
            </a:r>
            <a:r>
              <a:rPr lang="ar-JO" dirty="0" smtClean="0">
                <a:cs typeface="+mj-cs"/>
              </a:rPr>
              <a:t>، وقد </a:t>
            </a:r>
            <a:r>
              <a:rPr lang="ar-JO" dirty="0">
                <a:cs typeface="+mj-cs"/>
              </a:rPr>
              <a:t>أدخلت عليها التعديلات في العام </a:t>
            </a:r>
            <a:r>
              <a:rPr lang="en-US" dirty="0" smtClean="0">
                <a:cs typeface="+mj-cs"/>
              </a:rPr>
              <a:t>1989</a:t>
            </a:r>
            <a:r>
              <a:rPr lang="ar-JO" dirty="0" smtClean="0">
                <a:cs typeface="+mj-cs"/>
              </a:rPr>
              <a:t>. </a:t>
            </a:r>
            <a:r>
              <a:rPr lang="ar-JO" b="1" dirty="0" smtClean="0">
                <a:cs typeface="+mj-cs"/>
              </a:rPr>
              <a:t>وفيما </a:t>
            </a:r>
            <a:r>
              <a:rPr lang="ar-JO" b="1" dirty="0">
                <a:cs typeface="+mj-cs"/>
              </a:rPr>
              <a:t>يلي عرض بشيء من التفصيل لكل من هذه </a:t>
            </a:r>
            <a:r>
              <a:rPr lang="ar-JO" b="1" dirty="0" smtClean="0">
                <a:cs typeface="+mj-cs"/>
              </a:rPr>
              <a:t>النظريات:</a:t>
            </a:r>
            <a:endParaRPr lang="en-US" b="1" dirty="0">
              <a:cs typeface="+mj-cs"/>
            </a:endParaRPr>
          </a:p>
        </p:txBody>
      </p:sp>
    </p:spTree>
    <p:extLst>
      <p:ext uri="{BB962C8B-B14F-4D97-AF65-F5344CB8AC3E}">
        <p14:creationId xmlns:p14="http://schemas.microsoft.com/office/powerpoint/2010/main" val="4241336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en-US" sz="3600" b="1" dirty="0" smtClean="0">
                <a:solidFill>
                  <a:srgbClr val="00B0F0"/>
                </a:solidFill>
              </a:rPr>
              <a:t>1</a:t>
            </a:r>
            <a:r>
              <a:rPr lang="ar-JO" sz="3600" b="1" dirty="0" smtClean="0">
                <a:solidFill>
                  <a:srgbClr val="00B0F0"/>
                </a:solidFill>
              </a:rPr>
              <a:t>- النظرية التقليدية: </a:t>
            </a:r>
            <a:r>
              <a:rPr lang="en-US" sz="3600" b="1" dirty="0" smtClean="0">
                <a:solidFill>
                  <a:srgbClr val="00B0F0"/>
                </a:solidFill>
              </a:rPr>
              <a:t>The </a:t>
            </a:r>
            <a:r>
              <a:rPr lang="en-US" sz="3600" b="1" dirty="0">
                <a:solidFill>
                  <a:srgbClr val="00B0F0"/>
                </a:solidFill>
              </a:rPr>
              <a:t>Traditional </a:t>
            </a:r>
            <a:r>
              <a:rPr lang="en-US" sz="3600" b="1" dirty="0" smtClean="0">
                <a:solidFill>
                  <a:srgbClr val="00B0F0"/>
                </a:solidFill>
              </a:rPr>
              <a:t>Theory</a:t>
            </a:r>
            <a:r>
              <a:rPr lang="ar-JO" sz="3600" b="1" dirty="0" smtClean="0">
                <a:solidFill>
                  <a:srgbClr val="00B0F0"/>
                </a:solidFill>
              </a:rPr>
              <a:t> </a:t>
            </a:r>
            <a:endParaRPr lang="en-US" sz="3600" b="1" dirty="0">
              <a:solidFill>
                <a:srgbClr val="00B0F0"/>
              </a:solidFill>
            </a:endParaRPr>
          </a:p>
        </p:txBody>
      </p:sp>
      <p:sp>
        <p:nvSpPr>
          <p:cNvPr id="3" name="عنصر نائب للمحتوى 2"/>
          <p:cNvSpPr>
            <a:spLocks noGrp="1"/>
          </p:cNvSpPr>
          <p:nvPr>
            <p:ph idx="1"/>
          </p:nvPr>
        </p:nvSpPr>
        <p:spPr>
          <a:xfrm>
            <a:off x="457200" y="980728"/>
            <a:ext cx="8229600" cy="5145435"/>
          </a:xfrm>
        </p:spPr>
        <p:txBody>
          <a:bodyPr>
            <a:normAutofit fontScale="85000" lnSpcReduction="10000"/>
          </a:bodyPr>
          <a:lstStyle/>
          <a:p>
            <a:pPr>
              <a:buFontTx/>
              <a:buChar char="-"/>
            </a:pPr>
            <a:r>
              <a:rPr lang="ar-JO" dirty="0" smtClean="0">
                <a:cs typeface="+mj-cs"/>
              </a:rPr>
              <a:t>بإمكان </a:t>
            </a:r>
            <a:r>
              <a:rPr lang="ar-JO" dirty="0">
                <a:cs typeface="+mj-cs"/>
              </a:rPr>
              <a:t>الشركات بهذه النظرية الوصول إلى مزيج أمثل لعناصر الهيكل التمويلي وذلـك مـن خلال استخدام الاقتراض بشكل معقول لزيادة القيمة السوقية </a:t>
            </a:r>
            <a:r>
              <a:rPr lang="ar-JO" dirty="0" smtClean="0">
                <a:cs typeface="+mj-cs"/>
              </a:rPr>
              <a:t>للشركة.</a:t>
            </a:r>
          </a:p>
          <a:p>
            <a:pPr>
              <a:buFontTx/>
              <a:buChar char="-"/>
            </a:pPr>
            <a:r>
              <a:rPr lang="ar-JO" dirty="0" smtClean="0">
                <a:cs typeface="+mj-cs"/>
              </a:rPr>
              <a:t> </a:t>
            </a:r>
            <a:r>
              <a:rPr lang="ar-JO" dirty="0">
                <a:cs typeface="+mj-cs"/>
              </a:rPr>
              <a:t>ولم تذهب هذه النظريـة إلـى تحديد كمية الاقتراض المعقولة، وانما دعت الشركات إلى المحافظة علـى التـوازن بـين درجـة </a:t>
            </a:r>
            <a:r>
              <a:rPr lang="ar-JO" dirty="0" smtClean="0">
                <a:cs typeface="+mj-cs"/>
              </a:rPr>
              <a:t>المخاطرة </a:t>
            </a:r>
            <a:r>
              <a:rPr lang="ar-JO" dirty="0">
                <a:cs typeface="+mj-cs"/>
              </a:rPr>
              <a:t>المرتبطة بزيادة حجم الديون من جهة والانتفاع من مزاياها من جهة </a:t>
            </a:r>
            <a:r>
              <a:rPr lang="ar-JO" dirty="0" smtClean="0">
                <a:cs typeface="+mj-cs"/>
              </a:rPr>
              <a:t>أخـرى.</a:t>
            </a:r>
          </a:p>
          <a:p>
            <a:pPr>
              <a:buFontTx/>
              <a:buChar char="-"/>
            </a:pPr>
            <a:r>
              <a:rPr lang="ar-JO" dirty="0" smtClean="0">
                <a:cs typeface="+mj-cs"/>
              </a:rPr>
              <a:t> </a:t>
            </a:r>
            <a:r>
              <a:rPr lang="ar-JO" dirty="0">
                <a:cs typeface="+mj-cs"/>
              </a:rPr>
              <a:t>وذلـك لأن الخطر التمويلي سيزداد إلى درجة يهدد وجود الشركة ومستقبلها في حالة زيادة الديون عـن الحـد المعقول (وفقا لهذه النظرية</a:t>
            </a:r>
            <a:r>
              <a:rPr lang="ar-JO" dirty="0" smtClean="0">
                <a:cs typeface="+mj-cs"/>
              </a:rPr>
              <a:t>).</a:t>
            </a:r>
          </a:p>
          <a:p>
            <a:pPr>
              <a:buFontTx/>
              <a:buChar char="-"/>
            </a:pPr>
            <a:r>
              <a:rPr lang="ar-JO" dirty="0" smtClean="0">
                <a:cs typeface="+mj-cs"/>
              </a:rPr>
              <a:t> </a:t>
            </a:r>
            <a:r>
              <a:rPr lang="ar-JO" dirty="0">
                <a:cs typeface="+mj-cs"/>
              </a:rPr>
              <a:t>وقد مثلت هذه النظرية بدايات تكوين ما اصبح يعرف لاحقـا بمفهـوم الرفع المالي </a:t>
            </a:r>
            <a:r>
              <a:rPr lang="ar-JO" dirty="0" smtClean="0">
                <a:cs typeface="+mj-cs"/>
              </a:rPr>
              <a:t>(</a:t>
            </a:r>
            <a:r>
              <a:rPr lang="en-US" dirty="0"/>
              <a:t>Financial </a:t>
            </a:r>
            <a:r>
              <a:rPr lang="en-US" dirty="0" smtClean="0"/>
              <a:t>L</a:t>
            </a:r>
            <a:r>
              <a:rPr lang="en-US" dirty="0" smtClean="0">
                <a:cs typeface="+mj-cs"/>
              </a:rPr>
              <a:t>everage </a:t>
            </a:r>
            <a:r>
              <a:rPr lang="ar-JO" dirty="0" smtClean="0">
                <a:cs typeface="+mj-cs"/>
              </a:rPr>
              <a:t>).</a:t>
            </a:r>
          </a:p>
          <a:p>
            <a:pPr>
              <a:buFontTx/>
              <a:buChar char="-"/>
            </a:pPr>
            <a:r>
              <a:rPr lang="ar-JO" dirty="0" smtClean="0">
                <a:cs typeface="+mj-cs"/>
              </a:rPr>
              <a:t>لم </a:t>
            </a:r>
            <a:r>
              <a:rPr lang="ar-JO" dirty="0">
                <a:cs typeface="+mj-cs"/>
              </a:rPr>
              <a:t>تكن لهذه النظرية أبعاد تطبيقية تذكر</a:t>
            </a:r>
            <a:r>
              <a:rPr lang="ar-JO" dirty="0" smtClean="0">
                <a:cs typeface="+mj-cs"/>
              </a:rPr>
              <a:t>. </a:t>
            </a:r>
            <a:endParaRPr lang="en-US" dirty="0">
              <a:cs typeface="+mj-cs"/>
            </a:endParaRPr>
          </a:p>
        </p:txBody>
      </p:sp>
    </p:spTree>
    <p:extLst>
      <p:ext uri="{BB962C8B-B14F-4D97-AF65-F5344CB8AC3E}">
        <p14:creationId xmlns:p14="http://schemas.microsoft.com/office/powerpoint/2010/main" val="3738124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en-US" sz="3600" b="1" dirty="0" smtClean="0">
                <a:solidFill>
                  <a:srgbClr val="00B0F0"/>
                </a:solidFill>
              </a:rPr>
              <a:t>2</a:t>
            </a:r>
            <a:r>
              <a:rPr lang="ar-JO" sz="3600" b="1" dirty="0" smtClean="0">
                <a:solidFill>
                  <a:srgbClr val="00B0F0"/>
                </a:solidFill>
              </a:rPr>
              <a:t>- نظرية</a:t>
            </a:r>
            <a:r>
              <a:rPr lang="en-US" sz="3600" b="1" dirty="0">
                <a:solidFill>
                  <a:srgbClr val="00B0F0"/>
                </a:solidFill>
              </a:rPr>
              <a:t>:(M&amp;M) </a:t>
            </a:r>
          </a:p>
        </p:txBody>
      </p:sp>
      <p:sp>
        <p:nvSpPr>
          <p:cNvPr id="3" name="عنصر نائب للمحتوى 2"/>
          <p:cNvSpPr>
            <a:spLocks noGrp="1"/>
          </p:cNvSpPr>
          <p:nvPr>
            <p:ph idx="1"/>
          </p:nvPr>
        </p:nvSpPr>
        <p:spPr>
          <a:xfrm>
            <a:off x="457200" y="980728"/>
            <a:ext cx="8229600" cy="5145435"/>
          </a:xfrm>
        </p:spPr>
        <p:txBody>
          <a:bodyPr>
            <a:normAutofit fontScale="70000" lnSpcReduction="20000"/>
          </a:bodyPr>
          <a:lstStyle/>
          <a:p>
            <a:pPr>
              <a:buFontTx/>
              <a:buChar char="-"/>
            </a:pPr>
            <a:r>
              <a:rPr lang="ar-JO" dirty="0" smtClean="0"/>
              <a:t>تعتبر </a:t>
            </a:r>
            <a:r>
              <a:rPr lang="ar-JO" dirty="0"/>
              <a:t>هذه النظرية من أبرز الإنجازات في أدبيات التمويل إذ تنفي هذه النظرية أيـة علاقـة للهيكل التمويلي بالقيمة السوقية </a:t>
            </a:r>
            <a:r>
              <a:rPr lang="ar-JO" dirty="0" smtClean="0"/>
              <a:t>للشركة.</a:t>
            </a:r>
          </a:p>
          <a:p>
            <a:pPr>
              <a:buFontTx/>
              <a:buChar char="-"/>
            </a:pPr>
            <a:r>
              <a:rPr lang="ar-JO" dirty="0" smtClean="0"/>
              <a:t> </a:t>
            </a:r>
            <a:r>
              <a:rPr lang="ar-JO" dirty="0"/>
              <a:t>وذلك يعني أن القرار التمويلي لا يرتبط بانخفـاض القيمـة السوقية للشركة أو ارتفاعها، وانما يحدده القرار الاستثماري فقط. </a:t>
            </a:r>
            <a:endParaRPr lang="ar-JO" dirty="0" smtClean="0"/>
          </a:p>
          <a:p>
            <a:pPr>
              <a:buFontTx/>
              <a:buChar char="-"/>
            </a:pPr>
            <a:r>
              <a:rPr lang="ar-JO" dirty="0" smtClean="0"/>
              <a:t>وقد </a:t>
            </a:r>
            <a:r>
              <a:rPr lang="ar-JO" dirty="0"/>
              <a:t>جاءت هذه النظرية على شكل مقترحين ، ظهر أولهما في العام </a:t>
            </a:r>
            <a:r>
              <a:rPr lang="en-US" dirty="0" smtClean="0"/>
              <a:t>1952</a:t>
            </a:r>
            <a:r>
              <a:rPr lang="ar-JO" dirty="0" smtClean="0"/>
              <a:t> </a:t>
            </a:r>
            <a:r>
              <a:rPr lang="ar-JO" dirty="0"/>
              <a:t>وظهر الثاني فـي العام </a:t>
            </a:r>
            <a:r>
              <a:rPr lang="en-US" dirty="0" smtClean="0"/>
              <a:t>1963</a:t>
            </a:r>
            <a:r>
              <a:rPr lang="ar-JO" dirty="0" smtClean="0"/>
              <a:t>، ويقوم </a:t>
            </a:r>
            <a:r>
              <a:rPr lang="ar-JO" dirty="0"/>
              <a:t>المقترح الأول على مجموعة من الافتراضات النظرية البحتة أهمها:- </a:t>
            </a:r>
            <a:endParaRPr lang="ar-JO" dirty="0" smtClean="0"/>
          </a:p>
          <a:p>
            <a:pPr marL="0" indent="0">
              <a:buNone/>
            </a:pPr>
            <a:r>
              <a:rPr lang="en-US" dirty="0" smtClean="0"/>
              <a:t>1</a:t>
            </a:r>
            <a:r>
              <a:rPr lang="ar-JO" dirty="0" smtClean="0"/>
              <a:t>- وجود </a:t>
            </a:r>
            <a:r>
              <a:rPr lang="ar-JO" dirty="0"/>
              <a:t>سوق تتمتع بالمنافسة الكاملة، ويحكم تصرفات المتعاملين فيهـا المنطـق الاقتصـادي الرشيد. </a:t>
            </a:r>
            <a:endParaRPr lang="ar-JO" dirty="0" smtClean="0"/>
          </a:p>
          <a:p>
            <a:pPr marL="0" indent="0">
              <a:buNone/>
            </a:pPr>
            <a:r>
              <a:rPr lang="en-US" dirty="0" smtClean="0"/>
              <a:t>2</a:t>
            </a:r>
            <a:r>
              <a:rPr lang="ar-JO" dirty="0" smtClean="0"/>
              <a:t>- يتمتع </a:t>
            </a:r>
            <a:r>
              <a:rPr lang="ar-JO" dirty="0"/>
              <a:t>المتعاملون في هذه السوق بالمعرفة الجيدة والكاملة لأوضـاع السـوق بسـبب تـوفر المعلومات الرخيصة لهم جميعا في الوقت نفسه. </a:t>
            </a:r>
            <a:endParaRPr lang="ar-JO" dirty="0" smtClean="0"/>
          </a:p>
          <a:p>
            <a:pPr marL="0" indent="0">
              <a:buNone/>
            </a:pPr>
            <a:r>
              <a:rPr lang="en-US" dirty="0" smtClean="0"/>
              <a:t>3</a:t>
            </a:r>
            <a:r>
              <a:rPr lang="ar-JO" dirty="0" smtClean="0"/>
              <a:t>- ليس </a:t>
            </a:r>
            <a:r>
              <a:rPr lang="ar-JO" dirty="0"/>
              <a:t>هناك أية ضرائب على الأرباح الناجمة عن التعاملات في السوق. </a:t>
            </a:r>
            <a:endParaRPr lang="ar-JO" dirty="0" smtClean="0"/>
          </a:p>
          <a:p>
            <a:pPr marL="0" indent="0">
              <a:buNone/>
            </a:pPr>
            <a:r>
              <a:rPr lang="en-US" dirty="0" smtClean="0"/>
              <a:t>4</a:t>
            </a:r>
            <a:r>
              <a:rPr lang="ar-JO" dirty="0" smtClean="0"/>
              <a:t>- ليس </a:t>
            </a:r>
            <a:r>
              <a:rPr lang="ar-JO" dirty="0"/>
              <a:t>هناك تكاليف لعقد الصفقات التي تتم في السوق وتنفيذها. </a:t>
            </a:r>
            <a:endParaRPr lang="ar-JO" dirty="0" smtClean="0"/>
          </a:p>
          <a:p>
            <a:pPr marL="0" indent="0">
              <a:buNone/>
            </a:pPr>
            <a:r>
              <a:rPr lang="en-US" dirty="0" smtClean="0"/>
              <a:t>5</a:t>
            </a:r>
            <a:r>
              <a:rPr lang="ar-JO" dirty="0" smtClean="0"/>
              <a:t>- يتطور </a:t>
            </a:r>
            <a:r>
              <a:rPr lang="ar-JO" dirty="0"/>
              <a:t>لدى جميع المتعاملين في السوق توقعات متماثلـة بخصـوص مسـتقبل أداء الأسـهم المتداولة فيها.</a:t>
            </a:r>
            <a:endParaRPr lang="en-US" dirty="0">
              <a:cs typeface="+mj-cs"/>
            </a:endParaRPr>
          </a:p>
        </p:txBody>
      </p:sp>
    </p:spTree>
    <p:extLst>
      <p:ext uri="{BB962C8B-B14F-4D97-AF65-F5344CB8AC3E}">
        <p14:creationId xmlns:p14="http://schemas.microsoft.com/office/powerpoint/2010/main" val="1784563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fontScale="55000" lnSpcReduction="20000"/>
          </a:bodyPr>
          <a:lstStyle/>
          <a:p>
            <a:pPr>
              <a:buFontTx/>
              <a:buChar char="-"/>
            </a:pPr>
            <a:r>
              <a:rPr lang="ar-JO" b="1" dirty="0" smtClean="0">
                <a:cs typeface="+mj-cs"/>
              </a:rPr>
              <a:t>وقد </a:t>
            </a:r>
            <a:r>
              <a:rPr lang="ar-JO" b="1" dirty="0">
                <a:cs typeface="+mj-cs"/>
              </a:rPr>
              <a:t>خلص هذا المقترح من خلال استخدامه للبراهين الرياضية إلى </a:t>
            </a:r>
            <a:r>
              <a:rPr lang="ar-JO" b="1" dirty="0" smtClean="0">
                <a:cs typeface="+mj-cs"/>
              </a:rPr>
              <a:t>استنتاج مفاده:</a:t>
            </a:r>
          </a:p>
          <a:p>
            <a:pPr>
              <a:buFontTx/>
              <a:buChar char="-"/>
            </a:pPr>
            <a:r>
              <a:rPr lang="ar-JO" dirty="0" smtClean="0">
                <a:cs typeface="+mj-cs"/>
              </a:rPr>
              <a:t> </a:t>
            </a:r>
            <a:r>
              <a:rPr lang="ar-JO" dirty="0">
                <a:cs typeface="+mj-cs"/>
              </a:rPr>
              <a:t>أن الشركات المتماثلة في كل أوج أنشطتها و تتمايز في هياكل تمويلها، تتساوى في القيمة السوقية، وبالتالي لـن يؤثر الرفع المالي على القيمة السوقية </a:t>
            </a:r>
            <a:r>
              <a:rPr lang="ar-JO" dirty="0" smtClean="0">
                <a:cs typeface="+mj-cs"/>
              </a:rPr>
              <a:t>للشركات. </a:t>
            </a:r>
            <a:r>
              <a:rPr lang="ar-JO" dirty="0">
                <a:cs typeface="+mj-cs"/>
              </a:rPr>
              <a:t>كما ذهبت إلى ذلك النظرية </a:t>
            </a:r>
            <a:r>
              <a:rPr lang="ar-JO" dirty="0" smtClean="0">
                <a:cs typeface="+mj-cs"/>
              </a:rPr>
              <a:t>التقليدية.</a:t>
            </a:r>
          </a:p>
          <a:p>
            <a:pPr>
              <a:buFontTx/>
              <a:buChar char="-"/>
            </a:pPr>
            <a:r>
              <a:rPr lang="ar-JO" dirty="0" smtClean="0">
                <a:cs typeface="+mj-cs"/>
              </a:rPr>
              <a:t> </a:t>
            </a:r>
            <a:r>
              <a:rPr lang="ar-JO" dirty="0">
                <a:cs typeface="+mj-cs"/>
              </a:rPr>
              <a:t>إلا أن واضعي النظرية عادا في العام </a:t>
            </a:r>
            <a:r>
              <a:rPr lang="en-US" dirty="0" smtClean="0">
                <a:cs typeface="+mj-cs"/>
              </a:rPr>
              <a:t>1963</a:t>
            </a:r>
            <a:r>
              <a:rPr lang="ar-JO" dirty="0" smtClean="0">
                <a:cs typeface="+mj-cs"/>
              </a:rPr>
              <a:t> </a:t>
            </a:r>
            <a:r>
              <a:rPr lang="ar-JO" dirty="0">
                <a:cs typeface="+mj-cs"/>
              </a:rPr>
              <a:t>وحرراها من قيد الضرائب وخلصا إلى أن القيمة السـوقية للشـركة المقترضة تفوق مثيلاتها المعتمدة على أموال </a:t>
            </a:r>
            <a:r>
              <a:rPr lang="ar-JO" dirty="0" smtClean="0">
                <a:cs typeface="+mj-cs"/>
              </a:rPr>
              <a:t>الملكية</a:t>
            </a:r>
            <a:r>
              <a:rPr lang="en-US" dirty="0" smtClean="0">
                <a:cs typeface="+mj-cs"/>
              </a:rPr>
              <a:t>.</a:t>
            </a:r>
            <a:r>
              <a:rPr lang="ar-JO" dirty="0" smtClean="0">
                <a:cs typeface="+mj-cs"/>
              </a:rPr>
              <a:t> </a:t>
            </a:r>
            <a:endParaRPr lang="en-US" dirty="0" smtClean="0">
              <a:cs typeface="+mj-cs"/>
            </a:endParaRPr>
          </a:p>
          <a:p>
            <a:pPr>
              <a:buFontTx/>
              <a:buChar char="-"/>
            </a:pPr>
            <a:r>
              <a:rPr lang="ar-JO" dirty="0" smtClean="0">
                <a:cs typeface="+mj-cs"/>
              </a:rPr>
              <a:t>وتنجم </a:t>
            </a:r>
            <a:r>
              <a:rPr lang="ar-JO" dirty="0">
                <a:cs typeface="+mj-cs"/>
              </a:rPr>
              <a:t>هذه الميزة عما يعرف بالدرع الضريبي لفوائد الاقتراض </a:t>
            </a:r>
            <a:r>
              <a:rPr lang="ar-JO" dirty="0" smtClean="0">
                <a:cs typeface="+mj-cs"/>
              </a:rPr>
              <a:t>(</a:t>
            </a:r>
            <a:r>
              <a:rPr lang="en-US" dirty="0"/>
              <a:t>TAX </a:t>
            </a:r>
            <a:r>
              <a:rPr lang="en-US" dirty="0" smtClean="0"/>
              <a:t>S</a:t>
            </a:r>
            <a:r>
              <a:rPr lang="en-US" dirty="0" smtClean="0">
                <a:cs typeface="+mj-cs"/>
              </a:rPr>
              <a:t>helter </a:t>
            </a:r>
            <a:r>
              <a:rPr lang="ar-JO" dirty="0" smtClean="0">
                <a:cs typeface="+mj-cs"/>
              </a:rPr>
              <a:t>) وعليه </a:t>
            </a:r>
            <a:r>
              <a:rPr lang="ar-JO" dirty="0">
                <a:cs typeface="+mj-cs"/>
              </a:rPr>
              <a:t>فان أقصى قيمة سوقية للشركة تتحقق عندما يقتصر تمويل الشركة على أدوات الاقتراض فقط وذلك حسب المقترح الثاني. </a:t>
            </a:r>
            <a:endParaRPr lang="ar-JO" dirty="0" smtClean="0">
              <a:cs typeface="+mj-cs"/>
            </a:endParaRPr>
          </a:p>
          <a:p>
            <a:pPr>
              <a:buFontTx/>
              <a:buChar char="-"/>
            </a:pPr>
            <a:r>
              <a:rPr lang="ar-JO" b="1" dirty="0" smtClean="0">
                <a:cs typeface="+mj-cs"/>
              </a:rPr>
              <a:t>تعرضت </a:t>
            </a:r>
            <a:r>
              <a:rPr lang="ar-JO" b="1" dirty="0">
                <a:cs typeface="+mj-cs"/>
              </a:rPr>
              <a:t>هذه النظرية لانتقادات عدة على أرضية مثالية افتراضـاتها، وعـدم واقعيـة هـذه الافتراضات، ومن أبرز هذه </a:t>
            </a:r>
            <a:r>
              <a:rPr lang="ar-JO" b="1" dirty="0" smtClean="0">
                <a:cs typeface="+mj-cs"/>
              </a:rPr>
              <a:t>الانتقادات:</a:t>
            </a:r>
          </a:p>
          <a:p>
            <a:pPr marL="0" indent="0">
              <a:buNone/>
            </a:pPr>
            <a:r>
              <a:rPr lang="ar-JO" b="1" dirty="0" smtClean="0">
                <a:cs typeface="+mj-cs"/>
              </a:rPr>
              <a:t> </a:t>
            </a:r>
            <a:r>
              <a:rPr lang="en-US" b="1" dirty="0" smtClean="0">
                <a:cs typeface="+mj-cs"/>
              </a:rPr>
              <a:t>1</a:t>
            </a:r>
            <a:r>
              <a:rPr lang="ar-JO" b="1" dirty="0" smtClean="0">
                <a:cs typeface="+mj-cs"/>
              </a:rPr>
              <a:t>- </a:t>
            </a:r>
            <a:r>
              <a:rPr lang="ar-JO" dirty="0" smtClean="0">
                <a:cs typeface="+mj-cs"/>
              </a:rPr>
              <a:t>تلك </a:t>
            </a:r>
            <a:r>
              <a:rPr lang="ar-JO" dirty="0">
                <a:cs typeface="+mj-cs"/>
              </a:rPr>
              <a:t>المتعلقة بإمكانية إحـلال </a:t>
            </a:r>
            <a:r>
              <a:rPr lang="ar-JO" dirty="0" smtClean="0">
                <a:cs typeface="+mj-cs"/>
              </a:rPr>
              <a:t>الاقتـراض </a:t>
            </a:r>
            <a:r>
              <a:rPr lang="ar-JO" dirty="0">
                <a:cs typeface="+mj-cs"/>
              </a:rPr>
              <a:t>الشخصـي محـل </a:t>
            </a:r>
            <a:r>
              <a:rPr lang="ar-JO" dirty="0" smtClean="0">
                <a:cs typeface="+mj-cs"/>
              </a:rPr>
              <a:t>اقتراض </a:t>
            </a:r>
            <a:r>
              <a:rPr lang="ar-JO" dirty="0">
                <a:cs typeface="+mj-cs"/>
              </a:rPr>
              <a:t>الشركات وبمعدلات الفوائد </a:t>
            </a:r>
            <a:r>
              <a:rPr lang="ar-JO" dirty="0" smtClean="0">
                <a:cs typeface="+mj-cs"/>
              </a:rPr>
              <a:t>نفسها. وانعدام </a:t>
            </a:r>
            <a:r>
              <a:rPr lang="ar-JO" dirty="0">
                <a:cs typeface="+mj-cs"/>
              </a:rPr>
              <a:t>تكاليف </a:t>
            </a:r>
            <a:r>
              <a:rPr lang="ar-JO" dirty="0" smtClean="0">
                <a:cs typeface="+mj-cs"/>
              </a:rPr>
              <a:t>الصفقات.</a:t>
            </a:r>
          </a:p>
          <a:p>
            <a:pPr marL="0" indent="0">
              <a:buNone/>
            </a:pPr>
            <a:r>
              <a:rPr lang="en-US" dirty="0" smtClean="0">
                <a:cs typeface="+mj-cs"/>
              </a:rPr>
              <a:t>2</a:t>
            </a:r>
            <a:r>
              <a:rPr lang="ar-JO" dirty="0" smtClean="0">
                <a:cs typeface="+mj-cs"/>
              </a:rPr>
              <a:t>- تجاهـل </a:t>
            </a:r>
            <a:r>
              <a:rPr lang="ar-JO" dirty="0">
                <a:cs typeface="+mj-cs"/>
              </a:rPr>
              <a:t>تكاليـف الإفـلاس </a:t>
            </a:r>
            <a:r>
              <a:rPr lang="ar-JO" dirty="0" smtClean="0">
                <a:cs typeface="+mj-cs"/>
              </a:rPr>
              <a:t>(</a:t>
            </a:r>
            <a:r>
              <a:rPr lang="en-US" dirty="0" smtClean="0"/>
              <a:t>Bankruptcy C</a:t>
            </a:r>
            <a:r>
              <a:rPr lang="en-US" dirty="0" smtClean="0">
                <a:cs typeface="+mj-cs"/>
              </a:rPr>
              <a:t>osts </a:t>
            </a:r>
            <a:r>
              <a:rPr lang="ar-JO" dirty="0" smtClean="0">
                <a:cs typeface="+mj-cs"/>
              </a:rPr>
              <a:t>) وتكاليف </a:t>
            </a:r>
            <a:r>
              <a:rPr lang="ar-JO" dirty="0">
                <a:cs typeface="+mj-cs"/>
              </a:rPr>
              <a:t>الوكالة </a:t>
            </a:r>
            <a:r>
              <a:rPr lang="ar-JO" dirty="0" smtClean="0">
                <a:cs typeface="+mj-cs"/>
              </a:rPr>
              <a:t>(</a:t>
            </a:r>
            <a:r>
              <a:rPr lang="en-US" dirty="0"/>
              <a:t>Agency </a:t>
            </a:r>
            <a:r>
              <a:rPr lang="en-US" dirty="0" smtClean="0"/>
              <a:t>C</a:t>
            </a:r>
            <a:r>
              <a:rPr lang="en-US" dirty="0" smtClean="0">
                <a:cs typeface="+mj-cs"/>
              </a:rPr>
              <a:t>ost </a:t>
            </a:r>
            <a:r>
              <a:rPr lang="ar-JO" dirty="0" smtClean="0">
                <a:cs typeface="+mj-cs"/>
              </a:rPr>
              <a:t>) الناجمة </a:t>
            </a:r>
            <a:r>
              <a:rPr lang="ar-JO" dirty="0">
                <a:cs typeface="+mj-cs"/>
              </a:rPr>
              <a:t>عن فصل الملكية عن الإدارة في الشركات المساهمة </a:t>
            </a:r>
            <a:r>
              <a:rPr lang="ar-JO" dirty="0" smtClean="0">
                <a:cs typeface="+mj-cs"/>
              </a:rPr>
              <a:t>الحديثة.</a:t>
            </a:r>
          </a:p>
          <a:p>
            <a:pPr>
              <a:buFontTx/>
              <a:buChar char="-"/>
            </a:pPr>
            <a:r>
              <a:rPr lang="ar-JO" b="1" dirty="0" smtClean="0">
                <a:cs typeface="+mj-cs"/>
              </a:rPr>
              <a:t> </a:t>
            </a:r>
            <a:r>
              <a:rPr lang="ar-JO" b="1" dirty="0">
                <a:cs typeface="+mj-cs"/>
              </a:rPr>
              <a:t>وعلى الرغم من هذه الانتقادات، </a:t>
            </a:r>
            <a:r>
              <a:rPr lang="ar-JO" dirty="0">
                <a:cs typeface="+mj-cs"/>
              </a:rPr>
              <a:t>إلا أن هذه النظريات شكلت وما زالـت </a:t>
            </a:r>
            <a:r>
              <a:rPr lang="ar-JO" dirty="0" smtClean="0">
                <a:cs typeface="+mj-cs"/>
              </a:rPr>
              <a:t>تشكل </a:t>
            </a:r>
            <a:r>
              <a:rPr lang="ar-JO" dirty="0">
                <a:cs typeface="+mj-cs"/>
              </a:rPr>
              <a:t>إحدى الدعائم الأساسية لنظرية الهيكل التمويلي والعديد من النظريات والدراسات اللاحقة فـي أدبيات التمويل. </a:t>
            </a:r>
            <a:endParaRPr lang="ar-JO" dirty="0" smtClean="0">
              <a:cs typeface="+mj-cs"/>
            </a:endParaRPr>
          </a:p>
          <a:p>
            <a:pPr>
              <a:buFontTx/>
              <a:buChar char="-"/>
            </a:pPr>
            <a:r>
              <a:rPr lang="ar-JO" dirty="0" smtClean="0">
                <a:cs typeface="+mj-cs"/>
              </a:rPr>
              <a:t>ففي </a:t>
            </a:r>
            <a:r>
              <a:rPr lang="ar-JO" dirty="0">
                <a:cs typeface="+mj-cs"/>
              </a:rPr>
              <a:t>العام </a:t>
            </a:r>
            <a:r>
              <a:rPr lang="en-US" dirty="0" smtClean="0">
                <a:cs typeface="+mj-cs"/>
              </a:rPr>
              <a:t>1977</a:t>
            </a:r>
            <a:r>
              <a:rPr lang="ar-JO" dirty="0" smtClean="0">
                <a:cs typeface="+mj-cs"/>
              </a:rPr>
              <a:t> </a:t>
            </a:r>
            <a:r>
              <a:rPr lang="ar-JO" dirty="0">
                <a:cs typeface="+mj-cs"/>
              </a:rPr>
              <a:t>طور ميلر (</a:t>
            </a:r>
            <a:r>
              <a:rPr lang="en-US" dirty="0" smtClean="0">
                <a:cs typeface="+mj-cs"/>
              </a:rPr>
              <a:t>Miller</a:t>
            </a:r>
            <a:r>
              <a:rPr lang="ar-JO" dirty="0" smtClean="0">
                <a:cs typeface="+mj-cs"/>
              </a:rPr>
              <a:t>) -بمفرده- </a:t>
            </a:r>
            <a:r>
              <a:rPr lang="ar-JO" dirty="0">
                <a:cs typeface="+mj-cs"/>
              </a:rPr>
              <a:t>نموذجاً عرف باسمه تناول فيـه تأثير التمايز في معدلات الضريبة على دخل الأفراد من جهة، ودخل الشركات من جهـة أخـرى، وتأثير ذلك على تكلفة الاقتراض لكلا المجموعتين. </a:t>
            </a:r>
            <a:endParaRPr lang="ar-JO" dirty="0" smtClean="0">
              <a:cs typeface="+mj-cs"/>
            </a:endParaRPr>
          </a:p>
          <a:p>
            <a:pPr>
              <a:buFontTx/>
              <a:buChar char="-"/>
            </a:pPr>
            <a:r>
              <a:rPr lang="ar-JO" dirty="0" smtClean="0">
                <a:cs typeface="+mj-cs"/>
              </a:rPr>
              <a:t>وخلص </a:t>
            </a:r>
            <a:r>
              <a:rPr lang="ar-JO" dirty="0">
                <a:cs typeface="+mj-cs"/>
              </a:rPr>
              <a:t>ميلر إلى أن اخذ عامل الضرائب بعـين الاعتبار يقلل من منافع الاقتراض المطلق للشركات المساهمة العامة. </a:t>
            </a:r>
            <a:endParaRPr lang="ar-JO" dirty="0" smtClean="0">
              <a:cs typeface="+mj-cs"/>
            </a:endParaRPr>
          </a:p>
          <a:p>
            <a:pPr>
              <a:buFontTx/>
              <a:buChar char="-"/>
            </a:pPr>
            <a:r>
              <a:rPr lang="ar-JO" dirty="0" smtClean="0">
                <a:cs typeface="+mj-cs"/>
              </a:rPr>
              <a:t>إذن </a:t>
            </a:r>
            <a:r>
              <a:rPr lang="ar-JO" dirty="0">
                <a:cs typeface="+mj-cs"/>
              </a:rPr>
              <a:t>من الممكن تعظيم القيمـة السوقية للشركات من خلال وجود الرفع المالي.</a:t>
            </a:r>
            <a:endParaRPr lang="en-US" dirty="0">
              <a:cs typeface="+mj-cs"/>
            </a:endParaRPr>
          </a:p>
        </p:txBody>
      </p:sp>
    </p:spTree>
    <p:extLst>
      <p:ext uri="{BB962C8B-B14F-4D97-AF65-F5344CB8AC3E}">
        <p14:creationId xmlns:p14="http://schemas.microsoft.com/office/powerpoint/2010/main" val="75614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3"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fontScale="85000" lnSpcReduction="20000"/>
          </a:bodyPr>
          <a:lstStyle/>
          <a:p>
            <a:pPr>
              <a:buFontTx/>
              <a:buChar char="-"/>
            </a:pPr>
            <a:r>
              <a:rPr lang="ar-JO" dirty="0" smtClean="0"/>
              <a:t>وتلت </a:t>
            </a:r>
            <a:r>
              <a:rPr lang="ar-JO" dirty="0"/>
              <a:t>هذه الدراسة دراسات أخرى منها التي قام بها جينسن </a:t>
            </a:r>
            <a:r>
              <a:rPr lang="ar-JO" dirty="0" smtClean="0"/>
              <a:t>ومكلينج (</a:t>
            </a:r>
            <a:r>
              <a:rPr lang="en-US" dirty="0" smtClean="0"/>
              <a:t>Mackling </a:t>
            </a:r>
            <a:r>
              <a:rPr lang="en-US" dirty="0"/>
              <a:t>&amp; </a:t>
            </a:r>
            <a:r>
              <a:rPr lang="en-US" dirty="0" smtClean="0"/>
              <a:t>Jensen </a:t>
            </a:r>
            <a:r>
              <a:rPr lang="ar-JO" dirty="0" smtClean="0"/>
              <a:t>) في </a:t>
            </a:r>
            <a:r>
              <a:rPr lang="ar-JO" dirty="0"/>
              <a:t>العام </a:t>
            </a:r>
            <a:r>
              <a:rPr lang="en-US" dirty="0" smtClean="0"/>
              <a:t>1976</a:t>
            </a:r>
            <a:r>
              <a:rPr lang="ar-JO" dirty="0" smtClean="0"/>
              <a:t> </a:t>
            </a:r>
            <a:r>
              <a:rPr lang="ar-JO" dirty="0"/>
              <a:t>حول علاقة تكاليف الوكالة بالهيكل </a:t>
            </a:r>
            <a:r>
              <a:rPr lang="ar-JO" dirty="0" smtClean="0"/>
              <a:t>التمويلي</a:t>
            </a:r>
            <a:r>
              <a:rPr lang="en-US" dirty="0" smtClean="0"/>
              <a:t>.</a:t>
            </a:r>
          </a:p>
          <a:p>
            <a:pPr>
              <a:buFontTx/>
              <a:buChar char="-"/>
            </a:pPr>
            <a:r>
              <a:rPr lang="ar-JO" dirty="0" smtClean="0"/>
              <a:t> </a:t>
            </a:r>
            <a:r>
              <a:rPr lang="ar-JO" dirty="0"/>
              <a:t>تبين أن هناك تأثيرا سلبيا للاقتـراض على القيمة السوقية للشركة، وهذا ناجم عن زيادة تكاليف الرقابة والمتابعة لأعمـال إدارة الشـركة وتكاليف ناجمة عن ضعف في الكفاءة الإدارية </a:t>
            </a:r>
            <a:r>
              <a:rPr lang="ar-JO" dirty="0" smtClean="0"/>
              <a:t>(</a:t>
            </a:r>
            <a:r>
              <a:rPr lang="en-US" dirty="0"/>
              <a:t>Efficiency </a:t>
            </a:r>
            <a:r>
              <a:rPr lang="en-US" dirty="0" smtClean="0"/>
              <a:t>Costs </a:t>
            </a:r>
            <a:r>
              <a:rPr lang="ar-JO" dirty="0" smtClean="0"/>
              <a:t>).</a:t>
            </a:r>
          </a:p>
          <a:p>
            <a:pPr>
              <a:buFontTx/>
              <a:buChar char="-"/>
            </a:pPr>
            <a:r>
              <a:rPr lang="ar-JO" dirty="0"/>
              <a:t>و</a:t>
            </a:r>
            <a:r>
              <a:rPr lang="ar-JO" dirty="0" smtClean="0"/>
              <a:t>أضـافت </a:t>
            </a:r>
            <a:r>
              <a:rPr lang="ar-JO" dirty="0"/>
              <a:t>دراسـة بيرنـي وزملاؤه في العام </a:t>
            </a:r>
            <a:r>
              <a:rPr lang="en-US" dirty="0" smtClean="0"/>
              <a:t>1984</a:t>
            </a:r>
            <a:r>
              <a:rPr lang="ar-JO" dirty="0" smtClean="0"/>
              <a:t> </a:t>
            </a:r>
            <a:r>
              <a:rPr lang="ar-JO" dirty="0"/>
              <a:t>عنصرا جديدا للتحليل وهو تكاليف مخاطر </a:t>
            </a:r>
            <a:r>
              <a:rPr lang="ar-JO" dirty="0" smtClean="0"/>
              <a:t>الإفلاس</a:t>
            </a:r>
            <a:r>
              <a:rPr lang="en-US" dirty="0" smtClean="0"/>
              <a:t>.</a:t>
            </a:r>
          </a:p>
          <a:p>
            <a:pPr>
              <a:buFontTx/>
              <a:buChar char="-"/>
            </a:pPr>
            <a:r>
              <a:rPr lang="ar-JO" dirty="0" smtClean="0"/>
              <a:t> </a:t>
            </a:r>
            <a:r>
              <a:rPr lang="ar-JO" dirty="0"/>
              <a:t>إذ بينت الدراسـة أن تكاليف الاقتراض تزيد من التكاليف وهو مخاطر الإفلاس، فكلما توسعت الشركة بالاقتراض ارتفـع هذا النوع من </a:t>
            </a:r>
            <a:r>
              <a:rPr lang="ar-JO" dirty="0" smtClean="0"/>
              <a:t>التكاليف</a:t>
            </a:r>
            <a:r>
              <a:rPr lang="en-US" dirty="0" smtClean="0"/>
              <a:t>.</a:t>
            </a:r>
            <a:r>
              <a:rPr lang="ar-JO" dirty="0" smtClean="0"/>
              <a:t> </a:t>
            </a:r>
            <a:endParaRPr lang="en-US" dirty="0" smtClean="0"/>
          </a:p>
          <a:p>
            <a:pPr>
              <a:buFontTx/>
              <a:buChar char="-"/>
            </a:pPr>
            <a:r>
              <a:rPr lang="ar-JO" dirty="0" smtClean="0"/>
              <a:t>وبالتالي </a:t>
            </a:r>
            <a:r>
              <a:rPr lang="ar-JO" dirty="0"/>
              <a:t>ارتفع المتوسط المرجح لهيكل راس المال (</a:t>
            </a:r>
            <a:r>
              <a:rPr lang="en-US" dirty="0"/>
              <a:t>WACC </a:t>
            </a:r>
            <a:r>
              <a:rPr lang="ar-JO" dirty="0" smtClean="0"/>
              <a:t>).</a:t>
            </a:r>
          </a:p>
          <a:p>
            <a:pPr>
              <a:buFontTx/>
              <a:buChar char="-"/>
            </a:pPr>
            <a:r>
              <a:rPr lang="ar-JO" dirty="0" smtClean="0"/>
              <a:t>وفي </a:t>
            </a:r>
            <a:r>
              <a:rPr lang="ar-JO" dirty="0"/>
              <a:t>دراسة ميدانية قام بها التمان </a:t>
            </a:r>
            <a:r>
              <a:rPr lang="ar-JO" dirty="0" smtClean="0"/>
              <a:t>(</a:t>
            </a:r>
            <a:r>
              <a:rPr lang="en-US" dirty="0" smtClean="0"/>
              <a:t>ALTMAN,1984 </a:t>
            </a:r>
            <a:r>
              <a:rPr lang="ar-JO" dirty="0" smtClean="0"/>
              <a:t>) لعشرات </a:t>
            </a:r>
            <a:r>
              <a:rPr lang="ar-JO" dirty="0"/>
              <a:t>الشركات التي أعلنت إفلاسها تبـين أن هـذا النوع من التكاليف مرتفع جدا، و يفوق في غالب الأحيان القيمة السوقية للشركة.</a:t>
            </a:r>
            <a:endParaRPr lang="en-US" dirty="0">
              <a:cs typeface="+mj-cs"/>
            </a:endParaRPr>
          </a:p>
        </p:txBody>
      </p:sp>
    </p:spTree>
    <p:extLst>
      <p:ext uri="{BB962C8B-B14F-4D97-AF65-F5344CB8AC3E}">
        <p14:creationId xmlns:p14="http://schemas.microsoft.com/office/powerpoint/2010/main" val="255393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fontScale="70000" lnSpcReduction="20000"/>
          </a:bodyPr>
          <a:lstStyle/>
          <a:p>
            <a:pPr marL="0" indent="0">
              <a:buNone/>
            </a:pPr>
            <a:r>
              <a:rPr lang="ar-SA" dirty="0" smtClean="0">
                <a:cs typeface="+mj-cs"/>
              </a:rPr>
              <a:t>- </a:t>
            </a:r>
            <a:r>
              <a:rPr lang="ar-JO" dirty="0" smtClean="0">
                <a:cs typeface="+mj-cs"/>
              </a:rPr>
              <a:t>وقام جنسن (</a:t>
            </a:r>
            <a:r>
              <a:rPr lang="en-US" dirty="0" smtClean="0">
                <a:cs typeface="+mj-cs"/>
              </a:rPr>
              <a:t>JENESN ,1986</a:t>
            </a:r>
            <a:r>
              <a:rPr lang="ar-JO" dirty="0" smtClean="0">
                <a:cs typeface="+mj-cs"/>
              </a:rPr>
              <a:t>) بتطوير مفهوم تكاليف الوكالة فيما يتصل بالهيكل التمـويلي ليشمل تكاليف سوء استخدام السيولة الزائدة في حال توفرها من قبل إدارة الشركة، لتخدم مصـلحتها الشخصيـة علـى حسـاب مصالـح المساهميـن.</a:t>
            </a:r>
          </a:p>
          <a:p>
            <a:pPr>
              <a:buFontTx/>
              <a:buChar char="-"/>
            </a:pPr>
            <a:r>
              <a:rPr lang="ar-JO" dirty="0" smtClean="0">
                <a:cs typeface="+mj-cs"/>
              </a:rPr>
              <a:t>وهـذا مـا اسمـاه بنظريـة فائـض النقديـة (</a:t>
            </a:r>
            <a:r>
              <a:rPr lang="en-US" dirty="0"/>
              <a:t>Free Cash Flow </a:t>
            </a:r>
            <a:r>
              <a:rPr lang="en-US" dirty="0" smtClean="0"/>
              <a:t>T</a:t>
            </a:r>
            <a:r>
              <a:rPr lang="en-US" dirty="0" smtClean="0">
                <a:cs typeface="+mj-cs"/>
              </a:rPr>
              <a:t>heory </a:t>
            </a:r>
            <a:r>
              <a:rPr lang="ar-JO" dirty="0" smtClean="0">
                <a:cs typeface="+mj-cs"/>
              </a:rPr>
              <a:t> ) وبناء على هذه النظرية فان الاقتراض سيوفر فرصا افضل للرقابة على إدارة الشركة.</a:t>
            </a:r>
          </a:p>
          <a:p>
            <a:pPr>
              <a:buFontTx/>
              <a:buChar char="-"/>
            </a:pPr>
            <a:r>
              <a:rPr lang="ar-JO" dirty="0" smtClean="0">
                <a:cs typeface="+mj-cs"/>
              </a:rPr>
              <a:t>إذ من المتوقع أن تستخدم الأموال المقترضة بداية في الاستثمارات الجديدة، ومن ثم في شراء جزء من اسهم الشركة المتداولة في السوق، وفي النهاية ستوجه الأموال المتبقية لخدمـة ديون الشركة، وعليه فستقل أمام الإدارة فرص سوء استخدام النقدية الزائدة.</a:t>
            </a:r>
          </a:p>
          <a:p>
            <a:pPr>
              <a:buFontTx/>
              <a:buChar char="-"/>
            </a:pPr>
            <a:r>
              <a:rPr lang="ar-JO" dirty="0" smtClean="0">
                <a:cs typeface="+mj-cs"/>
              </a:rPr>
              <a:t> ومن جهة أخرى وبنـاء على هذه النظرية فان إدارة الشركة ستعمل دوما في حالة الاقتراض تحت تهديد الفشل المـالي ممـا يملي عليها أن تعمل بكفاءة اكبر، لتجنب ذلك.</a:t>
            </a:r>
          </a:p>
          <a:p>
            <a:pPr>
              <a:buFontTx/>
              <a:buChar char="-"/>
            </a:pPr>
            <a:r>
              <a:rPr lang="ar-JO" dirty="0" smtClean="0">
                <a:cs typeface="+mj-cs"/>
              </a:rPr>
              <a:t> الأمر الذي سيخفض تكاليف الوكالة.</a:t>
            </a:r>
          </a:p>
          <a:p>
            <a:pPr>
              <a:buFontTx/>
              <a:buChar char="-"/>
            </a:pPr>
            <a:r>
              <a:rPr lang="ar-JO" dirty="0" smtClean="0">
                <a:cs typeface="+mj-cs"/>
              </a:rPr>
              <a:t> </a:t>
            </a:r>
            <a:r>
              <a:rPr lang="ar-JO" b="1" dirty="0" smtClean="0">
                <a:cs typeface="+mj-cs"/>
              </a:rPr>
              <a:t>إلا ان مقترحات جنسن لم تعط الإجابة عن السؤال المهم التالي:</a:t>
            </a:r>
          </a:p>
          <a:p>
            <a:pPr>
              <a:buFontTx/>
              <a:buChar char="-"/>
            </a:pPr>
            <a:r>
              <a:rPr lang="ar-JO" b="1" dirty="0" smtClean="0">
                <a:cs typeface="+mj-cs"/>
              </a:rPr>
              <a:t> ما هو حجم الاقتراض الأمثل في هيكل رأس المـال؟ </a:t>
            </a:r>
          </a:p>
          <a:p>
            <a:pPr>
              <a:buFontTx/>
              <a:buChar char="-"/>
            </a:pPr>
            <a:r>
              <a:rPr lang="ar-JO" dirty="0" smtClean="0">
                <a:cs typeface="+mj-cs"/>
              </a:rPr>
              <a:t>واستكمالا لجهود جنسن في هذا المجال:</a:t>
            </a:r>
          </a:p>
          <a:p>
            <a:pPr>
              <a:buFontTx/>
              <a:buChar char="-"/>
            </a:pPr>
            <a:r>
              <a:rPr lang="ar-JO" dirty="0" smtClean="0">
                <a:cs typeface="+mj-cs"/>
              </a:rPr>
              <a:t>قام برنانكي (</a:t>
            </a:r>
            <a:r>
              <a:rPr lang="en-US" dirty="0" smtClean="0">
                <a:cs typeface="+mj-cs"/>
              </a:rPr>
              <a:t>1989</a:t>
            </a:r>
            <a:r>
              <a:rPr lang="ar-JO" dirty="0" smtClean="0">
                <a:cs typeface="+mj-cs"/>
              </a:rPr>
              <a:t> </a:t>
            </a:r>
            <a:r>
              <a:rPr lang="en-US" dirty="0" smtClean="0">
                <a:cs typeface="+mj-cs"/>
              </a:rPr>
              <a:t>Bernanke, </a:t>
            </a:r>
            <a:r>
              <a:rPr lang="ar-JO" dirty="0" smtClean="0">
                <a:cs typeface="+mj-cs"/>
              </a:rPr>
              <a:t>) بمراجعة نظرية فـائض النقدية في محاولة منه لتفسير نطاق استخدام الرفع المالي وتشخيصه فـي الشـركات خـلال عقـد الثمانينيات.</a:t>
            </a:r>
            <a:endParaRPr lang="en-US" dirty="0">
              <a:cs typeface="+mj-cs"/>
            </a:endParaRPr>
          </a:p>
        </p:txBody>
      </p:sp>
    </p:spTree>
    <p:extLst>
      <p:ext uri="{BB962C8B-B14F-4D97-AF65-F5344CB8AC3E}">
        <p14:creationId xmlns:p14="http://schemas.microsoft.com/office/powerpoint/2010/main" val="603686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TotalTime>
  <Words>2059</Words>
  <Application>Microsoft Office PowerPoint</Application>
  <PresentationFormat>عرض على الشاشة (3:4)‏</PresentationFormat>
  <Paragraphs>99</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سمة Office</vt:lpstr>
      <vt:lpstr>مبادئ التمويل – الفصل الخامس - الهيكل المالي وتكلفة رأس المال د. محمد احمد سيد احمد</vt:lpstr>
      <vt:lpstr>أهداف الفصل:</vt:lpstr>
      <vt:lpstr>الهيكل المالي وتكلفة رأس المال Financial Structure and Cost of Capital</vt:lpstr>
      <vt:lpstr>عرض تقديمي في PowerPoint</vt:lpstr>
      <vt:lpstr>1- النظرية التقليدية: The Traditional Theory </vt:lpstr>
      <vt:lpstr>2- نظرية:(M&amp;M) </vt:lpstr>
      <vt:lpstr>عرض تقديمي في PowerPoint</vt:lpstr>
      <vt:lpstr>عرض تقديمي في PowerPoint</vt:lpstr>
      <vt:lpstr>عرض تقديمي في PowerPoint</vt:lpstr>
      <vt:lpstr>3- نظرية تسلسل اختيار مصادر التمويل (The Pecking – Order Theory) </vt:lpstr>
      <vt:lpstr>عرض تقديمي في PowerPoint</vt:lpstr>
      <vt:lpstr>الاختبار العملي لنظريات هيكل رأس المال:</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التمويل – الأسواق المالية د. محمد احمد سيد احمد</dc:title>
  <dc:creator>Ahmad</dc:creator>
  <cp:lastModifiedBy>hp</cp:lastModifiedBy>
  <cp:revision>27</cp:revision>
  <dcterms:created xsi:type="dcterms:W3CDTF">2020-07-25T04:18:34Z</dcterms:created>
  <dcterms:modified xsi:type="dcterms:W3CDTF">2024-08-18T17:41:30Z</dcterms:modified>
</cp:coreProperties>
</file>