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1"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398"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10/1/2023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0" y="152400"/>
            <a:ext cx="1314450" cy="1314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1676400" y="1341657"/>
            <a:ext cx="5546711" cy="1200329"/>
          </a:xfrm>
          <a:prstGeom prst="rect">
            <a:avLst/>
          </a:prstGeom>
        </p:spPr>
        <p:txBody>
          <a:bodyPr wrap="none">
            <a:spAutoFit/>
          </a:bodyPr>
          <a:lstStyle/>
          <a:p>
            <a:pPr algn="ctr"/>
            <a:r>
              <a:rPr lang="en-US" sz="2400" dirty="0">
                <a:latin typeface="Times New Roman" panose="02020603050405020304" pitchFamily="18" charset="0"/>
                <a:cs typeface="Times New Roman" panose="02020603050405020304" pitchFamily="18" charset="0"/>
              </a:rPr>
              <a:t>Introduction to Microcontroller Lab </a:t>
            </a:r>
            <a:r>
              <a:rPr lang="en-US" sz="2400" dirty="0" smtClean="0">
                <a:latin typeface="Times New Roman" panose="02020603050405020304" pitchFamily="18" charset="0"/>
                <a:cs typeface="Times New Roman" panose="02020603050405020304" pitchFamily="18" charset="0"/>
              </a:rPr>
              <a:t>Course</a:t>
            </a:r>
            <a:br>
              <a:rPr lang="en-US" sz="2400" dirty="0" smtClean="0">
                <a:latin typeface="Times New Roman" panose="02020603050405020304" pitchFamily="18" charset="0"/>
                <a:cs typeface="Times New Roman" panose="02020603050405020304" pitchFamily="18" charset="0"/>
              </a:rPr>
            </a:br>
            <a:r>
              <a:rPr lang="en-US" sz="2400" dirty="0" smtClean="0">
                <a:latin typeface="Times New Roman" panose="02020603050405020304" pitchFamily="18" charset="0"/>
                <a:cs typeface="Times New Roman" panose="02020603050405020304" pitchFamily="18" charset="0"/>
              </a:rPr>
              <a:t/>
            </a:r>
            <a:br>
              <a:rPr lang="en-US" sz="2400" dirty="0" smtClean="0">
                <a:latin typeface="Times New Roman" panose="02020603050405020304" pitchFamily="18" charset="0"/>
                <a:cs typeface="Times New Roman" panose="02020603050405020304" pitchFamily="18" charset="0"/>
              </a:rPr>
            </a:br>
            <a:r>
              <a:rPr lang="en-US" sz="2400" dirty="0" smtClean="0">
                <a:latin typeface="Times New Roman" panose="02020603050405020304" pitchFamily="18" charset="0"/>
                <a:cs typeface="Times New Roman" panose="02020603050405020304" pitchFamily="18" charset="0"/>
              </a:rPr>
              <a:t>(12120306)</a:t>
            </a:r>
            <a:endParaRPr lang="en-US" sz="2400" dirty="0">
              <a:latin typeface="Times New Roman" panose="02020603050405020304" pitchFamily="18" charset="0"/>
              <a:cs typeface="Times New Roman" panose="02020603050405020304" pitchFamily="18" charset="0"/>
            </a:endParaRPr>
          </a:p>
        </p:txBody>
      </p:sp>
      <p:sp>
        <p:nvSpPr>
          <p:cNvPr id="7" name="Rectangle 6"/>
          <p:cNvSpPr/>
          <p:nvPr/>
        </p:nvSpPr>
        <p:spPr>
          <a:xfrm>
            <a:off x="2590800" y="3276600"/>
            <a:ext cx="3480440" cy="2308324"/>
          </a:xfrm>
          <a:prstGeom prst="rect">
            <a:avLst/>
          </a:prstGeom>
        </p:spPr>
        <p:txBody>
          <a:bodyPr wrap="none">
            <a:spAutoFit/>
          </a:bodyPr>
          <a:lstStyle/>
          <a:p>
            <a:pPr algn="ctr"/>
            <a:r>
              <a:rPr lang="en-US" sz="2400" dirty="0" smtClean="0">
                <a:latin typeface="Times New Roman" panose="02020603050405020304" pitchFamily="18" charset="0"/>
                <a:cs typeface="Times New Roman" panose="02020603050405020304" pitchFamily="18" charset="0"/>
              </a:rPr>
              <a:t>Instructor:</a:t>
            </a:r>
            <a:br>
              <a:rPr lang="en-US" sz="2400" dirty="0" smtClean="0">
                <a:latin typeface="Times New Roman" panose="02020603050405020304" pitchFamily="18" charset="0"/>
                <a:cs typeface="Times New Roman" panose="02020603050405020304" pitchFamily="18" charset="0"/>
              </a:rPr>
            </a:br>
            <a:r>
              <a:rPr lang="en-US" sz="2400" dirty="0" smtClean="0">
                <a:latin typeface="Times New Roman" panose="02020603050405020304" pitchFamily="18" charset="0"/>
                <a:cs typeface="Times New Roman" panose="02020603050405020304" pitchFamily="18" charset="0"/>
              </a:rPr>
              <a:t>Dr. Diaa Salman</a:t>
            </a:r>
            <a:br>
              <a:rPr lang="en-US" sz="2400" dirty="0" smtClean="0">
                <a:latin typeface="Times New Roman" panose="02020603050405020304" pitchFamily="18" charset="0"/>
                <a:cs typeface="Times New Roman" panose="02020603050405020304" pitchFamily="18" charset="0"/>
              </a:rPr>
            </a:br>
            <a:r>
              <a:rPr lang="en-US" sz="2400" dirty="0" smtClean="0">
                <a:latin typeface="Times New Roman" panose="02020603050405020304" pitchFamily="18" charset="0"/>
                <a:cs typeface="Times New Roman" panose="02020603050405020304" pitchFamily="18" charset="0"/>
              </a:rPr>
              <a:t/>
            </a:r>
            <a:br>
              <a:rPr lang="en-US" sz="2400" dirty="0" smtClean="0">
                <a:latin typeface="Times New Roman" panose="02020603050405020304" pitchFamily="18" charset="0"/>
                <a:cs typeface="Times New Roman" panose="02020603050405020304" pitchFamily="18" charset="0"/>
              </a:rPr>
            </a:br>
            <a:r>
              <a:rPr lang="en-US" sz="2400" dirty="0" smtClean="0">
                <a:latin typeface="Times New Roman" panose="02020603050405020304" pitchFamily="18" charset="0"/>
                <a:cs typeface="Times New Roman" panose="02020603050405020304" pitchFamily="18" charset="0"/>
              </a:rPr>
              <a:t>Email:</a:t>
            </a:r>
            <a:br>
              <a:rPr lang="en-US" sz="2400" dirty="0" smtClean="0">
                <a:latin typeface="Times New Roman" panose="02020603050405020304" pitchFamily="18" charset="0"/>
                <a:cs typeface="Times New Roman" panose="02020603050405020304" pitchFamily="18" charset="0"/>
              </a:rPr>
            </a:br>
            <a:r>
              <a:rPr lang="en-US" sz="2400" dirty="0" smtClean="0">
                <a:latin typeface="Times New Roman" panose="02020603050405020304" pitchFamily="18" charset="0"/>
                <a:cs typeface="Times New Roman" panose="02020603050405020304" pitchFamily="18" charset="0"/>
              </a:rPr>
              <a:t>diyasalman70@gmail.com</a:t>
            </a:r>
            <a:br>
              <a:rPr lang="en-US" sz="2400" dirty="0" smtClean="0">
                <a:latin typeface="Times New Roman" panose="02020603050405020304" pitchFamily="18" charset="0"/>
                <a:cs typeface="Times New Roman" panose="02020603050405020304" pitchFamily="18" charset="0"/>
              </a:rPr>
            </a:b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694644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152400"/>
            <a:ext cx="1162050" cy="1162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381000" y="364093"/>
            <a:ext cx="1871025" cy="369332"/>
          </a:xfrm>
          <a:prstGeom prst="rect">
            <a:avLst/>
          </a:prstGeom>
        </p:spPr>
        <p:txBody>
          <a:bodyPr wrap="none">
            <a:spAutoFit/>
          </a:bodyPr>
          <a:lstStyle/>
          <a:p>
            <a:pPr marL="285750" indent="-285750">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 Lab </a:t>
            </a:r>
            <a:r>
              <a:rPr lang="en-US" dirty="0" err="1" smtClean="0">
                <a:latin typeface="Times New Roman" panose="02020603050405020304" pitchFamily="18" charset="0"/>
                <a:cs typeface="Times New Roman" panose="02020603050405020304" pitchFamily="18" charset="0"/>
              </a:rPr>
              <a:t>Softwares</a:t>
            </a:r>
            <a:endParaRPr lang="en-US" dirty="0">
              <a:latin typeface="Times New Roman" panose="02020603050405020304" pitchFamily="18" charset="0"/>
              <a:cs typeface="Times New Roman" panose="02020603050405020304" pitchFamily="18" charset="0"/>
            </a:endParaRPr>
          </a:p>
        </p:txBody>
      </p:sp>
      <p:pic>
        <p:nvPicPr>
          <p:cNvPr id="13313"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1782" y="1328305"/>
            <a:ext cx="2760458" cy="2049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1313453" y="3733800"/>
            <a:ext cx="937116" cy="369332"/>
          </a:xfrm>
          <a:prstGeom prst="rect">
            <a:avLst/>
          </a:prstGeom>
        </p:spPr>
        <p:txBody>
          <a:bodyPr wrap="none">
            <a:spAutoFit/>
          </a:bodyPr>
          <a:lstStyle/>
          <a:p>
            <a:r>
              <a:rPr lang="en-US" b="1" dirty="0" smtClean="0">
                <a:latin typeface="Times New Roman" panose="02020603050405020304" pitchFamily="18" charset="0"/>
                <a:cs typeface="Times New Roman" panose="02020603050405020304" pitchFamily="18" charset="0"/>
              </a:rPr>
              <a:t>Proteus</a:t>
            </a:r>
            <a:endParaRPr lang="en-US" b="1" dirty="0">
              <a:latin typeface="Times New Roman" panose="02020603050405020304" pitchFamily="18" charset="0"/>
              <a:cs typeface="Times New Roman" panose="02020603050405020304" pitchFamily="18" charset="0"/>
            </a:endParaRPr>
          </a:p>
        </p:txBody>
      </p:sp>
      <p:sp>
        <p:nvSpPr>
          <p:cNvPr id="4" name="AutoShape 3" descr="11029 CCR Using the CCS C Compiler for Rapid Development of Microcontroller  Applications - PDF Free Download"/>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3316"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00600" y="1048184"/>
            <a:ext cx="2743200" cy="2343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Rectangle 7"/>
          <p:cNvSpPr/>
          <p:nvPr/>
        </p:nvSpPr>
        <p:spPr>
          <a:xfrm>
            <a:off x="5978236" y="3733800"/>
            <a:ext cx="1800493" cy="369332"/>
          </a:xfrm>
          <a:prstGeom prst="rect">
            <a:avLst/>
          </a:prstGeom>
        </p:spPr>
        <p:txBody>
          <a:bodyPr wrap="none">
            <a:spAutoFit/>
          </a:bodyPr>
          <a:lstStyle/>
          <a:p>
            <a:r>
              <a:rPr lang="en-US" b="1" dirty="0" smtClean="0">
                <a:latin typeface="Times New Roman" panose="02020603050405020304" pitchFamily="18" charset="0"/>
                <a:cs typeface="Times New Roman" panose="02020603050405020304" pitchFamily="18" charset="0"/>
              </a:rPr>
              <a:t>PIC C Compiler</a:t>
            </a:r>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402417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152400"/>
            <a:ext cx="1162050" cy="1162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381000" y="1676400"/>
            <a:ext cx="8077200" cy="4801314"/>
          </a:xfrm>
          <a:prstGeom prst="rect">
            <a:avLst/>
          </a:prstGeom>
        </p:spPr>
        <p:txBody>
          <a:bodyPr wrap="square">
            <a:spAutoFit/>
          </a:bodyPr>
          <a:lstStyle/>
          <a:p>
            <a:pPr algn="just"/>
            <a:r>
              <a:rPr lang="en-US" dirty="0">
                <a:latin typeface="Times New Roman" panose="02020603050405020304" pitchFamily="18" charset="0"/>
                <a:cs typeface="Times New Roman" panose="02020603050405020304" pitchFamily="18" charset="0"/>
              </a:rPr>
              <a:t>This course is designed to equip you with essential skills and knowledge in the world of microcontrollers, a fundamental technology in modern electronics and computer engineering.</a:t>
            </a:r>
          </a:p>
          <a:p>
            <a:pPr algn="just"/>
            <a:endParaRPr lang="en-US" dirty="0">
              <a:latin typeface="Times New Roman" panose="02020603050405020304" pitchFamily="18" charset="0"/>
              <a:cs typeface="Times New Roman" panose="02020603050405020304" pitchFamily="18" charset="0"/>
            </a:endParaRPr>
          </a:p>
          <a:p>
            <a:pPr algn="just"/>
            <a:r>
              <a:rPr lang="en-US" b="1" dirty="0">
                <a:latin typeface="Times New Roman" panose="02020603050405020304" pitchFamily="18" charset="0"/>
                <a:cs typeface="Times New Roman" panose="02020603050405020304" pitchFamily="18" charset="0"/>
              </a:rPr>
              <a:t>What is a Microcontroller?</a:t>
            </a:r>
          </a:p>
          <a:p>
            <a:pPr algn="just"/>
            <a:endParaRPr lang="en-US"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A microcontroller is a compact integrated circuit that contains a processor, memory, and input/output peripherals.</a:t>
            </a:r>
          </a:p>
          <a:p>
            <a:pPr algn="just"/>
            <a:r>
              <a:rPr lang="en-US" dirty="0">
                <a:latin typeface="Times New Roman" panose="02020603050405020304" pitchFamily="18" charset="0"/>
                <a:cs typeface="Times New Roman" panose="02020603050405020304" pitchFamily="18" charset="0"/>
              </a:rPr>
              <a:t>They are the brains behind countless devices we encounter daily, from microwave ovens to smartphones</a:t>
            </a:r>
            <a:r>
              <a:rPr lang="en-US" dirty="0" smtClean="0">
                <a:latin typeface="Times New Roman" panose="02020603050405020304" pitchFamily="18" charset="0"/>
                <a:cs typeface="Times New Roman" panose="02020603050405020304" pitchFamily="18" charset="0"/>
              </a:rPr>
              <a:t>.</a:t>
            </a:r>
          </a:p>
          <a:p>
            <a:pPr algn="just"/>
            <a:endParaRPr lang="en-US" dirty="0">
              <a:latin typeface="Times New Roman" panose="02020603050405020304" pitchFamily="18" charset="0"/>
              <a:cs typeface="Times New Roman" panose="02020603050405020304" pitchFamily="18" charset="0"/>
            </a:endParaRPr>
          </a:p>
          <a:p>
            <a:pPr algn="just"/>
            <a:r>
              <a:rPr lang="en-US" b="1" dirty="0">
                <a:latin typeface="Times New Roman" panose="02020603050405020304" pitchFamily="18" charset="0"/>
                <a:cs typeface="Times New Roman" panose="02020603050405020304" pitchFamily="18" charset="0"/>
              </a:rPr>
              <a:t>Why is this Course Important?</a:t>
            </a:r>
          </a:p>
          <a:p>
            <a:pPr algn="just"/>
            <a:endParaRPr lang="en-US"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Microcontrollers are the building blocks of embedded systems, which power devices in automotive, healthcare, robotics, and more.</a:t>
            </a:r>
          </a:p>
          <a:p>
            <a:pPr algn="just"/>
            <a:r>
              <a:rPr lang="en-US" dirty="0">
                <a:latin typeface="Times New Roman" panose="02020603050405020304" pitchFamily="18" charset="0"/>
                <a:cs typeface="Times New Roman" panose="02020603050405020304" pitchFamily="18" charset="0"/>
              </a:rPr>
              <a:t>Understanding microcontrollers is crucial for a career in electronics, robotics, </a:t>
            </a:r>
            <a:r>
              <a:rPr lang="en-US" dirty="0" err="1">
                <a:latin typeface="Times New Roman" panose="02020603050405020304" pitchFamily="18" charset="0"/>
                <a:cs typeface="Times New Roman" panose="02020603050405020304" pitchFamily="18" charset="0"/>
              </a:rPr>
              <a:t>IoT</a:t>
            </a:r>
            <a:r>
              <a:rPr lang="en-US" dirty="0">
                <a:latin typeface="Times New Roman" panose="02020603050405020304" pitchFamily="18" charset="0"/>
                <a:cs typeface="Times New Roman" panose="02020603050405020304" pitchFamily="18" charset="0"/>
              </a:rPr>
              <a:t>, or firmware development.</a:t>
            </a:r>
          </a:p>
        </p:txBody>
      </p:sp>
      <p:sp>
        <p:nvSpPr>
          <p:cNvPr id="3" name="Rectangle 2"/>
          <p:cNvSpPr/>
          <p:nvPr/>
        </p:nvSpPr>
        <p:spPr>
          <a:xfrm>
            <a:off x="533400" y="763504"/>
            <a:ext cx="2185214" cy="369332"/>
          </a:xfrm>
          <a:prstGeom prst="rect">
            <a:avLst/>
          </a:prstGeom>
        </p:spPr>
        <p:txBody>
          <a:bodyPr wrap="none">
            <a:spAutoFit/>
          </a:bodyPr>
          <a:lstStyle/>
          <a:p>
            <a:pPr marL="285750" indent="-285750">
              <a:buFont typeface="Wingdings" panose="05000000000000000000" pitchFamily="2" charset="2"/>
              <a:buChar char="Ø"/>
            </a:pPr>
            <a:r>
              <a:rPr lang="en-US" b="1" dirty="0">
                <a:latin typeface="Times New Roman" panose="02020603050405020304" pitchFamily="18" charset="0"/>
                <a:cs typeface="Times New Roman" panose="02020603050405020304" pitchFamily="18" charset="0"/>
              </a:rPr>
              <a:t>Course Overview</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464296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152400"/>
            <a:ext cx="1162050" cy="1162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609600" y="548759"/>
            <a:ext cx="2274982" cy="369332"/>
          </a:xfrm>
          <a:prstGeom prst="rect">
            <a:avLst/>
          </a:prstGeom>
        </p:spPr>
        <p:txBody>
          <a:bodyPr wrap="none">
            <a:spAutoFit/>
          </a:bodyPr>
          <a:lstStyle/>
          <a:p>
            <a:pPr marL="285750" indent="-285750">
              <a:buFont typeface="Wingdings" panose="05000000000000000000" pitchFamily="2" charset="2"/>
              <a:buChar char="Ø"/>
            </a:pPr>
            <a:r>
              <a:rPr lang="en-US" b="1" dirty="0">
                <a:latin typeface="Times New Roman" panose="02020603050405020304" pitchFamily="18" charset="0"/>
                <a:cs typeface="Times New Roman" panose="02020603050405020304" pitchFamily="18" charset="0"/>
              </a:rPr>
              <a:t>Course Objectives</a:t>
            </a:r>
          </a:p>
        </p:txBody>
      </p:sp>
      <p:sp>
        <p:nvSpPr>
          <p:cNvPr id="3" name="Rectangle 2"/>
          <p:cNvSpPr/>
          <p:nvPr/>
        </p:nvSpPr>
        <p:spPr>
          <a:xfrm>
            <a:off x="352424" y="1066800"/>
            <a:ext cx="8334375" cy="5078313"/>
          </a:xfrm>
          <a:prstGeom prst="rect">
            <a:avLst/>
          </a:prstGeom>
        </p:spPr>
        <p:txBody>
          <a:bodyPr wrap="square">
            <a:spAutoFit/>
          </a:bodyPr>
          <a:lstStyle/>
          <a:p>
            <a:r>
              <a:rPr lang="en-US" b="1" dirty="0">
                <a:latin typeface="Times New Roman" panose="02020603050405020304" pitchFamily="18" charset="0"/>
                <a:cs typeface="Times New Roman" panose="02020603050405020304" pitchFamily="18" charset="0"/>
              </a:rPr>
              <a:t>1. Master Microcontroller </a:t>
            </a:r>
            <a:r>
              <a:rPr lang="en-US" b="1" dirty="0" smtClean="0">
                <a:latin typeface="Times New Roman" panose="02020603050405020304" pitchFamily="18" charset="0"/>
                <a:cs typeface="Times New Roman" panose="02020603050405020304" pitchFamily="18" charset="0"/>
              </a:rPr>
              <a:t>Fundamentals</a:t>
            </a:r>
            <a:endParaRPr lang="en-US" b="1"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Understand the core concepts of microcontrollers, including architecture, memory organization, and instruction sets</a:t>
            </a:r>
            <a:r>
              <a:rPr lang="en-US" dirty="0" smtClean="0">
                <a:latin typeface="Times New Roman" panose="02020603050405020304" pitchFamily="18" charset="0"/>
                <a:cs typeface="Times New Roman" panose="02020603050405020304" pitchFamily="18" charset="0"/>
              </a:rPr>
              <a:t>.</a:t>
            </a:r>
          </a:p>
          <a:p>
            <a:endParaRPr lang="en-US"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2. Develop Programming </a:t>
            </a:r>
            <a:r>
              <a:rPr lang="en-US" b="1" dirty="0" smtClean="0">
                <a:latin typeface="Times New Roman" panose="02020603050405020304" pitchFamily="18" charset="0"/>
                <a:cs typeface="Times New Roman" panose="02020603050405020304" pitchFamily="18" charset="0"/>
              </a:rPr>
              <a:t>Skills</a:t>
            </a:r>
            <a:endParaRPr lang="en-US" b="1"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Gain proficiency in programming microcontrollers using languages like C/C++ or assembly language</a:t>
            </a:r>
            <a:r>
              <a:rPr lang="en-US" dirty="0" smtClean="0">
                <a:latin typeface="Times New Roman" panose="02020603050405020304" pitchFamily="18" charset="0"/>
                <a:cs typeface="Times New Roman" panose="02020603050405020304" pitchFamily="18" charset="0"/>
              </a:rPr>
              <a:t>.</a:t>
            </a:r>
          </a:p>
          <a:p>
            <a:endParaRPr lang="en-US"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3. Hands-On </a:t>
            </a:r>
            <a:r>
              <a:rPr lang="en-US" b="1" dirty="0" smtClean="0">
                <a:latin typeface="Times New Roman" panose="02020603050405020304" pitchFamily="18" charset="0"/>
                <a:cs typeface="Times New Roman" panose="02020603050405020304" pitchFamily="18" charset="0"/>
              </a:rPr>
              <a:t>Experience</a:t>
            </a:r>
            <a:endParaRPr lang="en-US" b="1"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Acquire practical experience with microcontroller development boards and related peripherals, such as sensors, actuators, and displays</a:t>
            </a:r>
            <a:r>
              <a:rPr lang="en-US" dirty="0" smtClean="0">
                <a:latin typeface="Times New Roman" panose="02020603050405020304" pitchFamily="18" charset="0"/>
                <a:cs typeface="Times New Roman" panose="02020603050405020304" pitchFamily="18" charset="0"/>
              </a:rPr>
              <a:t>.</a:t>
            </a:r>
          </a:p>
          <a:p>
            <a:endParaRPr lang="en-US"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4. Problem-Solving </a:t>
            </a:r>
            <a:r>
              <a:rPr lang="en-US" b="1" dirty="0" smtClean="0">
                <a:latin typeface="Times New Roman" panose="02020603050405020304" pitchFamily="18" charset="0"/>
                <a:cs typeface="Times New Roman" panose="02020603050405020304" pitchFamily="18" charset="0"/>
              </a:rPr>
              <a:t>Skills</a:t>
            </a:r>
            <a:endParaRPr lang="en-US" b="1"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Develop problem-solving abilities by designing and implementing projects that involve real-world applications</a:t>
            </a:r>
            <a:r>
              <a:rPr lang="en-US" dirty="0" smtClean="0">
                <a:latin typeface="Times New Roman" panose="02020603050405020304" pitchFamily="18" charset="0"/>
                <a:cs typeface="Times New Roman" panose="02020603050405020304" pitchFamily="18" charset="0"/>
              </a:rPr>
              <a:t>.</a:t>
            </a:r>
          </a:p>
          <a:p>
            <a:endParaRPr lang="en-US"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5. Debugging and </a:t>
            </a:r>
            <a:r>
              <a:rPr lang="en-US" b="1" dirty="0" smtClean="0">
                <a:latin typeface="Times New Roman" panose="02020603050405020304" pitchFamily="18" charset="0"/>
                <a:cs typeface="Times New Roman" panose="02020603050405020304" pitchFamily="18" charset="0"/>
              </a:rPr>
              <a:t>Troubleshooting</a:t>
            </a:r>
            <a:endParaRPr lang="en-US" b="1"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Learn to identify and resolve issues that may arise during microcontroller-based projects.</a:t>
            </a:r>
          </a:p>
        </p:txBody>
      </p:sp>
    </p:spTree>
    <p:extLst>
      <p:ext uri="{BB962C8B-B14F-4D97-AF65-F5344CB8AC3E}">
        <p14:creationId xmlns:p14="http://schemas.microsoft.com/office/powerpoint/2010/main" val="18063688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152400"/>
            <a:ext cx="1162050" cy="1162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228600" y="1066800"/>
            <a:ext cx="8553450" cy="5632311"/>
          </a:xfrm>
          <a:prstGeom prst="rect">
            <a:avLst/>
          </a:prstGeom>
        </p:spPr>
        <p:txBody>
          <a:bodyPr wrap="square">
            <a:spAutoFit/>
          </a:bodyPr>
          <a:lstStyle/>
          <a:p>
            <a:r>
              <a:rPr lang="en-US" dirty="0">
                <a:latin typeface="Times New Roman" panose="02020603050405020304" pitchFamily="18" charset="0"/>
                <a:cs typeface="Times New Roman" panose="02020603050405020304" pitchFamily="18" charset="0"/>
              </a:rPr>
              <a:t>Microcontrollers play a pivotal role in shaping the modern world of technology. Understanding their significance is key to appreciating the relevance of this course. Here's why microcontrollers are indispensable:</a:t>
            </a:r>
          </a:p>
          <a:p>
            <a:endParaRPr lang="en-US"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1. Ubiquity in Everyday </a:t>
            </a:r>
            <a:r>
              <a:rPr lang="en-US" b="1" dirty="0" smtClean="0">
                <a:latin typeface="Times New Roman" panose="02020603050405020304" pitchFamily="18" charset="0"/>
                <a:cs typeface="Times New Roman" panose="02020603050405020304" pitchFamily="18" charset="0"/>
              </a:rPr>
              <a:t>Life</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Microcontrollers are embedded in countless devices around us, from household appliances like washing machines and microwave ovens to automotive systems and medical devices</a:t>
            </a:r>
            <a:r>
              <a:rPr lang="en-US" dirty="0" smtClean="0">
                <a:latin typeface="Times New Roman" panose="02020603050405020304" pitchFamily="18" charset="0"/>
                <a:cs typeface="Times New Roman" panose="02020603050405020304" pitchFamily="18" charset="0"/>
              </a:rPr>
              <a:t>.</a:t>
            </a:r>
          </a:p>
          <a:p>
            <a:endParaRPr lang="en-US"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2. Automation and </a:t>
            </a:r>
            <a:r>
              <a:rPr lang="en-US" b="1" dirty="0" smtClean="0">
                <a:latin typeface="Times New Roman" panose="02020603050405020304" pitchFamily="18" charset="0"/>
                <a:cs typeface="Times New Roman" panose="02020603050405020304" pitchFamily="18" charset="0"/>
              </a:rPr>
              <a:t>Control</a:t>
            </a:r>
            <a:endParaRPr lang="en-US" b="1"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They enable automation and precise control in industrial processes, making manufacturing more efficient and reliable</a:t>
            </a:r>
            <a:r>
              <a:rPr lang="en-US" dirty="0" smtClean="0">
                <a:latin typeface="Times New Roman" panose="02020603050405020304" pitchFamily="18" charset="0"/>
                <a:cs typeface="Times New Roman" panose="02020603050405020304" pitchFamily="18" charset="0"/>
              </a:rPr>
              <a:t>.</a:t>
            </a:r>
          </a:p>
          <a:p>
            <a:endParaRPr lang="en-US"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3. Internet of Things (</a:t>
            </a:r>
            <a:r>
              <a:rPr lang="en-US" b="1" dirty="0" err="1">
                <a:latin typeface="Times New Roman" panose="02020603050405020304" pitchFamily="18" charset="0"/>
                <a:cs typeface="Times New Roman" panose="02020603050405020304" pitchFamily="18" charset="0"/>
              </a:rPr>
              <a:t>IoT</a:t>
            </a:r>
            <a:r>
              <a:rPr lang="en-US" b="1" dirty="0" smtClean="0">
                <a:latin typeface="Times New Roman" panose="02020603050405020304" pitchFamily="18" charset="0"/>
                <a:cs typeface="Times New Roman" panose="02020603050405020304" pitchFamily="18" charset="0"/>
              </a:rPr>
              <a:t>)</a:t>
            </a:r>
            <a:endParaRPr lang="en-US" b="1"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Microcontrollers form the core of </a:t>
            </a:r>
            <a:r>
              <a:rPr lang="en-US" dirty="0" err="1">
                <a:latin typeface="Times New Roman" panose="02020603050405020304" pitchFamily="18" charset="0"/>
                <a:cs typeface="Times New Roman" panose="02020603050405020304" pitchFamily="18" charset="0"/>
              </a:rPr>
              <a:t>IoT</a:t>
            </a:r>
            <a:r>
              <a:rPr lang="en-US" dirty="0">
                <a:latin typeface="Times New Roman" panose="02020603050405020304" pitchFamily="18" charset="0"/>
                <a:cs typeface="Times New Roman" panose="02020603050405020304" pitchFamily="18" charset="0"/>
              </a:rPr>
              <a:t> devices, connecting physical objects to the digital world, facilitating smart homes, and enabling data-driven </a:t>
            </a:r>
            <a:r>
              <a:rPr lang="en-US" dirty="0" smtClean="0">
                <a:latin typeface="Times New Roman" panose="02020603050405020304" pitchFamily="18" charset="0"/>
                <a:cs typeface="Times New Roman" panose="02020603050405020304" pitchFamily="18" charset="0"/>
              </a:rPr>
              <a:t>decision-making.</a:t>
            </a:r>
          </a:p>
          <a:p>
            <a:endParaRPr lang="en-US"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4. </a:t>
            </a:r>
            <a:r>
              <a:rPr lang="en-US" b="1" dirty="0" smtClean="0">
                <a:latin typeface="Times New Roman" panose="02020603050405020304" pitchFamily="18" charset="0"/>
                <a:cs typeface="Times New Roman" panose="02020603050405020304" pitchFamily="18" charset="0"/>
              </a:rPr>
              <a:t>Robotics</a:t>
            </a:r>
            <a:endParaRPr lang="en-US" b="1"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In robotics, microcontrollers serve as the brains behind the machines, controlling movement, sensors, and decision-making.</a:t>
            </a:r>
          </a:p>
          <a:p>
            <a:endParaRPr lang="en-US" dirty="0">
              <a:latin typeface="Times New Roman" panose="02020603050405020304" pitchFamily="18" charset="0"/>
              <a:cs typeface="Times New Roman" panose="02020603050405020304" pitchFamily="18" charset="0"/>
            </a:endParaRPr>
          </a:p>
        </p:txBody>
      </p:sp>
      <p:sp>
        <p:nvSpPr>
          <p:cNvPr id="3" name="Rectangle 2"/>
          <p:cNvSpPr/>
          <p:nvPr/>
        </p:nvSpPr>
        <p:spPr>
          <a:xfrm>
            <a:off x="457200" y="364093"/>
            <a:ext cx="3593933" cy="369332"/>
          </a:xfrm>
          <a:prstGeom prst="rect">
            <a:avLst/>
          </a:prstGeom>
        </p:spPr>
        <p:txBody>
          <a:bodyPr wrap="none">
            <a:spAutoFit/>
          </a:bodyPr>
          <a:lstStyle/>
          <a:p>
            <a:pPr marL="285750" indent="-285750">
              <a:buFont typeface="Wingdings" panose="05000000000000000000" pitchFamily="2" charset="2"/>
              <a:buChar char="Ø"/>
            </a:pPr>
            <a:r>
              <a:rPr lang="en-US" b="1" dirty="0">
                <a:latin typeface="Times New Roman" panose="02020603050405020304" pitchFamily="18" charset="0"/>
                <a:cs typeface="Times New Roman" panose="02020603050405020304" pitchFamily="18" charset="0"/>
              </a:rPr>
              <a:t>Importance of Microcontrollers</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550885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152400"/>
            <a:ext cx="1162050" cy="1162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457200" y="1066800"/>
            <a:ext cx="8077200" cy="5632311"/>
          </a:xfrm>
          <a:prstGeom prst="rect">
            <a:avLst/>
          </a:prstGeom>
        </p:spPr>
        <p:txBody>
          <a:bodyPr wrap="square">
            <a:spAutoFit/>
          </a:bodyPr>
          <a:lstStyle/>
          <a:p>
            <a:pPr algn="just"/>
            <a:r>
              <a:rPr lang="en-US" b="1" dirty="0">
                <a:latin typeface="Times New Roman" panose="02020603050405020304" pitchFamily="18" charset="0"/>
                <a:cs typeface="Times New Roman" panose="02020603050405020304" pitchFamily="18" charset="0"/>
              </a:rPr>
              <a:t>5. Research and </a:t>
            </a:r>
            <a:r>
              <a:rPr lang="en-US" b="1" dirty="0" smtClean="0">
                <a:latin typeface="Times New Roman" panose="02020603050405020304" pitchFamily="18" charset="0"/>
                <a:cs typeface="Times New Roman" panose="02020603050405020304" pitchFamily="18" charset="0"/>
              </a:rPr>
              <a:t>Innovation</a:t>
            </a:r>
            <a:endParaRPr lang="en-US"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Researchers and innovators use microcontrollers to prototype and develop new technologies, making them essential tools for </a:t>
            </a:r>
            <a:r>
              <a:rPr lang="en-US" dirty="0" smtClean="0">
                <a:latin typeface="Times New Roman" panose="02020603050405020304" pitchFamily="18" charset="0"/>
                <a:cs typeface="Times New Roman" panose="02020603050405020304" pitchFamily="18" charset="0"/>
              </a:rPr>
              <a:t>innovation.</a:t>
            </a:r>
          </a:p>
          <a:p>
            <a:pPr algn="just"/>
            <a:endParaRPr lang="en-US" dirty="0">
              <a:latin typeface="Times New Roman" panose="02020603050405020304" pitchFamily="18" charset="0"/>
              <a:cs typeface="Times New Roman" panose="02020603050405020304" pitchFamily="18" charset="0"/>
            </a:endParaRPr>
          </a:p>
          <a:p>
            <a:pPr algn="just"/>
            <a:r>
              <a:rPr lang="en-US" b="1" dirty="0">
                <a:latin typeface="Times New Roman" panose="02020603050405020304" pitchFamily="18" charset="0"/>
                <a:cs typeface="Times New Roman" panose="02020603050405020304" pitchFamily="18" charset="0"/>
              </a:rPr>
              <a:t>6. Career </a:t>
            </a:r>
            <a:r>
              <a:rPr lang="en-US" b="1" dirty="0" smtClean="0">
                <a:latin typeface="Times New Roman" panose="02020603050405020304" pitchFamily="18" charset="0"/>
                <a:cs typeface="Times New Roman" panose="02020603050405020304" pitchFamily="18" charset="0"/>
              </a:rPr>
              <a:t>Opportunities</a:t>
            </a:r>
            <a:endParaRPr lang="en-US" b="1"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Proficiency in microcontrollers opens doors to diverse career opportunities in electronics, embedded systems, firmware development, and </a:t>
            </a:r>
            <a:r>
              <a:rPr lang="en-US" dirty="0" smtClean="0">
                <a:latin typeface="Times New Roman" panose="02020603050405020304" pitchFamily="18" charset="0"/>
                <a:cs typeface="Times New Roman" panose="02020603050405020304" pitchFamily="18" charset="0"/>
              </a:rPr>
              <a:t>more.</a:t>
            </a:r>
          </a:p>
          <a:p>
            <a:pPr algn="just"/>
            <a:endParaRPr lang="en-US" dirty="0">
              <a:latin typeface="Times New Roman" panose="02020603050405020304" pitchFamily="18" charset="0"/>
              <a:cs typeface="Times New Roman" panose="02020603050405020304" pitchFamily="18" charset="0"/>
            </a:endParaRPr>
          </a:p>
          <a:p>
            <a:pPr algn="just"/>
            <a:r>
              <a:rPr lang="en-US" b="1" dirty="0">
                <a:latin typeface="Times New Roman" panose="02020603050405020304" pitchFamily="18" charset="0"/>
                <a:cs typeface="Times New Roman" panose="02020603050405020304" pitchFamily="18" charset="0"/>
              </a:rPr>
              <a:t>7. Customization and </a:t>
            </a:r>
            <a:r>
              <a:rPr lang="en-US" b="1" dirty="0" smtClean="0">
                <a:latin typeface="Times New Roman" panose="02020603050405020304" pitchFamily="18" charset="0"/>
                <a:cs typeface="Times New Roman" panose="02020603050405020304" pitchFamily="18" charset="0"/>
              </a:rPr>
              <a:t>Flexibility</a:t>
            </a:r>
            <a:endParaRPr lang="en-US" b="1"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Microcontrollers allow for customization and adaptation of electronics to specific requirements, reducing cost and complexity</a:t>
            </a:r>
            <a:r>
              <a:rPr lang="en-US" dirty="0" smtClean="0">
                <a:latin typeface="Times New Roman" panose="02020603050405020304" pitchFamily="18" charset="0"/>
                <a:cs typeface="Times New Roman" panose="02020603050405020304" pitchFamily="18" charset="0"/>
              </a:rPr>
              <a:t>.</a:t>
            </a:r>
          </a:p>
          <a:p>
            <a:pPr algn="just"/>
            <a:endParaRPr lang="en-US" dirty="0">
              <a:latin typeface="Times New Roman" panose="02020603050405020304" pitchFamily="18" charset="0"/>
              <a:cs typeface="Times New Roman" panose="02020603050405020304" pitchFamily="18" charset="0"/>
            </a:endParaRPr>
          </a:p>
          <a:p>
            <a:pPr algn="just"/>
            <a:r>
              <a:rPr lang="en-US" b="1" dirty="0">
                <a:latin typeface="Times New Roman" panose="02020603050405020304" pitchFamily="18" charset="0"/>
                <a:cs typeface="Times New Roman" panose="02020603050405020304" pitchFamily="18" charset="0"/>
              </a:rPr>
              <a:t>8. Sustainable </a:t>
            </a:r>
            <a:r>
              <a:rPr lang="en-US" b="1" dirty="0" smtClean="0">
                <a:latin typeface="Times New Roman" panose="02020603050405020304" pitchFamily="18" charset="0"/>
                <a:cs typeface="Times New Roman" panose="02020603050405020304" pitchFamily="18" charset="0"/>
              </a:rPr>
              <a:t>Technology</a:t>
            </a:r>
            <a:endParaRPr lang="en-US" b="1"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Microcontroller-based solutions can contribute to energy efficiency and sustainability through optimized control and monitoring</a:t>
            </a:r>
            <a:r>
              <a:rPr lang="en-US" dirty="0" smtClean="0">
                <a:latin typeface="Times New Roman" panose="02020603050405020304" pitchFamily="18" charset="0"/>
                <a:cs typeface="Times New Roman" panose="02020603050405020304" pitchFamily="18" charset="0"/>
              </a:rPr>
              <a:t>.</a:t>
            </a:r>
          </a:p>
          <a:p>
            <a:pPr algn="just"/>
            <a:endParaRPr lang="en-US"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As technology continues to evolve, so does the importance of microcontrollers. This course will provide you with the knowledge and skills needed to harness the potential of microcontrollers and make a meaningful impact in today's technology-driven world.</a:t>
            </a:r>
          </a:p>
        </p:txBody>
      </p:sp>
      <p:sp>
        <p:nvSpPr>
          <p:cNvPr id="4" name="Rectangle 3"/>
          <p:cNvSpPr/>
          <p:nvPr/>
        </p:nvSpPr>
        <p:spPr>
          <a:xfrm>
            <a:off x="457200" y="364093"/>
            <a:ext cx="3593933" cy="369332"/>
          </a:xfrm>
          <a:prstGeom prst="rect">
            <a:avLst/>
          </a:prstGeom>
        </p:spPr>
        <p:txBody>
          <a:bodyPr wrap="none">
            <a:spAutoFit/>
          </a:bodyPr>
          <a:lstStyle/>
          <a:p>
            <a:pPr marL="285750" indent="-285750">
              <a:buFont typeface="Wingdings" panose="05000000000000000000" pitchFamily="2" charset="2"/>
              <a:buChar char="Ø"/>
            </a:pPr>
            <a:r>
              <a:rPr lang="en-US" b="1" dirty="0">
                <a:latin typeface="Times New Roman" panose="02020603050405020304" pitchFamily="18" charset="0"/>
                <a:cs typeface="Times New Roman" panose="02020603050405020304" pitchFamily="18" charset="0"/>
              </a:rPr>
              <a:t>Importance of Microcontrollers</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877529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152400"/>
            <a:ext cx="1162050" cy="1162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6386" name="Picture 2" descr="PIC16F877A Introduction, pinout, features, Examples, Datashee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42788" y="2209800"/>
            <a:ext cx="5077807" cy="3803455"/>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381000" y="364093"/>
            <a:ext cx="3233706" cy="369332"/>
          </a:xfrm>
          <a:prstGeom prst="rect">
            <a:avLst/>
          </a:prstGeom>
        </p:spPr>
        <p:txBody>
          <a:bodyPr wrap="none">
            <a:spAutoFit/>
          </a:bodyPr>
          <a:lstStyle/>
          <a:p>
            <a:pPr marL="285750" indent="-285750">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 Lab Equipment and Software</a:t>
            </a:r>
          </a:p>
        </p:txBody>
      </p:sp>
      <p:sp>
        <p:nvSpPr>
          <p:cNvPr id="4" name="Rectangle 3"/>
          <p:cNvSpPr/>
          <p:nvPr/>
        </p:nvSpPr>
        <p:spPr>
          <a:xfrm>
            <a:off x="247868" y="1676400"/>
            <a:ext cx="4572000" cy="2554545"/>
          </a:xfrm>
          <a:prstGeom prst="rect">
            <a:avLst/>
          </a:prstGeom>
        </p:spPr>
        <p:txBody>
          <a:bodyPr>
            <a:spAutoFit/>
          </a:bodyPr>
          <a:lstStyle/>
          <a:p>
            <a:pPr algn="just"/>
            <a:r>
              <a:rPr lang="en-US" sz="2000" dirty="0">
                <a:latin typeface="Times New Roman" panose="02020603050405020304" pitchFamily="18" charset="0"/>
                <a:cs typeface="Times New Roman" panose="02020603050405020304" pitchFamily="18" charset="0"/>
              </a:rPr>
              <a:t>PIC is an abbreviation used for Peripheral Interface Controller. PIC microcontroller is the smallest microcontroller in the world and are programmed to execute large number of operations. These were initially designed to support PDP (programmed data processor) computers, for controlling the peripheral devices. </a:t>
            </a:r>
          </a:p>
        </p:txBody>
      </p:sp>
    </p:spTree>
    <p:extLst>
      <p:ext uri="{BB962C8B-B14F-4D97-AF65-F5344CB8AC3E}">
        <p14:creationId xmlns:p14="http://schemas.microsoft.com/office/powerpoint/2010/main" val="23518983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152400"/>
            <a:ext cx="1162050" cy="1162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381000" y="364093"/>
            <a:ext cx="3233706" cy="369332"/>
          </a:xfrm>
          <a:prstGeom prst="rect">
            <a:avLst/>
          </a:prstGeom>
        </p:spPr>
        <p:txBody>
          <a:bodyPr wrap="none">
            <a:spAutoFit/>
          </a:bodyPr>
          <a:lstStyle/>
          <a:p>
            <a:pPr marL="285750" indent="-285750">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 Lab Equipment and Software</a:t>
            </a:r>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1342159"/>
            <a:ext cx="8451056" cy="5200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5"/>
          <p:cNvSpPr/>
          <p:nvPr/>
        </p:nvSpPr>
        <p:spPr>
          <a:xfrm>
            <a:off x="1066800" y="945118"/>
            <a:ext cx="1467068" cy="369332"/>
          </a:xfrm>
          <a:prstGeom prst="rect">
            <a:avLst/>
          </a:prstGeom>
        </p:spPr>
        <p:txBody>
          <a:bodyPr wrap="none">
            <a:spAutoFit/>
          </a:bodyPr>
          <a:lstStyle/>
          <a:p>
            <a:r>
              <a:rPr lang="en-US" b="1" dirty="0" smtClean="0">
                <a:latin typeface="Times New Roman" panose="02020603050405020304" pitchFamily="18" charset="0"/>
                <a:cs typeface="Times New Roman" panose="02020603050405020304" pitchFamily="18" charset="0"/>
              </a:rPr>
              <a:t>PIC16F877A</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534482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152400"/>
            <a:ext cx="1162050" cy="1162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361"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4454" y="1296589"/>
            <a:ext cx="6400801" cy="51773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381000" y="364093"/>
            <a:ext cx="3233706" cy="369332"/>
          </a:xfrm>
          <a:prstGeom prst="rect">
            <a:avLst/>
          </a:prstGeom>
        </p:spPr>
        <p:txBody>
          <a:bodyPr wrap="none">
            <a:spAutoFit/>
          </a:bodyPr>
          <a:lstStyle/>
          <a:p>
            <a:pPr marL="285750" indent="-285750">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 Lab Equipment and Software</a:t>
            </a:r>
          </a:p>
        </p:txBody>
      </p:sp>
      <p:sp>
        <p:nvSpPr>
          <p:cNvPr id="5" name="Rectangle 4"/>
          <p:cNvSpPr/>
          <p:nvPr/>
        </p:nvSpPr>
        <p:spPr>
          <a:xfrm>
            <a:off x="1066800" y="945118"/>
            <a:ext cx="1467068" cy="369332"/>
          </a:xfrm>
          <a:prstGeom prst="rect">
            <a:avLst/>
          </a:prstGeom>
        </p:spPr>
        <p:txBody>
          <a:bodyPr wrap="none">
            <a:spAutoFit/>
          </a:bodyPr>
          <a:lstStyle/>
          <a:p>
            <a:r>
              <a:rPr lang="en-US" b="1" dirty="0" smtClean="0">
                <a:latin typeface="Times New Roman" panose="02020603050405020304" pitchFamily="18" charset="0"/>
                <a:cs typeface="Times New Roman" panose="02020603050405020304" pitchFamily="18" charset="0"/>
              </a:rPr>
              <a:t>PIC16F877A</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588220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152400"/>
            <a:ext cx="1162050" cy="1162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675409" y="498842"/>
            <a:ext cx="6248400" cy="1631216"/>
          </a:xfrm>
          <a:prstGeom prst="rect">
            <a:avLst/>
          </a:prstGeom>
        </p:spPr>
        <p:txBody>
          <a:bodyPr wrap="square">
            <a:spAutoFit/>
          </a:bodyPr>
          <a:lstStyle/>
          <a:p>
            <a:pPr algn="just"/>
            <a:r>
              <a:rPr lang="en-US" sz="2000" dirty="0" smtClean="0">
                <a:latin typeface="Times New Roman" panose="02020603050405020304" pitchFamily="18" charset="0"/>
                <a:cs typeface="Times New Roman" panose="02020603050405020304" pitchFamily="18" charset="0"/>
              </a:rPr>
              <a:t>microcontroller </a:t>
            </a:r>
            <a:r>
              <a:rPr lang="en-US" sz="2000" dirty="0">
                <a:latin typeface="Times New Roman" panose="02020603050405020304" pitchFamily="18" charset="0"/>
                <a:cs typeface="Times New Roman" panose="02020603050405020304" pitchFamily="18" charset="0"/>
              </a:rPr>
              <a:t>is nothing but a combination of processor, memory and peripherals in a single chip. In a similar way PIC microcontroller consists of data RAM with some hundred bytes of ROM for storing the desired program, some I/O </a:t>
            </a:r>
            <a:r>
              <a:rPr lang="en-US" sz="2000" dirty="0" smtClean="0">
                <a:latin typeface="Times New Roman" panose="02020603050405020304" pitchFamily="18" charset="0"/>
                <a:cs typeface="Times New Roman" panose="02020603050405020304" pitchFamily="18" charset="0"/>
              </a:rPr>
              <a:t>ports</a:t>
            </a:r>
            <a:r>
              <a:rPr lang="en-US" sz="2000" dirty="0">
                <a:latin typeface="Times New Roman" panose="02020603050405020304" pitchFamily="18" charset="0"/>
                <a:cs typeface="Times New Roman" panose="02020603050405020304" pitchFamily="18" charset="0"/>
              </a:rPr>
              <a:t>, one timer on a single </a:t>
            </a:r>
            <a:r>
              <a:rPr lang="en-US" sz="2000" dirty="0" smtClean="0">
                <a:latin typeface="Times New Roman" panose="02020603050405020304" pitchFamily="18" charset="0"/>
                <a:cs typeface="Times New Roman" panose="02020603050405020304" pitchFamily="18" charset="0"/>
              </a:rPr>
              <a:t>chip.</a:t>
            </a:r>
            <a:endParaRPr lang="en-US" sz="2000" dirty="0">
              <a:latin typeface="Times New Roman" panose="02020603050405020304" pitchFamily="18" charset="0"/>
              <a:cs typeface="Times New Roman" panose="02020603050405020304" pitchFamily="18" charset="0"/>
            </a:endParaRPr>
          </a:p>
        </p:txBody>
      </p:sp>
      <p:pic>
        <p:nvPicPr>
          <p:cNvPr id="14337"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5399" y="2286000"/>
            <a:ext cx="6328423" cy="42505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776758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12606</TotalTime>
  <Words>625</Words>
  <Application>Microsoft Office PowerPoint</Application>
  <PresentationFormat>On-screen Show (4:3)</PresentationFormat>
  <Paragraphs>67</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diya salman</dc:creator>
  <cp:lastModifiedBy>Msys</cp:lastModifiedBy>
  <cp:revision>7</cp:revision>
  <dcterms:created xsi:type="dcterms:W3CDTF">2006-08-16T00:00:00Z</dcterms:created>
  <dcterms:modified xsi:type="dcterms:W3CDTF">2023-10-10T11:25:40Z</dcterms:modified>
</cp:coreProperties>
</file>