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sldIdLst>
    <p:sldId id="256" r:id="rId2"/>
    <p:sldId id="264" r:id="rId3"/>
    <p:sldId id="265" r:id="rId4"/>
    <p:sldId id="266" r:id="rId5"/>
    <p:sldId id="272" r:id="rId6"/>
    <p:sldId id="2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0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28.36879" units="1/cm"/>
          <inkml:channelProperty channel="Y" name="resolution" value="28.30189" units="1/cm"/>
          <inkml:channelProperty channel="T" name="resolution" value="1" units="1/dev"/>
        </inkml:channelProperties>
      </inkml:inkSource>
      <inkml:timestamp xml:id="ts0" timeString="2020-06-07T10:01:04.2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24342 7366 0,'0'0'32,"21"0"46,0 0-63,21 0 126,-21 0-17,1 21-124,-22-21 32,21 0 124,0 0-156,0 0 15,0 21 1,-21-21-1,21 0 48,1 0-48,20 43 1,-21-43 0,0 21-16,-21-21 15,21 0 16,1 0 32,-1 0-63,0 21 31,-21-21-15,0 21 264,0-21-264,0 21-16,0 22 16,0-22-16,-21-21 15,0 0 141,21 21-140,-22-21 15,1 21-15,0 0-1,-21-21 1,42 0 155,-21 22-155,-1-1-16,1-21 16,0 21-16,-21-21 15,21 0-15,21 0 16,-22 21-16,1-21 15,0 0 1,21 21-16,-21-21 16,21 21-1,-21-21-15,21 0 16,-21 0-16,-1 22 15,-20-1 1,42-21 0,-21 21-1</inkml:trace>
  <inkml:trace contextRef="#ctx0" brushRef="#br0" timeOffset="1874.2537">24236 6583 0,'0'-21'0,"0"21"188,21 0-173,-21 0 1,0 21-16,0 0 15,0 0-15,0-21 16,0 21-16,0 1 31,0-22-31,0 21 16,0-21-1,0 21 1,0 0 0,0 0-16,21-21 15,0 21-15,-21 1 31,0-1-31,0-21 16,0 21 0,0 0-16,0 0 15,0-21 1</inkml:trace>
  <inkml:trace contextRef="#ctx0" brushRef="#br0" timeOffset="3500.6722">24384 6477 0,'0'0'265,"0"0"-249,-21 0 0,0 0-16,-22 0 15,22 0-15,0 0 16,0 0-16,21 0 15,-43-42 1,43 42 202,-21 0-202,-42 0-16,42 0 16,-22 0-16,22 0 15,0 0-15,-21 0 16</inkml:trace>
  <inkml:trace contextRef="#ctx0" brushRef="#br0" timeOffset="4786.3173">24511 6795 0,'0'21'93,"0"0"-30,0-21-63,-21 0 15,-22 0-15,-20 0 16,42 0-16,0 21 16,-1-21-16,1 0 15,0 0-15,0 21 16,0-21 218,21 0-219,-64 0-15,1 0 16,42 0-16,-43 0 16,22 0-16,-1 0 15,22 0-15,-21 0 16</inkml:trace>
  <inkml:trace contextRef="#ctx0" brushRef="#br0" timeOffset="43576.4225">26183 7408 0,'0'-21'47,"0"21"-16,21 0 0,0 0-15,-21 0 15,22 0-15,-1 0-1,0 0 1,-21 0 0,21 0 62,0 0-78,-21 21 15,21-21 1,-21 22-1,22-22 1,-22 0 0,42 0 30,-21 0-30,0 42 0,0-21-1,1-21 1,-22 21 436,0-21-436,0 21 93,0 1-93,-22-1-16,1-21 15,21 0-15,-21 21 16,21-21 15,0 21-15,0 0-1,-21 0-15,0-21 16,21 22-1,-21-1 1,21 0 0,-22-21-1,1 21 1,21 0-1,-21-21 1,21 21 0,-21-21 15,21 22-16,0-1-15</inkml:trace>
  <inkml:trace contextRef="#ctx0" brushRef="#br0" timeOffset="45764.5873">27453 8403 0,'0'0'219,"-21"21"-204,0 1-15,0-22 16,-1 21-16,1 0 15,0-21 173,21 42-173,-21 1-15,-21-1 16,20 0-16,1-21 15,21 22-15,-21-22 16,0-21-16,21 21 16,-21-21 249,0 0-265,-1-21 15,1 0-15,0 0 16,-21-22-16,42 22 16,-21 0-16,21 0 15,-22 0 1,-20-22 93,42 43-93,-21-21-16,21 0 15,0 0 1,-42 0-1</inkml:trace>
  <inkml:trace contextRef="#ctx0" brushRef="#br0" timeOffset="48232.0925">26331 9906 0,'0'0'280,"-84"21"-264,84-21-16,-43 21 16,1 1-16,-22-1 15,64 0 1,-21-21-16,0 21 187,0 0-187,0 0 16,-22 1-16,22 20 15,-21-42-15,21 42 16,0-21-16,21-21 15,0 22 235,0-22-234,21 0 30,0 0-46,0 0 16,-21 0-16,21 21 16,0 0-1,1-21 1,-22 0-16,21 21 15,0-21 1,21 21-16,-42-21 16,43 21-1,-43-21 1,21 22 15,0-1-15,21-21-16,-21 0 15,22 42-15,-43-42 16,21 21-16,-21-21 15,21 21 1,-21-21-16,21 22 16,0-1-1,-21-21-15,22 21 31,-22-21-31,21 21 234</inkml:trace>
  <inkml:trace contextRef="#ctx0" brushRef="#br0" timeOffset="51165.1645">23897 10054 0,'-21'0'327,"0"0"-327,0 0 16,-22 0-16,43 21 16,-42-21 186,21 0-186,0 22-16,-64-1 16,43 0-16,-1 0 15,1-21 1,21 0-1,21 0-15,-43 64 359,22-64-343,0 21-16,21 0 15,0 0 235,0 0-234,21-21-1,-21 0 1,43 0 62,-22 0-78,0 0 15,21 0-15,-21 0 16,43 21-16,-22 1 16,1-22-16,-22 21 15,0-21-15,21 21 94,-21-21-79,22 0-15,-1 42 16,-21-42-16,43 21 16,-64-21-16,21 0 15,-21 0-15</inkml:trace>
  <inkml:trace contextRef="#ctx0" brushRef="#br0" timeOffset="79006.0712">26289 6604 0,'0'0'156,"0"0"-140,21 0-16,-21 42 15,0-20-15,0 20 16,0-42-16,0 21 31,0-21 16,42 64-47,-42-43 16,22 21-16,-22-42 15,0 21-15,0 0 16,0 22-16,0-43 31,0 42 78,0-21-93,0 22-16,0-43 15</inkml:trace>
  <inkml:trace contextRef="#ctx0" brushRef="#br0" timeOffset="80480.3667">26501 6519 0,'0'-21'234,"-22"21"-219,22 0-15,-42 0 16,42 0-16,-21 0 16,-43 0-16,1 0 15,42 0-15,21 0 16,-43 0-16,43 0 15,-42 0 219,21 0-218,21 0-16,-21 0 16,0 0-1</inkml:trace>
  <inkml:trace contextRef="#ctx0" brushRef="#br0" timeOffset="81814.9917">26670 7070 0,'-21'-21'234,"0"21"-187,-22 0-47,-41 0 16,-1 0-16,0 0 15,1 0-15,-1 0 16,21 0-16,1 0 15,21-22 1,20 22-16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0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28.36879" units="1/cm"/>
          <inkml:channelProperty channel="Y" name="resolution" value="28.30189" units="1/cm"/>
          <inkml:channelProperty channel="T" name="resolution" value="1" units="1/dev"/>
        </inkml:channelProperties>
      </inkml:inkSource>
      <inkml:timestamp xml:id="ts0" timeString="2020-06-07T10:10:01.1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23410 14669 0,'0'0'156,"0"0"-140,21 0-16,1 0 16,-22 0-1,21 0-15,0 0 16,0 0-16,-21 0 15,21 0 1,0 0 15,-21 0-15,22 0-1,-1 0-15,0 0 16,0 21-16,0 0 47,0-21-32,1 0-15,-1 0 16,0 0 0,21 21-16,-21 0 15,1-21-15,-1 21 16,0-21-16,0 0 78,-21 22 125,0-1-172,0-21-16,0 21 1,0-21 0,-42 21-1,42 0 63,-21-21-62,-22 21-1,43-21 1,-21 0 0,0 22-1,0-22 1,21 0-1,-21 0 1,21 21 0,-22-21-16,1 0 15,21 21 1,-21-21-16,0 0 15,0 0-15,0 21 16,-1-21 0,1 21-1,21 0 94,-21 1-93,0-22 0,21 0-16,-21 21 15,21-21-15,-21 0 203,-1 0-203,22 0 16,-21-21-16,21-1 15,0 22-15,0-21 16,0 0-1,-21 0 17,21 21-17,0-21 1,0 0-16,0-1 15,0 22-15,0-21 32,-21-21-17,21 42 1,0-21-1,0 0 1,0-1 31,0 22-32,0-21 1,0 0 0,0 0-16,0 21 15,0-21 1,0 0 62,0 21-78,0-22 15,0 22 17</inkml:trace>
  <inkml:trace contextRef="#ctx0" brushRef="#br0" timeOffset="2804.454">25633 17568 0,'0'0'125,"-43"0"-110,22 0 1,0 22-16,21-22 15,-42 42-15,42 0 16,-43-21 0,43 22-1,-21-43 1,0 21-1,21-21 1,0 21-16,0-21 16,-21 21-1,21 0-15,-21 1 16,21-1-1,0-21 1,-21 21-16,21 0 16,0 0-16,-22-21 93,22 0-30,-21 0-48,0 0 1,21 0-16,-42-21 15,21 0-15,-1-21 16,1 20-16,0 1 16,21 0-16,-42 0 15,21-21-15,-22 20 16,43 1-16,-21 0 15,0 0 17,0 21-1,21-42 0,0 42-15,0-22-16,0 22 93,0-42-62,0 21-15,0 21-16,21 0 16,-21 0-16,21 0 15,21 0-15,-42 0 16,22 0-16,20 0 15,-21 0-15,-21 0 16,21 0-16,0 0 16,1 0-1,-22 0 1,21 0-1,0 0 1,-21 0-16,42 0 16,-42 0-16,21 0 15,1 0 1,-22 0 46,21 0-62,0 0 16,0 0-16,-21 0 16,21 0 15,22 0 16,-43 0-32,21 0-15,0 0 16,0 0 15,-21 0-31,21 0 16,0 0-1,1 0 1,-22 0 77,21 0-77</inkml:trace>
  <inkml:trace contextRef="#ctx0" brushRef="#br0" timeOffset="11747.5462">26247 15155 0,'0'0'187,"-22"0"-171,1 0 0,21 0-16,-21 0 15,0 0 1,0 0-1,21 0 1,-21 0 0,-1 0-1,1 0 16,0 0 79,0 0-95,0 0-15,21 0 16,-43 0-1,22 0 48,21 0-48,-42 0 1</inkml:trace>
  <inkml:trace contextRef="#ctx0" brushRef="#br0" timeOffset="13149.7732">26056 15007 0,'0'0'156,"0"0"-156,0 0 16,0 43 77,0-22-93,0 0 16,0-21-16,0 21 16,0 0 15,0 0 16,0-21-32,0 22-15,0-1 16,0 0-1,0-21 1,0 21 0,0-21-1,0 21 48,0-21-48,0 21 1,0 22-1,0-22 1</inkml:trace>
  <inkml:trace contextRef="#ctx0" brushRef="#br0" timeOffset="15081.7304">27644 15198 0,'21'0'78,"0"0"-31,-21 0-31,21-21-1,0 21 32,0 0-16,-21 0 1,22 0-1,-1 0-31,0 0 15,-21 0 1,21 0 0,0 0 15,0 0-16,-21 0 1,22 0 0,-1 0 15,0 0-16,-21 0 1,21 0 46,0 0-62,0 0 16,-21 0 0,22 0 15,-1 0 0</inkml:trace>
  <inkml:trace contextRef="#ctx0" brushRef="#br0" timeOffset="17901.7647">27093 15113 0,'0'0'249,"0"0"-233,0 21-16,-21-21 16,21 43-1,0-43-15,0 21 16,0-21-16,0 21 15,0 0 1,-21 0 0,0-21-16,21 21 31,0-21-31,0 43 15,-21-43 1,21 21-16,0 0 16,-43 0 140,22-21-125,0-21-16,0 0 1,21 21-16,0-21 16,0 0-16,-21-1 15,21 22-15,-22-21 16,1 0 15,21 0-15,0 0-1,-21 21 1,0-21-1,0-1-15,21 1 16,-21 21 0,21-21-16,0 21 15,-22-21 1,22 0-1,0 21-15,0-21 16,-21 21 0,21-22-1,0 22 1,0-21-1,-21 0 1</inkml:trace>
  <inkml:trace contextRef="#ctx0" brushRef="#br0" timeOffset="19101.4478">26712 14880 0,'0'0'281,"-21"0"-234,21 0-47,-21 0 15,0 0 1,0 0-1,21 0 1,-22 0 0,1 0-16,21 0 15,-21 0 1,0 0-16,0 0 15,21 0-15,-21 0 16,-1 0 0,1 0-1,21 0 110</inkml:trace>
  <inkml:trace contextRef="#ctx0" brushRef="#br0" timeOffset="20643.8975">27114 15134 0,'0'0'312,"0"0"-297,0-21 17,0 0 30,0 21-46,0-21-1,0 0-15,0-1 31,0 22 32</inkml:trace>
  <inkml:trace contextRef="#ctx0" brushRef="#br0" timeOffset="22201.9275">27051 14944 0,'-21'-21'16,"21"21"124,21 0-140,0 0 16,-21 0-1,21 0-15,0 0 16,1 0-1,-22 0-15,21 0 32,0 0-17,0 0 1,-21 0-16,21 0 15,0 0 1,1 0 0,-22 0-1,21 0 16,0 0 1,0 0 139,-21 0-155,21 0-1,0 0 48,-21 0-48,22 0-15</inkml:trace>
  <inkml:trace contextRef="#ctx0" brushRef="#br0" timeOffset="24632.4543">27347 15325 0,'0'0'172,"0"21"-157,0 0-15,0-21 16,0 21-16,0 0 15,0-21 1,-42 22-16,42-1 47,0 0-32,-21 0-15,0-21 16,21 21-16,-22 0 16,1 22-16,0-22 15,0 21-15,21-42 16,-21 21-16</inkml:trace>
  <inkml:trace contextRef="#ctx0" brushRef="#br0" timeOffset="25769.8161">27157 15409 0,'21'0'124,"0"0"-108,-21 0-16,21 0 16,0 0-1,1 22 1,-1-1-16,0-21 15,-21 21 17,21 0-17,21-21 1,-42 42-1,22-42 1,-1 22 46,-21-1-46,0 0-16,21-21 16,-21 21-16,0 0 15</inkml:trace>
  <inkml:trace contextRef="#ctx0" brushRef="#br0" timeOffset="30926.8955">26014 14796 0,'-21'0'156,"21"21"-62,0-21-94,21 0 16,-21 21-1,21-21 1,0 0-1,0 0 1,0 21 0,22 0 30,-43-21-14,21 0 14,-21 0 95,-21 0-126,0-21 1,-1-42 15,22 63-15,-21 0 31,21-22-16,0 22 406,0 0-406,0 22 187,0-22-202,0 0 265,0 0-281,-42 0 46,42 0-30</inkml:trace>
  <inkml:trace contextRef="#ctx0" brushRef="#br0" timeOffset="34635.0069">27898 14838 0,'0'0'94,"0"-21"-32,0 21-46,-22 0 30,22 0 266,0 0-296,0 0 0,0 21 46,0-21 0,22 21-62,-1-21 16,-21 0 15,21 0 0,-21 0 406,0 0-437,-21-21 16,0 21 15,21 0 31,-22-21-46,22 21 15,-21 0 32,0 0-63,21 0 281,21 0-250,0 21 47,1-21 0,-1 0-47,-21 0 0,0 0 250,0 0-250,0-21-15,0 21 31,-43-21-16,43 21 0</inkml:trace>
  <inkml:trace contextRef="#ctx0" brushRef="#br0" timeOffset="38171.7348">26691 14986 0,'21'0'312,"-21"-21"-281,0 21-15,0-21-16,-21 0 250,21-1-235,-21 22 48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4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77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56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83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75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38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89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71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77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25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709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69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Relationship Id="rId9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3.png"/><Relationship Id="rId7" Type="http://schemas.openxmlformats.org/officeDocument/2006/relationships/image" Target="../media/image11.wmf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3.bin"/><Relationship Id="rId5" Type="http://schemas.openxmlformats.org/officeDocument/2006/relationships/image" Target="../media/image39.emf"/><Relationship Id="rId10" Type="http://schemas.openxmlformats.org/officeDocument/2006/relationships/image" Target="../media/image41.emf"/><Relationship Id="rId4" Type="http://schemas.openxmlformats.org/officeDocument/2006/relationships/customXml" Target="../ink/ink1.xml"/><Relationship Id="rId9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1338943"/>
            <a:ext cx="9154886" cy="349431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Basic components and Electric Circuits (chapter 2)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8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2436" y="0"/>
            <a:ext cx="5095230" cy="29954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7088" y="3038703"/>
            <a:ext cx="7600578" cy="31446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835" y="1753983"/>
            <a:ext cx="4771441" cy="12847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8206" y="96203"/>
            <a:ext cx="4060801" cy="7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65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387" y="426712"/>
            <a:ext cx="1472040" cy="6232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0392" y="423237"/>
            <a:ext cx="8020081" cy="699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9249" y="1164865"/>
            <a:ext cx="3553201" cy="3307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55245" y="1676202"/>
            <a:ext cx="6040441" cy="941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44129" y="2617482"/>
            <a:ext cx="3400921" cy="73776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80392" y="3384313"/>
            <a:ext cx="8998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Power is considered positive if current flow is from     + sign to – sign </a:t>
            </a:r>
          </a:p>
          <a:p>
            <a:r>
              <a:rPr lang="en-US" sz="2400" dirty="0" smtClean="0"/>
              <a:t>Power is considered negative if current flow is from     – sign to + sign 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205956" y="4876014"/>
            <a:ext cx="94032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For any circuit the summation of powers for all elements are equal to zero </a:t>
            </a:r>
            <a:endParaRPr lang="en-US" sz="2400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2348615"/>
              </p:ext>
            </p:extLst>
          </p:nvPr>
        </p:nvGraphicFramePr>
        <p:xfrm>
          <a:off x="5333991" y="5387000"/>
          <a:ext cx="1912882" cy="1222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Equation" r:id="rId8" imgW="596880" imgH="660240" progId="Equation.3">
                  <p:embed/>
                </p:oleObj>
              </mc:Choice>
              <mc:Fallback>
                <p:oleObj name="Equation" r:id="rId8" imgW="59688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333991" y="5387000"/>
                        <a:ext cx="1912882" cy="12227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16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9813" y="126130"/>
            <a:ext cx="9924315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Short circuit : S.C</a:t>
            </a:r>
          </a:p>
          <a:p>
            <a:r>
              <a:rPr lang="en-US" dirty="0"/>
              <a:t> </a:t>
            </a:r>
            <a:r>
              <a:rPr lang="en-US" dirty="0" smtClean="0"/>
              <a:t>if a wire is connected from one terminal of an electrical element to another terminal then </a:t>
            </a:r>
          </a:p>
          <a:p>
            <a:r>
              <a:rPr lang="en-US" dirty="0" smtClean="0"/>
              <a:t>We can say that there is  a short circuit on that element . </a:t>
            </a:r>
          </a:p>
          <a:p>
            <a:r>
              <a:rPr lang="en-US" dirty="0" smtClean="0"/>
              <a:t>Short circuit on resistor will cause current and voltage to be zero according to ohms law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902" y="2367644"/>
            <a:ext cx="3857625" cy="16002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/>
              <p14:cNvContentPartPr/>
              <p14:nvPr/>
            </p14:nvContentPartPr>
            <p14:xfrm>
              <a:off x="8441811" y="2316600"/>
              <a:ext cx="1463400" cy="14785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432451" y="2307240"/>
                <a:ext cx="1482120" cy="149724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8008050"/>
              </p:ext>
            </p:extLst>
          </p:nvPr>
        </p:nvGraphicFramePr>
        <p:xfrm>
          <a:off x="3425145" y="2045041"/>
          <a:ext cx="1187450" cy="1599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" name="Equation" r:id="rId6" imgW="444240" imgH="901440" progId="Equation.3">
                  <p:embed/>
                </p:oleObj>
              </mc:Choice>
              <mc:Fallback>
                <p:oleObj name="Equation" r:id="rId6" imgW="444240" imgH="901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425145" y="2045041"/>
                        <a:ext cx="1187450" cy="15991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5172" y="3908097"/>
            <a:ext cx="11734799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Open circuit : O.C</a:t>
            </a:r>
          </a:p>
          <a:p>
            <a:r>
              <a:rPr lang="en-US" dirty="0" smtClean="0"/>
              <a:t>Any cut in the wire connecting electrical elements is called open circuit this will cause current to be zero </a:t>
            </a:r>
          </a:p>
          <a:p>
            <a:r>
              <a:rPr lang="en-US" dirty="0" smtClean="0"/>
              <a:t>Note : voltage may exist between the two open terminals  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47201" y="5022768"/>
            <a:ext cx="3629025" cy="174307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Ink 8"/>
              <p14:cNvContentPartPr/>
              <p14:nvPr/>
            </p14:nvContentPartPr>
            <p14:xfrm>
              <a:off x="8412480" y="5272920"/>
              <a:ext cx="1684440" cy="118152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403120" y="5263560"/>
                <a:ext cx="1703160" cy="120024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660115"/>
              </p:ext>
            </p:extLst>
          </p:nvPr>
        </p:nvGraphicFramePr>
        <p:xfrm>
          <a:off x="3253241" y="5173692"/>
          <a:ext cx="2178730" cy="1026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name="Equation" r:id="rId11" imgW="939600" imgH="457200" progId="Equation.3">
                  <p:embed/>
                </p:oleObj>
              </mc:Choice>
              <mc:Fallback>
                <p:oleObj name="Equation" r:id="rId11" imgW="9396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253241" y="5173692"/>
                        <a:ext cx="2178730" cy="1026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770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5968" y="333769"/>
            <a:ext cx="3699175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en-US" dirty="0"/>
              <a:t>Short Circuit as Zero Resistance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1803" y="987878"/>
            <a:ext cx="6992711" cy="157026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29987" y="2675554"/>
            <a:ext cx="5199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 element (or wire) with R=0 is called a short circuit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29987" y="3056673"/>
            <a:ext cx="422375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en-US" dirty="0"/>
              <a:t>Short Circuit as Voltage Source (</a:t>
            </a:r>
            <a:r>
              <a:rPr lang="en-US" altLang="en-US" dirty="0" smtClean="0"/>
              <a:t>0V)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841" y="3583556"/>
            <a:ext cx="7829550" cy="165735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525968" y="524090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An ideal voltage source Vs= o v is also equivalent to a short circuit</a:t>
            </a:r>
          </a:p>
          <a:p>
            <a:r>
              <a:rPr lang="en-US" dirty="0"/>
              <a:t>Since v=</a:t>
            </a:r>
            <a:r>
              <a:rPr lang="en-US" dirty="0" err="1"/>
              <a:t>i.R</a:t>
            </a:r>
            <a:r>
              <a:rPr lang="en-US" dirty="0"/>
              <a:t> and R=0, V=0 regardless to I</a:t>
            </a:r>
          </a:p>
          <a:p>
            <a:r>
              <a:rPr lang="en-US" dirty="0"/>
              <a:t>Could draw a source with vs=0 volt but not in practice =smoke</a:t>
            </a:r>
          </a:p>
        </p:txBody>
      </p:sp>
    </p:spTree>
    <p:extLst>
      <p:ext uri="{BB962C8B-B14F-4D97-AF65-F5344CB8AC3E}">
        <p14:creationId xmlns:p14="http://schemas.microsoft.com/office/powerpoint/2010/main" val="42079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9057" y="96677"/>
            <a:ext cx="3233057" cy="6456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en-US" dirty="0"/>
              <a:t>Open Circuit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5128" y="812810"/>
            <a:ext cx="6466113" cy="15933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30184" y="2379939"/>
            <a:ext cx="4452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 element with R=∞ is called an open circuit</a:t>
            </a:r>
          </a:p>
          <a:p>
            <a:r>
              <a:rPr lang="en-US" dirty="0" smtClean="0"/>
              <a:t>Just omitted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94657" y="3226906"/>
            <a:ext cx="3561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altLang="en-US" dirty="0"/>
              <a:t>Open Circuit as Current Source (0 A)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0184" y="3718654"/>
            <a:ext cx="8020050" cy="145732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030184" y="502625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An ideal current source I=0A is also equivalent to an open circuit</a:t>
            </a:r>
          </a:p>
          <a:p>
            <a:r>
              <a:rPr lang="en-US" dirty="0"/>
              <a:t>Could draw a source with I=0A , but is not done in practice </a:t>
            </a:r>
          </a:p>
          <a:p>
            <a:r>
              <a:rPr lang="en-US" dirty="0"/>
              <a:t>Cannot connect a current source to an open circuit  (smoke )</a:t>
            </a:r>
          </a:p>
        </p:txBody>
      </p:sp>
    </p:spTree>
    <p:extLst>
      <p:ext uri="{BB962C8B-B14F-4D97-AF65-F5344CB8AC3E}">
        <p14:creationId xmlns:p14="http://schemas.microsoft.com/office/powerpoint/2010/main" val="10521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Words>258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Equation</vt:lpstr>
      <vt:lpstr>Basic components and Electric Circuits (chapter 2) </vt:lpstr>
      <vt:lpstr>PowerPoint Presentation</vt:lpstr>
      <vt:lpstr>PowerPoint Presentation</vt:lpstr>
      <vt:lpstr>PowerPoint Presentation</vt:lpstr>
      <vt:lpstr>PowerPoint Presentation</vt:lpstr>
      <vt:lpstr>Open Circuit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and Voltage</dc:title>
  <dc:creator>montaser dabe'</dc:creator>
  <cp:lastModifiedBy>montaser dabe'</cp:lastModifiedBy>
  <cp:revision>61</cp:revision>
  <dcterms:created xsi:type="dcterms:W3CDTF">2020-06-07T08:27:51Z</dcterms:created>
  <dcterms:modified xsi:type="dcterms:W3CDTF">2020-09-15T11:11:59Z</dcterms:modified>
</cp:coreProperties>
</file>