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5"/>
  </p:notesMasterIdLst>
  <p:sldIdLst>
    <p:sldId id="259" r:id="rId2"/>
    <p:sldId id="270" r:id="rId3"/>
    <p:sldId id="271" r:id="rId4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93D81CF-94F2-401A-BA57-92F5A7B2D0C5}" styleName="النمط المتوس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7" d="100"/>
          <a:sy n="77" d="100"/>
        </p:scale>
        <p:origin x="-1158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6CAD8D9-AA21-4FFE-BAC7-43DF0285C09E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1275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1F013B2-17CA-455D-B1C2-2CCE85A9D1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7114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u="sng" dirty="0" smtClean="0"/>
              <a:t>Example </a:t>
            </a:r>
            <a:endParaRPr lang="ar-SA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800" dirty="0" smtClean="0"/>
              <a:t>One </a:t>
            </a:r>
            <a:r>
              <a:rPr lang="en-US" sz="2800" dirty="0"/>
              <a:t>of the companies specialized in the </a:t>
            </a:r>
            <a:r>
              <a:rPr lang="en-US" sz="2800" dirty="0" smtClean="0"/>
              <a:t>manufacturing </a:t>
            </a:r>
            <a:r>
              <a:rPr lang="en-US" sz="2800" dirty="0"/>
              <a:t>of tires used in racing cars </a:t>
            </a:r>
            <a:r>
              <a:rPr lang="en-US" sz="2800" dirty="0" smtClean="0"/>
              <a:t>. </a:t>
            </a:r>
            <a:r>
              <a:rPr lang="en-US" sz="2800" dirty="0"/>
              <a:t>the company plans for the month of April 2019 to produce and sell </a:t>
            </a:r>
            <a:r>
              <a:rPr lang="en-US" sz="2800" dirty="0" smtClean="0"/>
              <a:t>3,000 </a:t>
            </a:r>
            <a:r>
              <a:rPr lang="en-US" sz="2800" dirty="0"/>
              <a:t>tires at a variable cost </a:t>
            </a:r>
            <a:r>
              <a:rPr lang="en-US" sz="2800" dirty="0" smtClean="0"/>
              <a:t>of $ </a:t>
            </a:r>
            <a:r>
              <a:rPr lang="en-US" sz="2800" dirty="0"/>
              <a:t>74 per </a:t>
            </a:r>
            <a:r>
              <a:rPr lang="en-US" sz="2800" dirty="0" smtClean="0"/>
              <a:t>unit </a:t>
            </a:r>
            <a:r>
              <a:rPr lang="en-US" sz="2800" dirty="0"/>
              <a:t>and at an </a:t>
            </a:r>
            <a:r>
              <a:rPr lang="en-US" sz="2800" dirty="0" smtClean="0"/>
              <a:t>expected </a:t>
            </a:r>
            <a:r>
              <a:rPr lang="en-US" sz="2800" dirty="0"/>
              <a:t>selling price </a:t>
            </a:r>
            <a:r>
              <a:rPr lang="en-US" sz="2800" dirty="0" smtClean="0"/>
              <a:t>is $ </a:t>
            </a:r>
            <a:r>
              <a:rPr lang="en-US" sz="2800" dirty="0"/>
              <a:t>100 per </a:t>
            </a:r>
            <a:r>
              <a:rPr lang="en-US" sz="2800" dirty="0" smtClean="0"/>
              <a:t>tire .the budgeted </a:t>
            </a:r>
            <a:r>
              <a:rPr lang="en-US" sz="2800" dirty="0"/>
              <a:t>fixed costs for the month of April </a:t>
            </a:r>
            <a:r>
              <a:rPr lang="en-US" sz="2800" dirty="0" smtClean="0"/>
              <a:t>30,000.</a:t>
            </a:r>
          </a:p>
          <a:p>
            <a:pPr marL="0" indent="0" algn="l" rtl="0">
              <a:buNone/>
            </a:pPr>
            <a:r>
              <a:rPr lang="en-US" sz="2800" dirty="0"/>
              <a:t>The actual results for April were the </a:t>
            </a:r>
            <a:r>
              <a:rPr lang="en-US" sz="2800" dirty="0" smtClean="0"/>
              <a:t>production and sale  </a:t>
            </a:r>
            <a:r>
              <a:rPr lang="en-US" sz="2800" dirty="0"/>
              <a:t>of </a:t>
            </a:r>
            <a:r>
              <a:rPr lang="en-US" sz="2800" dirty="0" smtClean="0"/>
              <a:t>2,800 tires </a:t>
            </a:r>
            <a:r>
              <a:rPr lang="en-US" sz="2800" dirty="0"/>
              <a:t>at the price </a:t>
            </a:r>
            <a:r>
              <a:rPr lang="en-US" sz="2800" dirty="0" smtClean="0"/>
              <a:t>of$  </a:t>
            </a:r>
            <a:r>
              <a:rPr lang="en-US" sz="2800" dirty="0"/>
              <a:t>90 for the </a:t>
            </a:r>
            <a:r>
              <a:rPr lang="en-US" sz="2800" dirty="0" smtClean="0"/>
              <a:t>tire </a:t>
            </a:r>
            <a:r>
              <a:rPr lang="en-US" sz="2800" dirty="0"/>
              <a:t>and the actual variable cost was </a:t>
            </a:r>
            <a:r>
              <a:rPr lang="en-US" sz="2800" dirty="0" smtClean="0"/>
              <a:t>$70 </a:t>
            </a:r>
            <a:r>
              <a:rPr lang="en-US" sz="2800" dirty="0"/>
              <a:t>per unit and the actual fixed costs were </a:t>
            </a:r>
            <a:r>
              <a:rPr lang="en-US" sz="2800" dirty="0" smtClean="0"/>
              <a:t>$25,000</a:t>
            </a:r>
            <a:r>
              <a:rPr lang="en-US" sz="2800" dirty="0"/>
              <a:t>.</a:t>
            </a:r>
          </a:p>
          <a:p>
            <a:pPr marL="0" indent="0" algn="l" rtl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61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 smtClean="0"/>
              <a:t>Flexible budget</a:t>
            </a:r>
            <a:endParaRPr lang="ar-SA" sz="3600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800" dirty="0"/>
              <a:t>A flexible budget calculates budgeted revenues and budgeted costs based on the actual output in the budget period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18247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l" rtl="0">
              <a:buNone/>
            </a:pPr>
            <a:r>
              <a:rPr lang="en-US" sz="2400" b="1" dirty="0" smtClean="0"/>
              <a:t>                           </a:t>
            </a:r>
            <a:r>
              <a:rPr lang="en-US" sz="2000" b="1" u="sng" dirty="0" smtClean="0"/>
              <a:t>Budget</a:t>
            </a:r>
            <a:r>
              <a:rPr lang="en-US" sz="2000" b="1" dirty="0" smtClean="0"/>
              <a:t>                             </a:t>
            </a:r>
            <a:r>
              <a:rPr lang="en-US" sz="2000" b="1" u="sng" dirty="0" smtClean="0"/>
              <a:t>Flexible </a:t>
            </a:r>
            <a:r>
              <a:rPr lang="en-US" sz="2000" b="1" dirty="0" smtClean="0"/>
              <a:t>                                 </a:t>
            </a:r>
            <a:r>
              <a:rPr lang="en-US" sz="2000" b="1" u="sng" dirty="0" smtClean="0"/>
              <a:t>Actual  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BQxBP                                 </a:t>
            </a:r>
            <a:r>
              <a:rPr lang="en-US" sz="1800" b="1" dirty="0" err="1" smtClean="0">
                <a:solidFill>
                  <a:schemeClr val="accent6">
                    <a:lumMod val="50000"/>
                  </a:schemeClr>
                </a:solidFill>
              </a:rPr>
              <a:t>AQxBP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AQxAP </a:t>
            </a:r>
          </a:p>
          <a:p>
            <a:pPr marL="0" indent="0" algn="l" rtl="0">
              <a:buNone/>
            </a:pPr>
            <a:r>
              <a:rPr lang="en-US" sz="1800" b="1" dirty="0" smtClean="0"/>
              <a:t>Sales</a:t>
            </a:r>
            <a:r>
              <a:rPr lang="en-US" sz="1800" dirty="0" smtClean="0"/>
              <a:t>                         3,000x100                           2,800x100                                     2,800x90</a:t>
            </a:r>
          </a:p>
          <a:p>
            <a:pPr marL="0" indent="0" algn="l" rtl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                  </a:t>
            </a:r>
            <a:r>
              <a:rPr lang="en-US" sz="1800" b="1" dirty="0">
                <a:solidFill>
                  <a:srgbClr val="002060"/>
                </a:solidFill>
              </a:rPr>
              <a:t>300,000 </a:t>
            </a:r>
            <a:r>
              <a:rPr lang="en-US" sz="1600" dirty="0" smtClean="0"/>
              <a:t>       </a:t>
            </a:r>
            <a:r>
              <a:rPr lang="en-US" sz="1800" b="1" dirty="0">
                <a:solidFill>
                  <a:srgbClr val="FF0000"/>
                </a:solidFill>
              </a:rPr>
              <a:t>20,000 U       </a:t>
            </a:r>
            <a:r>
              <a:rPr lang="en-US" sz="1800" b="1" dirty="0" smtClean="0">
                <a:solidFill>
                  <a:srgbClr val="002060"/>
                </a:solidFill>
              </a:rPr>
              <a:t>280,000</a:t>
            </a:r>
            <a:r>
              <a:rPr lang="en-US" sz="1600" dirty="0" smtClean="0">
                <a:solidFill>
                  <a:srgbClr val="002060"/>
                </a:solidFill>
              </a:rPr>
              <a:t>  </a:t>
            </a:r>
            <a:r>
              <a:rPr lang="en-US" sz="1600" dirty="0" smtClean="0"/>
              <a:t>         </a:t>
            </a:r>
            <a:r>
              <a:rPr lang="en-US" sz="1800" b="1" dirty="0">
                <a:solidFill>
                  <a:srgbClr val="FF0000"/>
                </a:solidFill>
              </a:rPr>
              <a:t>28,000  U   </a:t>
            </a:r>
            <a:r>
              <a:rPr lang="en-US" sz="1800" b="1" dirty="0" smtClean="0">
                <a:solidFill>
                  <a:srgbClr val="FF0000"/>
                </a:solidFill>
              </a:rPr>
              <a:t>            </a:t>
            </a:r>
            <a:r>
              <a:rPr lang="en-US" sz="1800" b="1" dirty="0">
                <a:solidFill>
                  <a:srgbClr val="002060"/>
                </a:solidFill>
              </a:rPr>
              <a:t>252,000           </a:t>
            </a:r>
          </a:p>
          <a:p>
            <a:pPr marL="0" indent="0" algn="l" rtl="0">
              <a:buNone/>
            </a:pPr>
            <a:r>
              <a:rPr lang="en-US" sz="1200" b="1" dirty="0" smtClean="0"/>
              <a:t>                                                                         </a:t>
            </a:r>
          </a:p>
          <a:p>
            <a:pPr marL="0" indent="0" algn="l" rtl="0">
              <a:buNone/>
            </a:pPr>
            <a:r>
              <a:rPr lang="en-US" sz="1600" dirty="0" smtClean="0"/>
              <a:t>                                                </a:t>
            </a:r>
            <a:r>
              <a:rPr lang="en-US" sz="1600" b="1" dirty="0" smtClean="0"/>
              <a:t>Sales volume variance                       Flexible Budget variance   </a:t>
            </a:r>
          </a:p>
          <a:p>
            <a:pPr marL="0" indent="0" algn="l" rtl="0">
              <a:buNone/>
            </a:pPr>
            <a:endParaRPr lang="en-US" sz="1800" dirty="0" smtClean="0"/>
          </a:p>
          <a:p>
            <a:pPr marL="0" indent="0" algn="l" rtl="0">
              <a:buNone/>
            </a:pPr>
            <a:endParaRPr lang="en-US" sz="1800" dirty="0" smtClean="0"/>
          </a:p>
          <a:p>
            <a:pPr marL="0" indent="0" algn="l" rtl="0">
              <a:buNone/>
            </a:pPr>
            <a:r>
              <a:rPr lang="en-US" sz="1800" b="1" dirty="0" smtClean="0"/>
              <a:t>Variable cost            </a:t>
            </a:r>
            <a:r>
              <a:rPr lang="en-US" sz="1800" dirty="0" smtClean="0"/>
              <a:t>3,000x74                            2,800x74                                       2,800x70</a:t>
            </a:r>
          </a:p>
          <a:p>
            <a:pPr marL="0" indent="0" algn="l" rtl="0">
              <a:buNone/>
            </a:pPr>
            <a:r>
              <a:rPr lang="en-US" sz="1800" b="1" dirty="0" smtClean="0">
                <a:solidFill>
                  <a:srgbClr val="002060"/>
                </a:solidFill>
              </a:rPr>
              <a:t>                                    222,000      </a:t>
            </a:r>
            <a:r>
              <a:rPr lang="en-US" sz="1800" b="1" dirty="0" smtClean="0">
                <a:solidFill>
                  <a:srgbClr val="FF0000"/>
                </a:solidFill>
              </a:rPr>
              <a:t>14,800 F</a:t>
            </a:r>
            <a:r>
              <a:rPr lang="en-US" sz="1800" b="1" dirty="0" smtClean="0">
                <a:solidFill>
                  <a:srgbClr val="002060"/>
                </a:solidFill>
              </a:rPr>
              <a:t>        207,200        </a:t>
            </a:r>
            <a:r>
              <a:rPr lang="en-US" sz="1800" b="1" dirty="0" smtClean="0">
                <a:solidFill>
                  <a:srgbClr val="FF0000"/>
                </a:solidFill>
              </a:rPr>
              <a:t>11,200  F                   </a:t>
            </a:r>
            <a:r>
              <a:rPr lang="en-US" sz="1800" b="1" dirty="0" smtClean="0">
                <a:solidFill>
                  <a:srgbClr val="002060"/>
                </a:solidFill>
              </a:rPr>
              <a:t>196,000</a:t>
            </a:r>
          </a:p>
          <a:p>
            <a:pPr marL="0" indent="0" algn="l" rtl="0">
              <a:buNone/>
            </a:pPr>
            <a:r>
              <a:rPr lang="en-US" sz="1800" dirty="0" smtClean="0"/>
              <a:t> </a:t>
            </a:r>
          </a:p>
          <a:p>
            <a:pPr marL="0" indent="0" algn="l" rtl="0">
              <a:buNone/>
            </a:pPr>
            <a:r>
              <a:rPr lang="en-US" sz="1800" dirty="0" smtClean="0"/>
              <a:t>                                         </a:t>
            </a:r>
            <a:r>
              <a:rPr lang="en-US" sz="1600" b="1" dirty="0" smtClean="0"/>
              <a:t>Sales volume variance                       Flexible Budget variance   </a:t>
            </a:r>
          </a:p>
          <a:p>
            <a:pPr marL="0" indent="0" algn="l" rtl="0">
              <a:buNone/>
            </a:pPr>
            <a:endParaRPr lang="en-US" sz="1800" dirty="0"/>
          </a:p>
          <a:p>
            <a:pPr marL="0" indent="0" algn="l" rtl="0">
              <a:buNone/>
            </a:pPr>
            <a:r>
              <a:rPr lang="en-US" sz="1600" b="1" dirty="0" smtClean="0"/>
              <a:t>Contribution Margin     </a:t>
            </a:r>
            <a:r>
              <a:rPr lang="en-US" sz="1800" b="1" dirty="0">
                <a:solidFill>
                  <a:srgbClr val="002060"/>
                </a:solidFill>
              </a:rPr>
              <a:t>78,000      </a:t>
            </a:r>
            <a:r>
              <a:rPr lang="en-US" sz="1800" b="1" dirty="0" smtClean="0">
                <a:solidFill>
                  <a:srgbClr val="FF0000"/>
                </a:solidFill>
              </a:rPr>
              <a:t>5,200U           </a:t>
            </a:r>
            <a:r>
              <a:rPr lang="en-US" sz="1800" b="1" dirty="0" smtClean="0">
                <a:solidFill>
                  <a:srgbClr val="002060"/>
                </a:solidFill>
              </a:rPr>
              <a:t>72,800        </a:t>
            </a:r>
            <a:r>
              <a:rPr lang="en-US" sz="1800" b="1" dirty="0">
                <a:solidFill>
                  <a:srgbClr val="FF0000"/>
                </a:solidFill>
              </a:rPr>
              <a:t>16,800 </a:t>
            </a:r>
            <a:r>
              <a:rPr lang="en-US" sz="1800" b="1">
                <a:solidFill>
                  <a:srgbClr val="FF0000"/>
                </a:solidFill>
              </a:rPr>
              <a:t>U             </a:t>
            </a:r>
            <a:r>
              <a:rPr lang="en-US" sz="1800" b="1" smtClean="0">
                <a:solidFill>
                  <a:srgbClr val="FF0000"/>
                </a:solidFill>
              </a:rPr>
              <a:t>      </a:t>
            </a:r>
            <a:r>
              <a:rPr lang="en-US" sz="1800" b="1" dirty="0">
                <a:solidFill>
                  <a:srgbClr val="002060"/>
                </a:solidFill>
              </a:rPr>
              <a:t>56,000 </a:t>
            </a:r>
          </a:p>
          <a:p>
            <a:pPr marL="0" indent="0" algn="l" rtl="0">
              <a:buNone/>
            </a:pPr>
            <a:r>
              <a:rPr lang="en-US" sz="1800" dirty="0" smtClean="0"/>
              <a:t>  </a:t>
            </a:r>
            <a:r>
              <a:rPr lang="en-US" sz="2400" dirty="0" smtClean="0"/>
              <a:t>                                   </a:t>
            </a:r>
            <a:r>
              <a:rPr lang="en-US" sz="1600" b="1" dirty="0"/>
              <a:t>Sales volume variance                  </a:t>
            </a:r>
            <a:r>
              <a:rPr lang="en-US" sz="1600" b="1" dirty="0" smtClean="0"/>
              <a:t>   </a:t>
            </a:r>
            <a:r>
              <a:rPr lang="en-US" sz="1600" b="1" dirty="0"/>
              <a:t>Flexible Budget variance   </a:t>
            </a:r>
          </a:p>
          <a:p>
            <a:pPr marL="0" indent="0" algn="l" rtl="0">
              <a:buNone/>
            </a:pPr>
            <a:endParaRPr lang="en-US" sz="2000" dirty="0" smtClean="0"/>
          </a:p>
          <a:p>
            <a:pPr marL="0" indent="0" algn="l" rtl="0">
              <a:buNone/>
            </a:pPr>
            <a:r>
              <a:rPr lang="en-US" sz="2000" dirty="0" smtClean="0"/>
              <a:t>Fixed </a:t>
            </a:r>
            <a:r>
              <a:rPr lang="en-US" sz="2000" dirty="0"/>
              <a:t>Cost</a:t>
            </a:r>
            <a:r>
              <a:rPr lang="en-US" sz="2000" dirty="0" smtClean="0">
                <a:solidFill>
                  <a:srgbClr val="002060"/>
                </a:solidFill>
              </a:rPr>
              <a:t>              </a:t>
            </a:r>
            <a:r>
              <a:rPr lang="en-US" sz="1800" b="1" dirty="0">
                <a:solidFill>
                  <a:srgbClr val="002060"/>
                </a:solidFill>
              </a:rPr>
              <a:t>30,000           </a:t>
            </a:r>
            <a:r>
              <a:rPr lang="en-US" sz="1800" b="1" dirty="0">
                <a:solidFill>
                  <a:srgbClr val="FF0000"/>
                </a:solidFill>
              </a:rPr>
              <a:t>0 </a:t>
            </a:r>
            <a:r>
              <a:rPr lang="en-US" sz="1800" b="1" dirty="0" smtClean="0">
                <a:solidFill>
                  <a:srgbClr val="002060"/>
                </a:solidFill>
              </a:rPr>
              <a:t>                     30,000       </a:t>
            </a:r>
            <a:r>
              <a:rPr lang="en-US" sz="1800" b="1" dirty="0">
                <a:solidFill>
                  <a:srgbClr val="FF0000"/>
                </a:solidFill>
              </a:rPr>
              <a:t>5,000 F              </a:t>
            </a:r>
            <a:r>
              <a:rPr lang="en-US" sz="1800" b="1" dirty="0" smtClean="0">
                <a:solidFill>
                  <a:srgbClr val="FF0000"/>
                </a:solidFill>
              </a:rPr>
              <a:t>       </a:t>
            </a:r>
            <a:r>
              <a:rPr lang="en-US" sz="1800" b="1" dirty="0">
                <a:solidFill>
                  <a:srgbClr val="002060"/>
                </a:solidFill>
              </a:rPr>
              <a:t>25,000</a:t>
            </a:r>
          </a:p>
          <a:p>
            <a:pPr marL="0" indent="0" algn="l" rtl="0">
              <a:buNone/>
            </a:pPr>
            <a:r>
              <a:rPr lang="en-US" sz="1600" b="1" dirty="0" smtClean="0">
                <a:solidFill>
                  <a:srgbClr val="002060"/>
                </a:solidFill>
              </a:rPr>
              <a:t>                                               </a:t>
            </a:r>
            <a:endParaRPr lang="en-US" sz="2000" dirty="0" smtClean="0"/>
          </a:p>
          <a:p>
            <a:pPr marL="0" indent="0" algn="l" rtl="0">
              <a:buNone/>
            </a:pPr>
            <a:r>
              <a:rPr lang="en-US" sz="1600" dirty="0" smtClean="0"/>
              <a:t>                                                  </a:t>
            </a:r>
            <a:r>
              <a:rPr lang="en-US" sz="1600" b="1" dirty="0"/>
              <a:t>Sales volume variance                   </a:t>
            </a:r>
            <a:r>
              <a:rPr lang="en-US" sz="1600" b="1" dirty="0" smtClean="0"/>
              <a:t> </a:t>
            </a:r>
            <a:r>
              <a:rPr lang="en-US" sz="1600" b="1" dirty="0"/>
              <a:t>Flexible Budget variance </a:t>
            </a:r>
            <a:endParaRPr lang="en-US" sz="1600" b="1" dirty="0" smtClean="0"/>
          </a:p>
          <a:p>
            <a:pPr marL="0" indent="0" algn="l" rtl="0">
              <a:buNone/>
            </a:pPr>
            <a:endParaRPr lang="en-US" sz="1600" b="1" dirty="0"/>
          </a:p>
          <a:p>
            <a:pPr marL="0" indent="0" algn="l" rtl="0">
              <a:buNone/>
            </a:pPr>
            <a:r>
              <a:rPr lang="en-US" sz="1600" b="1" dirty="0" smtClean="0">
                <a:solidFill>
                  <a:srgbClr val="002060"/>
                </a:solidFill>
              </a:rPr>
              <a:t> </a:t>
            </a:r>
          </a:p>
          <a:p>
            <a:pPr marL="0" indent="0" algn="l" rtl="0">
              <a:buNone/>
            </a:pPr>
            <a:r>
              <a:rPr lang="en-US" sz="1600" b="1" dirty="0" smtClean="0">
                <a:solidFill>
                  <a:schemeClr val="tx1"/>
                </a:solidFill>
              </a:rPr>
              <a:t>Operating Income        </a:t>
            </a:r>
            <a:r>
              <a:rPr lang="en-US" sz="1800" b="1" dirty="0">
                <a:solidFill>
                  <a:srgbClr val="002060"/>
                </a:solidFill>
              </a:rPr>
              <a:t>48,000  </a:t>
            </a:r>
            <a:r>
              <a:rPr lang="en-US" sz="1600" b="1" dirty="0" smtClean="0">
                <a:solidFill>
                  <a:srgbClr val="002060"/>
                </a:solidFill>
              </a:rPr>
              <a:t>      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</a:rPr>
              <a:t>5,200 U             </a:t>
            </a:r>
            <a:r>
              <a:rPr lang="en-US" sz="1800" b="1" dirty="0" smtClean="0">
                <a:solidFill>
                  <a:srgbClr val="002060"/>
                </a:solidFill>
              </a:rPr>
              <a:t>42,800</a:t>
            </a:r>
            <a:r>
              <a:rPr lang="en-US" sz="1600" b="1" dirty="0" smtClean="0">
                <a:solidFill>
                  <a:srgbClr val="002060"/>
                </a:solidFill>
              </a:rPr>
              <a:t>       </a:t>
            </a:r>
            <a:r>
              <a:rPr lang="en-US" sz="1800" b="1" dirty="0" smtClean="0">
                <a:solidFill>
                  <a:srgbClr val="FF0000"/>
                </a:solidFill>
              </a:rPr>
              <a:t>11,800 </a:t>
            </a:r>
            <a:r>
              <a:rPr lang="en-US" sz="1800" b="1" dirty="0">
                <a:solidFill>
                  <a:srgbClr val="FF0000"/>
                </a:solidFill>
              </a:rPr>
              <a:t>U        </a:t>
            </a:r>
            <a:r>
              <a:rPr lang="en-US" sz="1800" b="1" dirty="0" smtClean="0">
                <a:solidFill>
                  <a:srgbClr val="FF0000"/>
                </a:solidFill>
              </a:rPr>
              <a:t>          </a:t>
            </a:r>
            <a:r>
              <a:rPr lang="en-US" sz="1800" b="1" dirty="0">
                <a:solidFill>
                  <a:srgbClr val="002060"/>
                </a:solidFill>
              </a:rPr>
              <a:t>31,000</a:t>
            </a:r>
          </a:p>
          <a:p>
            <a:pPr marL="0" indent="0" algn="l" rtl="0">
              <a:buNone/>
            </a:pPr>
            <a:r>
              <a:rPr lang="en-US" sz="2000" dirty="0" smtClean="0"/>
              <a:t>                                                       </a:t>
            </a:r>
          </a:p>
        </p:txBody>
      </p:sp>
      <p:sp>
        <p:nvSpPr>
          <p:cNvPr id="4" name="قوس متوسط أيمن 3"/>
          <p:cNvSpPr/>
          <p:nvPr/>
        </p:nvSpPr>
        <p:spPr>
          <a:xfrm rot="16200000" flipH="1">
            <a:off x="3608865" y="174542"/>
            <a:ext cx="45719" cy="2250674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0" name="قوس متوسط أيمن 9"/>
          <p:cNvSpPr/>
          <p:nvPr/>
        </p:nvSpPr>
        <p:spPr>
          <a:xfrm rot="16200000" flipH="1">
            <a:off x="6277333" y="983"/>
            <a:ext cx="45719" cy="2592290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قوس متوسط أيمن 10"/>
          <p:cNvSpPr/>
          <p:nvPr/>
        </p:nvSpPr>
        <p:spPr>
          <a:xfrm rot="16200000" flipH="1">
            <a:off x="3609818" y="1799608"/>
            <a:ext cx="45719" cy="2250674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2" name="قوس متوسط أيمن 11"/>
          <p:cNvSpPr/>
          <p:nvPr/>
        </p:nvSpPr>
        <p:spPr>
          <a:xfrm rot="16200000" flipH="1">
            <a:off x="6277334" y="1605940"/>
            <a:ext cx="45719" cy="2592290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قوس متوسط أيمن 12"/>
          <p:cNvSpPr/>
          <p:nvPr/>
        </p:nvSpPr>
        <p:spPr>
          <a:xfrm rot="16200000" flipH="1">
            <a:off x="3762217" y="2853440"/>
            <a:ext cx="45719" cy="2250674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4" name="قوس متوسط أيمن 13"/>
          <p:cNvSpPr/>
          <p:nvPr/>
        </p:nvSpPr>
        <p:spPr>
          <a:xfrm rot="16200000" flipH="1">
            <a:off x="6265184" y="2659771"/>
            <a:ext cx="45719" cy="2592290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قوس متوسط أيمن 14"/>
          <p:cNvSpPr/>
          <p:nvPr/>
        </p:nvSpPr>
        <p:spPr>
          <a:xfrm rot="16200000" flipH="1">
            <a:off x="3762217" y="3910699"/>
            <a:ext cx="45719" cy="2250674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6" name="قوس متوسط أيمن 15"/>
          <p:cNvSpPr/>
          <p:nvPr/>
        </p:nvSpPr>
        <p:spPr>
          <a:xfrm rot="16200000" flipH="1">
            <a:off x="6265184" y="3755880"/>
            <a:ext cx="45719" cy="2592290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قوس متوسط أيمن 16"/>
          <p:cNvSpPr/>
          <p:nvPr/>
        </p:nvSpPr>
        <p:spPr>
          <a:xfrm rot="16200000" flipH="1">
            <a:off x="3686495" y="5103878"/>
            <a:ext cx="45719" cy="2404028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8" name="قوس متوسط أيمن 17"/>
          <p:cNvSpPr/>
          <p:nvPr/>
        </p:nvSpPr>
        <p:spPr>
          <a:xfrm rot="16200000" flipH="1">
            <a:off x="6265184" y="5065419"/>
            <a:ext cx="45719" cy="2389506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18057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8368</TotalTime>
  <Words>215</Words>
  <Application>Microsoft Office PowerPoint</Application>
  <PresentationFormat>On-screen Show (4:3)</PresentationFormat>
  <Paragraphs>28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نسق Office</vt:lpstr>
      <vt:lpstr>Example </vt:lpstr>
      <vt:lpstr>Flexible budget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413</cp:revision>
  <cp:lastPrinted>2020-11-07T10:53:22Z</cp:lastPrinted>
  <dcterms:created xsi:type="dcterms:W3CDTF">2020-09-18T07:15:41Z</dcterms:created>
  <dcterms:modified xsi:type="dcterms:W3CDTF">2025-01-12T09:01:02Z</dcterms:modified>
</cp:coreProperties>
</file>