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77" r:id="rId3"/>
    <p:sldId id="278" r:id="rId4"/>
    <p:sldId id="279" r:id="rId5"/>
    <p:sldId id="280" r:id="rId6"/>
    <p:sldId id="27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17"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4/21/2021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extLst>
      <p:ext uri="{BB962C8B-B14F-4D97-AF65-F5344CB8AC3E}">
        <p14:creationId xmlns:p14="http://schemas.microsoft.com/office/powerpoint/2010/main" val="31789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21-Apr-21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21-Apr-21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21-Apr-21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21-Apr-21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21-Apr-21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21-Apr-21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21-Apr-21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21-Apr-21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21-Apr-21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21-Apr-21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21-Apr-21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21-Apr-21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الطاقة الجسمية </a:t>
            </a:r>
            <a:r>
              <a:rPr lang="ar-SA" sz="4400" dirty="0" smtClean="0"/>
              <a:t>..5</a:t>
            </a:r>
            <a:r>
              <a:rPr lang="ar-SA" sz="4400" dirty="0" smtClean="0"/>
              <a:t/>
            </a:r>
            <a:br>
              <a:rPr lang="ar-SA" sz="4400" dirty="0" smtClean="0"/>
            </a:b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2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pPr algn="ctr"/>
            <a:r>
              <a:rPr lang="ar-SA" b="1" dirty="0" smtClean="0"/>
              <a:t>دائرة التربية الرياضية </a:t>
            </a:r>
            <a:endParaRPr lang="en-US" b="1"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21-Apr-21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pic>
        <p:nvPicPr>
          <p:cNvPr id="10" name="صورة 9" descr="C:\Users\m.azab\Desktop\dddaa96a-e489-4f3d-86e9-1f6010f6764c.jpg"/>
          <p:cNvPicPr/>
          <p:nvPr/>
        </p:nvPicPr>
        <p:blipFill>
          <a:blip r:embed="rId3"/>
          <a:srcRect/>
          <a:stretch>
            <a:fillRect/>
          </a:stretch>
        </p:blipFill>
        <p:spPr bwMode="auto">
          <a:xfrm>
            <a:off x="6588224" y="1285860"/>
            <a:ext cx="2343150" cy="1689230"/>
          </a:xfrm>
          <a:prstGeom prst="rect">
            <a:avLst/>
          </a:prstGeom>
          <a:noFill/>
          <a:ln w="9525">
            <a:noFill/>
            <a:miter lim="800000"/>
            <a:headEnd/>
            <a:tailEnd/>
          </a:ln>
        </p:spPr>
      </p:pic>
      <p:pic>
        <p:nvPicPr>
          <p:cNvPr id="11" name="صورة 10" descr="C:\Users\m.azab\Desktop\dddaa96a-e489-4f3d-86e9-1f6010f6764c.jpg"/>
          <p:cNvPicPr/>
          <p:nvPr/>
        </p:nvPicPr>
        <p:blipFill>
          <a:blip r:embed="rId3"/>
          <a:srcRect/>
          <a:stretch>
            <a:fillRect/>
          </a:stretch>
        </p:blipFill>
        <p:spPr bwMode="auto">
          <a:xfrm>
            <a:off x="322966" y="1285860"/>
            <a:ext cx="2343150" cy="16892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92696"/>
            <a:ext cx="7772400" cy="4118615"/>
          </a:xfrm>
        </p:spPr>
        <p:txBody>
          <a:bodyPr>
            <a:normAutofit/>
          </a:bodyPr>
          <a:lstStyle/>
          <a:p>
            <a:pPr rtl="1"/>
            <a:r>
              <a:rPr lang="ar-IQ" b="1" dirty="0"/>
              <a:t> </a:t>
            </a:r>
            <a:r>
              <a:rPr lang="ar-SA" b="1" u="sng" dirty="0"/>
              <a:t>ثانيا- نظام تحلل الجلايكوجين </a:t>
            </a:r>
            <a:r>
              <a:rPr lang="ar-SA" b="1" u="sng" dirty="0" err="1"/>
              <a:t>لااوكسيجينيا</a:t>
            </a:r>
            <a:r>
              <a:rPr lang="ar-SA" b="1" u="sng" dirty="0"/>
              <a:t>(النظام </a:t>
            </a:r>
            <a:r>
              <a:rPr lang="ar-SA" b="1" u="sng" dirty="0" err="1"/>
              <a:t>اللاكتيكي</a:t>
            </a:r>
            <a:r>
              <a:rPr lang="ar-SA" b="1" u="sng" dirty="0"/>
              <a:t>):</a:t>
            </a:r>
            <a:endParaRPr lang="en-US" dirty="0"/>
          </a:p>
          <a:p>
            <a:pPr rtl="1"/>
            <a:r>
              <a:rPr lang="ar-SA" b="1" dirty="0"/>
              <a:t>إن تحلل الجلايكوجين </a:t>
            </a:r>
            <a:r>
              <a:rPr lang="en-US" b="1" dirty="0"/>
              <a:t>Glycogen</a:t>
            </a:r>
            <a:r>
              <a:rPr lang="ar-SA" b="1" dirty="0"/>
              <a:t> - و هو الاسم التقليدي لتحلل الجلوكوز-عبارة عن سلسلة من 10 تفاعلات كيميائية تبدأ بالجلوكوز "6 كاربون</a:t>
            </a:r>
            <a:r>
              <a:rPr lang="en-US" b="1" dirty="0"/>
              <a:t>C6H12O6</a:t>
            </a:r>
            <a:r>
              <a:rPr lang="ar-SA" b="1" dirty="0"/>
              <a:t>" و لتنتهي بمركبين من حامض </a:t>
            </a:r>
            <a:r>
              <a:rPr lang="ar-SA" b="1" dirty="0" err="1"/>
              <a:t>البايروفيك</a:t>
            </a:r>
            <a:r>
              <a:rPr lang="ar-SA" b="1" dirty="0"/>
              <a:t> "3 كاربون، </a:t>
            </a:r>
            <a:r>
              <a:rPr lang="en-US" b="1" dirty="0"/>
              <a:t>C3H4O3</a:t>
            </a:r>
            <a:r>
              <a:rPr lang="ar-SA" b="1" dirty="0"/>
              <a:t>".حيث يتحول الجلوكوز خلالها إلى فركتوز والذي بدوره ينشطر إلى مركبين سلسلي الشكل من 3 كاربون, واللذان يخضعان للتغير لغاية تكون مركبين من </a:t>
            </a:r>
            <a:r>
              <a:rPr lang="ar-SA" b="1" dirty="0" err="1"/>
              <a:t>البايروفيك</a:t>
            </a:r>
            <a:r>
              <a:rPr lang="ar-SA" b="1" dirty="0"/>
              <a:t> عند التفاعل رقم 10.</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extLst>
      <p:ext uri="{BB962C8B-B14F-4D97-AF65-F5344CB8AC3E}">
        <p14:creationId xmlns:p14="http://schemas.microsoft.com/office/powerpoint/2010/main" val="334956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normAutofit/>
          </a:bodyPr>
          <a:lstStyle/>
          <a:p>
            <a:pPr rtl="1"/>
            <a:r>
              <a:rPr lang="ar-SA" b="1" dirty="0"/>
              <a:t>تحدث هذه التفاعلات في </a:t>
            </a:r>
            <a:r>
              <a:rPr lang="ar-SA" b="1" dirty="0" err="1"/>
              <a:t>سايتوبلازم</a:t>
            </a:r>
            <a:r>
              <a:rPr lang="ar-SA" b="1" dirty="0"/>
              <a:t> الليف العضلي وخلالها يتم تحرير طاقة كافية لإعادة بناء 4 مركبات من فوسفات </a:t>
            </a:r>
            <a:r>
              <a:rPr lang="ar-SA" b="1" dirty="0" err="1"/>
              <a:t>الادينوسين</a:t>
            </a:r>
            <a:r>
              <a:rPr lang="ar-SA" b="1" dirty="0"/>
              <a:t>, وعلى وجه التحديد عند التفاعل السابع والعاشر وعلى التساوي. ولكن وفي ذات الوقت تستهلك هذه التفاعلات طاقة لتنشيطها, تعادل طاقة مركبين من ثلاثي فوسفات </a:t>
            </a:r>
            <a:r>
              <a:rPr lang="ar-SA" b="1" dirty="0" err="1"/>
              <a:t>الادينوسين</a:t>
            </a:r>
            <a:r>
              <a:rPr lang="ar-SA" b="1" dirty="0"/>
              <a:t>, وعلى وجه التحديد عند التفاعل الأول والثالث, وعليه فان محصلة الطاقة المتولدة في </a:t>
            </a:r>
            <a:r>
              <a:rPr lang="ar-SA" b="1" dirty="0" err="1"/>
              <a:t>السايتوبلازم</a:t>
            </a:r>
            <a:r>
              <a:rPr lang="ar-SA" b="1" dirty="0"/>
              <a:t> ومن هذا النظام هو مركبين من ثلاثي فوسفات </a:t>
            </a:r>
            <a:r>
              <a:rPr lang="ar-SA" b="1" dirty="0" err="1"/>
              <a:t>الادينوسين</a:t>
            </a:r>
            <a:r>
              <a:rPr lang="ar-SA" b="1" dirty="0"/>
              <a:t>.</a:t>
            </a:r>
            <a:endParaRPr lang="en-US" dirty="0"/>
          </a:p>
          <a:p>
            <a:pPr rtl="1"/>
            <a:r>
              <a:rPr lang="ar-JO" b="1" dirty="0"/>
              <a:t>أما فيما يتعلق بمميزات النظام </a:t>
            </a:r>
            <a:r>
              <a:rPr lang="ar-JO" b="1" dirty="0" err="1"/>
              <a:t>اللاكتيكي</a:t>
            </a:r>
            <a:r>
              <a:rPr lang="ar-JO" b="1" dirty="0"/>
              <a:t> فتتلخص في:</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extLst>
      <p:ext uri="{BB962C8B-B14F-4D97-AF65-F5344CB8AC3E}">
        <p14:creationId xmlns:p14="http://schemas.microsoft.com/office/powerpoint/2010/main" val="46450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a:bodyPr>
          <a:lstStyle/>
          <a:p>
            <a:pPr lvl="0" rtl="1"/>
            <a:r>
              <a:rPr lang="ar-SA" b="1" dirty="0"/>
              <a:t>إن هذا النظام ذو طبيعة انفجارية ولكن معدل إعادة بناء ثلاثي فوسفات </a:t>
            </a:r>
            <a:r>
              <a:rPr lang="ar-SA" b="1" dirty="0" err="1"/>
              <a:t>الادينوسين</a:t>
            </a:r>
            <a:r>
              <a:rPr lang="ar-SA" b="1" dirty="0"/>
              <a:t> لا يرتقي إلى الطبيعة الانفجارية </a:t>
            </a:r>
            <a:r>
              <a:rPr lang="ar-SA" b="1" dirty="0" err="1"/>
              <a:t>الفوسفاجينية</a:t>
            </a:r>
            <a:r>
              <a:rPr lang="ar-SA" b="1" dirty="0"/>
              <a:t>.</a:t>
            </a:r>
            <a:endParaRPr lang="en-US" dirty="0"/>
          </a:p>
          <a:p>
            <a:pPr lvl="0" rtl="1"/>
            <a:r>
              <a:rPr lang="ar-SA" b="1" dirty="0"/>
              <a:t>مكان تفاعلات النظام هو </a:t>
            </a:r>
            <a:r>
              <a:rPr lang="ar-SA" b="1" dirty="0" err="1"/>
              <a:t>السايتوبلازم</a:t>
            </a:r>
            <a:r>
              <a:rPr lang="ar-SA" b="1" dirty="0"/>
              <a:t>.</a:t>
            </a:r>
            <a:endParaRPr lang="en-US" dirty="0"/>
          </a:p>
          <a:p>
            <a:pPr lvl="0" rtl="1"/>
            <a:r>
              <a:rPr lang="ar-SA" b="1" dirty="0"/>
              <a:t>لا تطلب توفر الأوكسجين.</a:t>
            </a:r>
            <a:endParaRPr lang="en-US" dirty="0"/>
          </a:p>
          <a:p>
            <a:pPr lvl="0" rtl="1"/>
            <a:r>
              <a:rPr lang="ar-SA" b="1" dirty="0"/>
              <a:t>مادة الطاقة مخزونة في العضلة ( يخزن الليف الحبيبات </a:t>
            </a:r>
            <a:r>
              <a:rPr lang="ar-SA" b="1" dirty="0" err="1"/>
              <a:t>الجلايكوجينية</a:t>
            </a:r>
            <a:r>
              <a:rPr lang="ar-SA" b="1" dirty="0"/>
              <a:t> ).</a:t>
            </a:r>
            <a:endParaRPr lang="en-US" dirty="0"/>
          </a:p>
          <a:p>
            <a:pPr rtl="1"/>
            <a:r>
              <a:rPr lang="ar-JO"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extLst>
      <p:ext uri="{BB962C8B-B14F-4D97-AF65-F5344CB8AC3E}">
        <p14:creationId xmlns:p14="http://schemas.microsoft.com/office/powerpoint/2010/main" val="1054689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04664"/>
            <a:ext cx="7772400" cy="4406647"/>
          </a:xfrm>
        </p:spPr>
        <p:txBody>
          <a:bodyPr>
            <a:normAutofit fontScale="85000" lnSpcReduction="10000"/>
          </a:bodyPr>
          <a:lstStyle/>
          <a:p>
            <a:pPr rtl="1"/>
            <a:r>
              <a:rPr lang="ar-JO" b="1" dirty="0"/>
              <a:t>ومن عيوب هذا النظام ما يلي:</a:t>
            </a:r>
            <a:endParaRPr lang="en-US" dirty="0"/>
          </a:p>
          <a:p>
            <a:pPr lvl="0" rtl="1"/>
            <a:r>
              <a:rPr lang="ar-SA" b="1" dirty="0"/>
              <a:t>تتطلب منظومة أعقد من التفاعلات فهي تمر بعشرة تفاعلات كيميائية. </a:t>
            </a:r>
            <a:endParaRPr lang="en-US" dirty="0"/>
          </a:p>
          <a:p>
            <a:pPr lvl="0" rtl="1"/>
            <a:r>
              <a:rPr lang="ar-SA" b="1" dirty="0"/>
              <a:t>تتطلب أنزيم لكل تفاعل, وهناك إشارات إلى علاقة الكرياتين المتحلل من النظام </a:t>
            </a:r>
            <a:r>
              <a:rPr lang="ar-SA" b="1" dirty="0" err="1"/>
              <a:t>الفوسفاجيني</a:t>
            </a:r>
            <a:r>
              <a:rPr lang="ar-SA" b="1" dirty="0"/>
              <a:t> في تنشيط هذا النظام.</a:t>
            </a:r>
            <a:endParaRPr lang="en-US" dirty="0"/>
          </a:p>
          <a:p>
            <a:pPr lvl="0" rtl="1"/>
            <a:r>
              <a:rPr lang="ar-SA" b="1" dirty="0"/>
              <a:t>كمية الطاقة المتولدة من هذا النظام هي 2 مركب من ثلاثي فوسفات </a:t>
            </a:r>
            <a:r>
              <a:rPr lang="ar-SA" b="1" dirty="0" err="1"/>
              <a:t>الادينوسين</a:t>
            </a:r>
            <a:r>
              <a:rPr lang="ar-SA" b="1" dirty="0"/>
              <a:t> لكل 1 جزيئة جلوكوز, وهي أكثر من الطاقة المتولدة من النظام </a:t>
            </a:r>
            <a:r>
              <a:rPr lang="ar-SA" b="1" dirty="0" err="1"/>
              <a:t>الفوسفاجيني</a:t>
            </a:r>
            <a:r>
              <a:rPr lang="ar-SA" b="1" dirty="0"/>
              <a:t>, التي كانت واحد من مركب من ثلاثي فوسفات لكل واحد من مركبات الفوسفات.</a:t>
            </a:r>
            <a:endParaRPr lang="en-US" dirty="0"/>
          </a:p>
          <a:p>
            <a:pPr lvl="0" rtl="1"/>
            <a:r>
              <a:rPr lang="ar-SA" b="1" dirty="0"/>
              <a:t>تتحدد هذه المنظومة بتراكم حامض </a:t>
            </a:r>
            <a:r>
              <a:rPr lang="ar-SA" b="1" dirty="0" err="1"/>
              <a:t>اللاكتيك</a:t>
            </a:r>
            <a:r>
              <a:rPr lang="ar-SA" b="1" dirty="0"/>
              <a:t> وزيادة الحموضة في الجسم, حيث أن ذلك يؤدي إلى إعاقة الفعاليات الحيوية وبالتالي التباطؤ في إعادة بناء ثلاثي فوسفات </a:t>
            </a:r>
            <a:r>
              <a:rPr lang="ar-SA" b="1" dirty="0" err="1"/>
              <a:t>الادينوسين</a:t>
            </a:r>
            <a:r>
              <a:rPr lang="ar-SA" b="1" dirty="0"/>
              <a:t> وظهور ما يسمى بالتعب, وهي خلاف للعوامل التي تحدد المنظومة </a:t>
            </a:r>
            <a:r>
              <a:rPr lang="ar-SA" b="1" dirty="0" err="1"/>
              <a:t>الفوسفاجينية</a:t>
            </a:r>
            <a:r>
              <a:rPr lang="ar-SA" b="1" dirty="0"/>
              <a:t> والمتعلقة بخزين المركبات </a:t>
            </a:r>
            <a:r>
              <a:rPr lang="ar-SA" b="1" dirty="0" err="1"/>
              <a:t>الفوسفاجينية</a:t>
            </a:r>
            <a:r>
              <a:rPr lang="ar-SA" b="1" dirty="0"/>
              <a:t>.</a:t>
            </a:r>
            <a:endParaRPr lang="en-US" dirty="0"/>
          </a:p>
          <a:p>
            <a:pPr rtl="1"/>
            <a:r>
              <a:rPr lang="ar-SA"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21-Apr-21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extLst>
      <p:ext uri="{BB962C8B-B14F-4D97-AF65-F5344CB8AC3E}">
        <p14:creationId xmlns:p14="http://schemas.microsoft.com/office/powerpoint/2010/main" val="190731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21-Apr-21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6</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534</TotalTime>
  <Words>294</Words>
  <Application>Microsoft Office PowerPoint</Application>
  <PresentationFormat>عرض على الشاشة (3:4)‏</PresentationFormat>
  <Paragraphs>36</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Concourse</vt:lpstr>
      <vt:lpstr>الطاقة الجسمية ..5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microworks</cp:lastModifiedBy>
  <cp:revision>120</cp:revision>
  <dcterms:created xsi:type="dcterms:W3CDTF">2017-10-26T15:09:56Z</dcterms:created>
  <dcterms:modified xsi:type="dcterms:W3CDTF">2021-04-21T13:33:59Z</dcterms:modified>
</cp:coreProperties>
</file>