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2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70688" autoAdjust="0"/>
  </p:normalViewPr>
  <p:slideViewPr>
    <p:cSldViewPr>
      <p:cViewPr varScale="1">
        <p:scale>
          <a:sx n="59" d="100"/>
          <a:sy n="59" d="100"/>
        </p:scale>
        <p:origin x="-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509EE-B5F8-4D34-B31A-4B22059D79D3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14A29-340D-43C8-ABF9-9B2187A7C0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90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96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name ,salary</a:t>
            </a:r>
          </a:p>
          <a:p>
            <a:r>
              <a:rPr lang="en-US" dirty="0" smtClean="0"/>
              <a:t>from instructor</a:t>
            </a:r>
          </a:p>
          <a:p>
            <a:r>
              <a:rPr lang="en-US" dirty="0" smtClean="0"/>
              <a:t>where salary &gt; some </a:t>
            </a:r>
          </a:p>
          <a:p>
            <a:r>
              <a:rPr lang="en-US" dirty="0" smtClean="0"/>
              <a:t>(select salary</a:t>
            </a:r>
          </a:p>
          <a:p>
            <a:r>
              <a:rPr lang="en-US" dirty="0" smtClean="0"/>
              <a:t>from instructor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dept_name</a:t>
            </a:r>
            <a:r>
              <a:rPr lang="en-US" dirty="0" smtClean="0"/>
              <a:t>='Biology')</a:t>
            </a:r>
          </a:p>
          <a:p>
            <a:r>
              <a:rPr lang="en-US" dirty="0" smtClean="0"/>
              <a:t>order  by salary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41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03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dept_name</a:t>
            </a:r>
            <a:r>
              <a:rPr lang="en-US" dirty="0" smtClean="0"/>
              <a:t>, budget</a:t>
            </a:r>
          </a:p>
          <a:p>
            <a:r>
              <a:rPr lang="en-US" dirty="0" smtClean="0"/>
              <a:t>from department</a:t>
            </a:r>
          </a:p>
          <a:p>
            <a:r>
              <a:rPr lang="en-US" dirty="0" smtClean="0"/>
              <a:t>where budget in(</a:t>
            </a:r>
          </a:p>
          <a:p>
            <a:r>
              <a:rPr lang="en-US" dirty="0" smtClean="0"/>
              <a:t>select max(budget)</a:t>
            </a:r>
          </a:p>
          <a:p>
            <a:r>
              <a:rPr lang="en-US" dirty="0" smtClean="0"/>
              <a:t>from department)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74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count(*), </a:t>
            </a:r>
            <a:r>
              <a:rPr lang="en-US" dirty="0" err="1" smtClean="0"/>
              <a:t>dept_name</a:t>
            </a:r>
            <a:endParaRPr lang="en-US" dirty="0" smtClean="0"/>
          </a:p>
          <a:p>
            <a:r>
              <a:rPr lang="en-US" dirty="0" smtClean="0"/>
              <a:t>from instructor</a:t>
            </a:r>
          </a:p>
          <a:p>
            <a:r>
              <a:rPr lang="en-US" dirty="0" smtClean="0"/>
              <a:t>group by </a:t>
            </a:r>
            <a:r>
              <a:rPr lang="en-US" dirty="0" err="1" smtClean="0"/>
              <a:t>dept_name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dept_name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    (select count(*)</a:t>
            </a:r>
          </a:p>
          <a:p>
            <a:r>
              <a:rPr lang="en-US" dirty="0" smtClean="0"/>
              <a:t>       from instructor</a:t>
            </a:r>
          </a:p>
          <a:p>
            <a:r>
              <a:rPr lang="en-US" dirty="0" smtClean="0"/>
              <a:t>        where </a:t>
            </a:r>
            <a:r>
              <a:rPr lang="en-US" dirty="0" err="1" smtClean="0"/>
              <a:t>department.dept_name</a:t>
            </a:r>
            <a:r>
              <a:rPr lang="en-US" dirty="0" smtClean="0"/>
              <a:t>=</a:t>
            </a:r>
            <a:r>
              <a:rPr lang="en-US" dirty="0" err="1" smtClean="0"/>
              <a:t>instructor.dept_name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department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22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Introduction to SQL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37AAC3-89B0-49EC-8664-9A8EB9577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for Empty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7359BC-B48F-42F7-B1CF-CB0DD95EF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all students who have taken all courses offered in the Biology department.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43B6DD4-290A-4F25-AD95-0270F962BFC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857224" y="2285992"/>
            <a:ext cx="7195698" cy="3571099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Straight Connector 5"/>
          <p:cNvCxnSpPr/>
          <p:nvPr/>
        </p:nvCxnSpPr>
        <p:spPr>
          <a:xfrm>
            <a:off x="683568" y="332656"/>
            <a:ext cx="8136904" cy="5688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736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6F4CE3-EBBA-405B-BB0C-80BC61A71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Test for the Absence of Duplicate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13C5E2-B49B-4C60-8A5F-EC8A3A9C6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unique</a:t>
            </a:r>
            <a:r>
              <a:rPr lang="en-US" dirty="0"/>
              <a:t> construct returns the value true if the argument subquery contains no duplicate tuples.</a:t>
            </a:r>
          </a:p>
          <a:p>
            <a:endParaRPr lang="en-US" dirty="0"/>
          </a:p>
          <a:p>
            <a:r>
              <a:rPr lang="en-US" dirty="0"/>
              <a:t>Find all courses that were offered at most once in 2009.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BA4D68A-B3B7-4735-AB46-EB9EC08F5A3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1142976" y="4214818"/>
            <a:ext cx="6810420" cy="2214578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Straight Connector 5"/>
          <p:cNvCxnSpPr/>
          <p:nvPr/>
        </p:nvCxnSpPr>
        <p:spPr>
          <a:xfrm>
            <a:off x="395536" y="404664"/>
            <a:ext cx="8352928" cy="5832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508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26935A-BB9F-4D65-BB38-24DEE8EDE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Test for the Absence of Duplicate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2F218A-F7AF-4F5F-9424-7E23E36F1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all courses that were offered at least twice in 2009.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DBF49BC-4E16-4B40-841A-D8F9A9CFA57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928662" y="2285992"/>
            <a:ext cx="7525497" cy="229570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Straight Connector 5"/>
          <p:cNvCxnSpPr/>
          <p:nvPr/>
        </p:nvCxnSpPr>
        <p:spPr>
          <a:xfrm>
            <a:off x="251520" y="332656"/>
            <a:ext cx="7776864" cy="5472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166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F33F98-658B-4A1F-BE28-69B0EB8D4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Subqueries in the From Clause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5E040776-FD6E-447D-B4B4-046A2A1E29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571472" y="1428736"/>
            <a:ext cx="7318882" cy="2159670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Straight Connector 5"/>
          <p:cNvCxnSpPr/>
          <p:nvPr/>
        </p:nvCxnSpPr>
        <p:spPr>
          <a:xfrm>
            <a:off x="323528" y="332656"/>
            <a:ext cx="8208912" cy="5832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626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2DAF9D-0E0D-448D-A07A-DFD3E9E0B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Subqueries in the From Clause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779C07-DBF5-43F9-AE8A-B305F49B9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maximum across all departments of the total salary at each department.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C84DC5F-F2A0-4D2C-97CE-7968204BEFF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928662" y="2357430"/>
            <a:ext cx="7763645" cy="157961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Straight Connector 5"/>
          <p:cNvCxnSpPr/>
          <p:nvPr/>
        </p:nvCxnSpPr>
        <p:spPr>
          <a:xfrm>
            <a:off x="467544" y="332656"/>
            <a:ext cx="8224763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436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ADF3A2-2E28-4950-9E00-0825EC75F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with Clause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9B20D8-C05D-4068-BF7E-9A28BF04D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en-US" dirty="0"/>
              <a:t> clause provides away of defining a temporary relation whose definition is available only to the query in which the with clause occurs.</a:t>
            </a:r>
          </a:p>
          <a:p>
            <a:endParaRPr lang="en-US" dirty="0"/>
          </a:p>
          <a:p>
            <a:r>
              <a:rPr lang="en-US" dirty="0"/>
              <a:t>Finds the departments with the maximum budget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9ED66F2-4B76-4F82-8B96-CEFBCB4A6DBD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-20000" contrast="30000"/>
          </a:blip>
          <a:stretch>
            <a:fillRect/>
          </a:stretch>
        </p:blipFill>
        <p:spPr>
          <a:xfrm>
            <a:off x="2357422" y="4214818"/>
            <a:ext cx="6006176" cy="235745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Straight Connector 5"/>
          <p:cNvCxnSpPr/>
          <p:nvPr/>
        </p:nvCxnSpPr>
        <p:spPr>
          <a:xfrm>
            <a:off x="755576" y="548680"/>
            <a:ext cx="6912768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979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5DEFFB-40F1-47BD-8515-684E1FF6E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Scalar Subqueries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353CE3E-765E-4433-8CDF-38B45534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scalar subqueries </a:t>
            </a:r>
            <a:r>
              <a:rPr lang="en-US" dirty="0"/>
              <a:t>is a subquery that returns only one tuple containing a single attribute.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A8F1853-9A86-49D5-A075-E96DF80CF56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30000"/>
          </a:blip>
          <a:stretch>
            <a:fillRect/>
          </a:stretch>
        </p:blipFill>
        <p:spPr>
          <a:xfrm>
            <a:off x="785786" y="2714620"/>
            <a:ext cx="8058603" cy="221457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643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B2469A1C-7E42-43FA-A91B-F4CE66C66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Subqueries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7C9C0AD-D855-4999-BB0F-5722F8148C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3.8</a:t>
            </a:r>
          </a:p>
        </p:txBody>
      </p:sp>
    </p:spTree>
    <p:extLst>
      <p:ext uri="{BB962C8B-B14F-4D97-AF65-F5344CB8AC3E}">
        <p14:creationId xmlns:p14="http://schemas.microsoft.com/office/powerpoint/2010/main" val="1188173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7E7230-42D2-4BCB-8958-3333DFFD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FA0D7F-693D-4F01-8F33-6E1B03702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5104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en-US" dirty="0"/>
              <a:t> connective tests for set membership.</a:t>
            </a:r>
          </a:p>
          <a:p>
            <a:pPr lvl="1"/>
            <a:r>
              <a:rPr lang="en-US" dirty="0"/>
              <a:t>Where the set is a collection of values produced by a select clause.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The </a:t>
            </a:r>
            <a:r>
              <a:rPr lang="en-US" sz="3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in </a:t>
            </a:r>
            <a:r>
              <a:rPr lang="en-US" sz="3200" dirty="0"/>
              <a:t>connective tests for the absence of set membership.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 : Find all the courses taught in the both the Fall 2009 and Spring 2010 semesters.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36309F9-D0EA-4833-B480-CB460E3B88B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590462" y="3429000"/>
            <a:ext cx="8196380" cy="2286016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2884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646BC3-D2F0-4CD1-B3AA-335C90AA0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A827E0-883B-464F-BCA2-E08E2879A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Example, to find all the courses taught in the Fall 2009 semester but not in the Spring 2010 semester, we can write: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7073EC7-B20C-4419-8A8A-7DD54E5909C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928662" y="2857496"/>
            <a:ext cx="7528136" cy="2147700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9689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C4EF86-BD08-4318-805D-62B8B1355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BCEDA9-DF39-4DCF-A88B-4300F86DC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Selects the names of instructors whose names are neither “Mozart” nor “Einstein”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Find the total number of (distinct) students who have taken course sections taught by the instructor with ID </a:t>
            </a:r>
            <a:r>
              <a:rPr lang="en-US" dirty="0" smtClean="0"/>
              <a:t>34175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0731897-4077-4A55-A0F1-02B6536F8D1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30000"/>
          </a:blip>
          <a:stretch>
            <a:fillRect/>
          </a:stretch>
        </p:blipFill>
        <p:spPr>
          <a:xfrm>
            <a:off x="857224" y="2214554"/>
            <a:ext cx="5532615" cy="122413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5364088" y="4797152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distinct name</a:t>
            </a:r>
          </a:p>
          <a:p>
            <a:r>
              <a:rPr lang="en-US" dirty="0"/>
              <a:t>from student, takes</a:t>
            </a:r>
          </a:p>
          <a:p>
            <a:r>
              <a:rPr lang="en-US" dirty="0"/>
              <a:t>where student.id = takes.id and </a:t>
            </a:r>
            <a:r>
              <a:rPr lang="en-US" dirty="0" err="1"/>
              <a:t>takes.course_id</a:t>
            </a:r>
            <a:r>
              <a:rPr lang="en-US" dirty="0"/>
              <a:t> in</a:t>
            </a:r>
          </a:p>
          <a:p>
            <a:r>
              <a:rPr lang="en-US" dirty="0"/>
              <a:t>(select </a:t>
            </a:r>
            <a:r>
              <a:rPr lang="en-US" dirty="0" err="1"/>
              <a:t>course_id</a:t>
            </a:r>
            <a:endParaRPr lang="en-US" dirty="0"/>
          </a:p>
          <a:p>
            <a:r>
              <a:rPr lang="en-US" dirty="0"/>
              <a:t>from section natural join teaches</a:t>
            </a:r>
          </a:p>
          <a:p>
            <a:r>
              <a:rPr lang="en-US" dirty="0"/>
              <a:t>where ID=34175);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269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0C0EB1-3134-4DF2-95E9-1B062F9B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433B27-BC49-4936-81B8-5F6B011D0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names of all instructors whose salary is greater than at least one instructor in the Biology department.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0E47553-59F7-478D-A7B6-AD48F4ADD50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30000"/>
          </a:blip>
          <a:stretch>
            <a:fillRect/>
          </a:stretch>
        </p:blipFill>
        <p:spPr>
          <a:xfrm>
            <a:off x="928662" y="2786058"/>
            <a:ext cx="6873410" cy="1842120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5581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0C0EB1-3134-4DF2-95E9-1B062F9B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433B27-BC49-4936-81B8-5F6B011D0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names of all instructors that have a salary value greater than that of each instructor in the Biology department.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D350627-EC0C-4CC0-BE5D-11464CEB99B4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857224" y="2714620"/>
            <a:ext cx="6667546" cy="1928826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60784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E6ED01-7CE9-4D68-A779-8B0FBD0F3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F136BB-3A6D-48D2-A5B7-9C2AEE697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departments that have the highest average salary.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1DCB703-8168-4E1D-A6E0-D74CD704383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30000"/>
          </a:blip>
          <a:stretch>
            <a:fillRect/>
          </a:stretch>
        </p:blipFill>
        <p:spPr>
          <a:xfrm>
            <a:off x="857224" y="2285992"/>
            <a:ext cx="6114320" cy="2071702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871257" y="4312882"/>
            <a:ext cx="3340703" cy="291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4581128"/>
            <a:ext cx="63790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Black" pitchFamily="34" charset="0"/>
              </a:rPr>
              <a:t>select </a:t>
            </a:r>
            <a:r>
              <a:rPr lang="en-US" i="1" dirty="0" err="1">
                <a:latin typeface="BrowalliaUPC" pitchFamily="34" charset="-34"/>
                <a:cs typeface="BrowalliaUPC" pitchFamily="34" charset="-34"/>
              </a:rPr>
              <a:t>dept_name</a:t>
            </a:r>
            <a:r>
              <a:rPr lang="en-US" i="1" dirty="0">
                <a:latin typeface="BrowalliaUPC" pitchFamily="34" charset="-34"/>
                <a:cs typeface="BrowalliaUPC" pitchFamily="34" charset="-34"/>
              </a:rPr>
              <a:t>, </a:t>
            </a:r>
            <a:r>
              <a:rPr lang="en-US" i="1" dirty="0" err="1">
                <a:latin typeface="BrowalliaUPC" pitchFamily="34" charset="-34"/>
                <a:cs typeface="BrowalliaUPC" pitchFamily="34" charset="-34"/>
              </a:rPr>
              <a:t>avg</a:t>
            </a:r>
            <a:r>
              <a:rPr lang="en-US" i="1" dirty="0">
                <a:latin typeface="BrowalliaUPC" pitchFamily="34" charset="-34"/>
                <a:cs typeface="BrowalliaUPC" pitchFamily="34" charset="-34"/>
              </a:rPr>
              <a:t>(salary)</a:t>
            </a:r>
          </a:p>
          <a:p>
            <a:r>
              <a:rPr lang="en-US" dirty="0">
                <a:latin typeface="Arial Black" pitchFamily="34" charset="0"/>
              </a:rPr>
              <a:t>from</a:t>
            </a:r>
            <a:r>
              <a:rPr lang="en-US" dirty="0"/>
              <a:t> </a:t>
            </a:r>
            <a:r>
              <a:rPr lang="en-US" i="1" dirty="0">
                <a:latin typeface="BrowalliaUPC" pitchFamily="34" charset="-34"/>
                <a:cs typeface="BrowalliaUPC" pitchFamily="34" charset="-34"/>
              </a:rPr>
              <a:t>instructor</a:t>
            </a:r>
          </a:p>
          <a:p>
            <a:r>
              <a:rPr lang="en-US" b="1" dirty="0">
                <a:latin typeface="Arial Black" pitchFamily="34" charset="0"/>
              </a:rPr>
              <a:t>group by </a:t>
            </a:r>
            <a:r>
              <a:rPr lang="en-US" i="1" dirty="0" err="1">
                <a:latin typeface="BrowalliaUPC" pitchFamily="34" charset="-34"/>
                <a:cs typeface="BrowalliaUPC" pitchFamily="34" charset="-34"/>
              </a:rPr>
              <a:t>dept_name</a:t>
            </a:r>
            <a:endParaRPr lang="en-US" i="1" dirty="0">
              <a:latin typeface="BrowalliaUPC" pitchFamily="34" charset="-34"/>
              <a:cs typeface="BrowalliaUPC" pitchFamily="34" charset="-34"/>
            </a:endParaRPr>
          </a:p>
          <a:p>
            <a:r>
              <a:rPr lang="en-US" dirty="0">
                <a:latin typeface="Arial Black" pitchFamily="34" charset="0"/>
              </a:rPr>
              <a:t>having </a:t>
            </a:r>
            <a:r>
              <a:rPr lang="en-US" dirty="0" err="1">
                <a:latin typeface="Arial Black" pitchFamily="34" charset="0"/>
              </a:rPr>
              <a:t>avg</a:t>
            </a:r>
            <a:r>
              <a:rPr lang="en-US" dirty="0"/>
              <a:t>(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salary</a:t>
            </a:r>
            <a:r>
              <a:rPr lang="en-US" dirty="0"/>
              <a:t>) </a:t>
            </a:r>
            <a:r>
              <a:rPr lang="en-US" dirty="0" smtClean="0"/>
              <a:t>&gt;= </a:t>
            </a:r>
            <a:r>
              <a:rPr lang="en-US" dirty="0" smtClean="0">
                <a:latin typeface="Arial Black" pitchFamily="34" charset="0"/>
              </a:rPr>
              <a:t>all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latin typeface="Arial Black" pitchFamily="34" charset="0"/>
              </a:rPr>
              <a:t>select</a:t>
            </a:r>
            <a:r>
              <a:rPr lang="en-US" dirty="0"/>
              <a:t> </a:t>
            </a:r>
            <a:r>
              <a:rPr lang="en-US" dirty="0" err="1">
                <a:latin typeface="BrowalliaUPC" pitchFamily="34" charset="-34"/>
                <a:cs typeface="BrowalliaUPC" pitchFamily="34" charset="-34"/>
              </a:rPr>
              <a:t>dept_name,avg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(salary)</a:t>
            </a:r>
          </a:p>
          <a:p>
            <a:r>
              <a:rPr lang="en-US" dirty="0" smtClean="0"/>
              <a:t>                                                  </a:t>
            </a:r>
            <a:r>
              <a:rPr lang="en-US" dirty="0" smtClean="0">
                <a:latin typeface="Arial Black" pitchFamily="34" charset="0"/>
              </a:rPr>
              <a:t>from</a:t>
            </a:r>
            <a:r>
              <a:rPr lang="en-US" dirty="0" smtClean="0"/>
              <a:t> 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instructor</a:t>
            </a:r>
          </a:p>
          <a:p>
            <a:r>
              <a:rPr lang="en-US" dirty="0" smtClean="0"/>
              <a:t>                                                  </a:t>
            </a:r>
            <a:r>
              <a:rPr lang="en-US" dirty="0" smtClean="0">
                <a:latin typeface="Arial Black" pitchFamily="34" charset="0"/>
              </a:rPr>
              <a:t>group </a:t>
            </a:r>
            <a:r>
              <a:rPr lang="en-US" dirty="0">
                <a:latin typeface="Arial Black" pitchFamily="34" charset="0"/>
              </a:rPr>
              <a:t>by </a:t>
            </a:r>
            <a:r>
              <a:rPr lang="en-US" dirty="0" err="1">
                <a:latin typeface="BrowalliaUPC" pitchFamily="34" charset="-34"/>
                <a:cs typeface="BrowalliaUPC" pitchFamily="34" charset="-34"/>
              </a:rPr>
              <a:t>dept_name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0478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3FF5B7-1546-4B9F-BA32-5956782F6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for Empty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0C220A-A705-4B8B-8509-88D08E731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exists</a:t>
            </a:r>
            <a:r>
              <a:rPr lang="en-US" dirty="0"/>
              <a:t> construct returns the value true if the argument subquery is nonempty.</a:t>
            </a:r>
          </a:p>
          <a:p>
            <a:endParaRPr lang="en-US" dirty="0"/>
          </a:p>
          <a:p>
            <a:r>
              <a:rPr lang="en-US" dirty="0"/>
              <a:t>Find all courses taught in both the Fall 2009 semester and in the Spring 2010 semester.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B07723F-976D-4B7D-9339-E504953E6BD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928661" y="3857628"/>
            <a:ext cx="7384703" cy="2428892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Straight Connector 5"/>
          <p:cNvCxnSpPr/>
          <p:nvPr/>
        </p:nvCxnSpPr>
        <p:spPr>
          <a:xfrm>
            <a:off x="1043608" y="620688"/>
            <a:ext cx="7269756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073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2442</TotalTime>
  <Words>491</Words>
  <Application>Microsoft Office PowerPoint</Application>
  <PresentationFormat>On-screen Show (4:3)</PresentationFormat>
  <Paragraphs>84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Chapter 03</vt:lpstr>
      <vt:lpstr>Nested Subqueries</vt:lpstr>
      <vt:lpstr>Set Membership</vt:lpstr>
      <vt:lpstr>Set Membership</vt:lpstr>
      <vt:lpstr>Set Membership</vt:lpstr>
      <vt:lpstr>Set Comparison</vt:lpstr>
      <vt:lpstr>Set Comparison</vt:lpstr>
      <vt:lpstr>Set Comparison</vt:lpstr>
      <vt:lpstr>Test for Empty Relations</vt:lpstr>
      <vt:lpstr>Test for Empty Relations</vt:lpstr>
      <vt:lpstr>Test for the Absence of Duplicate Tuples</vt:lpstr>
      <vt:lpstr>Test for the Absence of Duplicate Tuples</vt:lpstr>
      <vt:lpstr>Subqueries in the From Clause</vt:lpstr>
      <vt:lpstr>Subqueries in the From Clause</vt:lpstr>
      <vt:lpstr>The with Clause</vt:lpstr>
      <vt:lpstr>Scalar Subqueries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01</dc:title>
  <dc:creator>admin</dc:creator>
  <cp:lastModifiedBy>eng.samer2011@hotmail.com</cp:lastModifiedBy>
  <cp:revision>616</cp:revision>
  <dcterms:created xsi:type="dcterms:W3CDTF">2006-08-16T00:00:00Z</dcterms:created>
  <dcterms:modified xsi:type="dcterms:W3CDTF">2024-08-20T12:38:38Z</dcterms:modified>
</cp:coreProperties>
</file>