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9"/>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F571C9C-B3A4-4617-B07E-7F77BD8D6F74}" type="datetimeFigureOut">
              <a:rPr lang="ar-SA" smtClean="0"/>
              <a:pPr/>
              <a:t>20/01/1446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5D70A24-FC37-46E8-A0E9-DCB81FBCD478}"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F66F989-7280-428B-A67A-514C67301EE6}" type="datetimeFigureOut">
              <a:rPr lang="ar-SA" smtClean="0"/>
              <a:pPr/>
              <a:t>20/01/1446</a:t>
            </a:fld>
            <a:endParaRPr lang="ar-S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8561761-F3DA-4404-8EC5-776B17241F25}"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F66F989-7280-428B-A67A-514C67301EE6}" type="datetimeFigureOut">
              <a:rPr lang="ar-SA" smtClean="0"/>
              <a:pPr/>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8561761-F3DA-4404-8EC5-776B17241F2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6F66F989-7280-428B-A67A-514C67301EE6}" type="datetimeFigureOut">
              <a:rPr lang="ar-SA" smtClean="0"/>
              <a:pPr/>
              <a:t>20/01/1446</a:t>
            </a:fld>
            <a:endParaRPr lang="ar-SA"/>
          </a:p>
        </p:txBody>
      </p:sp>
      <p:sp>
        <p:nvSpPr>
          <p:cNvPr id="5" name="Footer Placeholder 4"/>
          <p:cNvSpPr>
            <a:spLocks noGrp="1"/>
          </p:cNvSpPr>
          <p:nvPr>
            <p:ph type="ftr" sz="quarter" idx="11"/>
          </p:nvPr>
        </p:nvSpPr>
        <p:spPr>
          <a:xfrm>
            <a:off x="457200" y="6556248"/>
            <a:ext cx="3657600" cy="228600"/>
          </a:xfrm>
        </p:spPr>
        <p:txBody>
          <a:bodyPr/>
          <a:lstStyle/>
          <a:p>
            <a:endParaRPr lang="ar-S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8561761-F3DA-4404-8EC5-776B17241F2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F66F989-7280-428B-A67A-514C67301EE6}" type="datetimeFigureOut">
              <a:rPr lang="ar-SA" smtClean="0"/>
              <a:pPr/>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8561761-F3DA-4404-8EC5-776B17241F25}"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F66F989-7280-428B-A67A-514C67301EE6}" type="datetimeFigureOut">
              <a:rPr lang="ar-SA" smtClean="0"/>
              <a:pPr/>
              <a:t>20/01/1446</a:t>
            </a:fld>
            <a:endParaRPr lang="ar-S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p>
        </p:txBody>
      </p:sp>
      <p:sp>
        <p:nvSpPr>
          <p:cNvPr id="6" name="Slide Number Placeholder 5"/>
          <p:cNvSpPr>
            <a:spLocks noGrp="1"/>
          </p:cNvSpPr>
          <p:nvPr>
            <p:ph type="sldNum" sz="quarter" idx="12"/>
          </p:nvPr>
        </p:nvSpPr>
        <p:spPr>
          <a:xfrm>
            <a:off x="6733952" y="6555112"/>
            <a:ext cx="588336" cy="228600"/>
          </a:xfrm>
        </p:spPr>
        <p:txBody>
          <a:bodyPr/>
          <a:lstStyle/>
          <a:p>
            <a:fld id="{18561761-F3DA-4404-8EC5-776B17241F25}"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F66F989-7280-428B-A67A-514C67301EE6}" type="datetimeFigureOut">
              <a:rPr lang="ar-SA" smtClean="0"/>
              <a:pPr/>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8561761-F3DA-4404-8EC5-776B17241F25}"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F66F989-7280-428B-A67A-514C67301EE6}" type="datetimeFigureOut">
              <a:rPr lang="ar-SA" smtClean="0"/>
              <a:pPr/>
              <a:t>20/01/1446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8561761-F3DA-4404-8EC5-776B17241F25}"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F66F989-7280-428B-A67A-514C67301EE6}" type="datetimeFigureOut">
              <a:rPr lang="ar-SA" smtClean="0"/>
              <a:pPr/>
              <a:t>20/01/1446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8561761-F3DA-4404-8EC5-776B17241F2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F66F989-7280-428B-A67A-514C67301EE6}" type="datetimeFigureOut">
              <a:rPr lang="ar-SA" smtClean="0"/>
              <a:pPr/>
              <a:t>20/01/1446</a:t>
            </a:fld>
            <a:endParaRPr lang="ar-S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SA"/>
          </a:p>
        </p:txBody>
      </p:sp>
      <p:sp>
        <p:nvSpPr>
          <p:cNvPr id="4" name="Slide Number Placeholder 3"/>
          <p:cNvSpPr>
            <a:spLocks noGrp="1"/>
          </p:cNvSpPr>
          <p:nvPr>
            <p:ph type="sldNum" sz="quarter" idx="12"/>
          </p:nvPr>
        </p:nvSpPr>
        <p:spPr/>
        <p:txBody>
          <a:bodyPr/>
          <a:lstStyle/>
          <a:p>
            <a:fld id="{18561761-F3DA-4404-8EC5-776B17241F2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F66F989-7280-428B-A67A-514C67301EE6}" type="datetimeFigureOut">
              <a:rPr lang="ar-SA" smtClean="0"/>
              <a:pPr/>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8561761-F3DA-4404-8EC5-776B17241F25}"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6F66F989-7280-428B-A67A-514C67301EE6}" type="datetimeFigureOut">
              <a:rPr lang="ar-SA" smtClean="0"/>
              <a:pPr/>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8561761-F3DA-4404-8EC5-776B17241F25}" type="slidenum">
              <a:rPr lang="ar-SA" smtClean="0"/>
              <a:pPr/>
              <a:t>‹#›</a:t>
            </a:fld>
            <a:endParaRPr lang="ar-S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F66F989-7280-428B-A67A-514C67301EE6}" type="datetimeFigureOut">
              <a:rPr lang="ar-SA" smtClean="0"/>
              <a:pPr/>
              <a:t>20/01/1446</a:t>
            </a:fld>
            <a:endParaRPr lang="ar-S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S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8561761-F3DA-4404-8EC5-776B17241F2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0430" y="571480"/>
            <a:ext cx="5105400" cy="2357454"/>
          </a:xfrm>
        </p:spPr>
        <p:txBody>
          <a:bodyPr/>
          <a:lstStyle/>
          <a:p>
            <a:pPr algn="ctr"/>
            <a:r>
              <a:rPr lang="ar-SA" dirty="0">
                <a:solidFill>
                  <a:schemeClr val="bg1"/>
                </a:solidFill>
              </a:rPr>
              <a:t>قمة كامب ديفيد وانتفاضة الاقصى</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a:t>السبب المباشر لانتفاضة الاقصى</a:t>
            </a:r>
          </a:p>
        </p:txBody>
      </p:sp>
      <p:sp>
        <p:nvSpPr>
          <p:cNvPr id="3" name="Content Placeholder 2"/>
          <p:cNvSpPr>
            <a:spLocks noGrp="1"/>
          </p:cNvSpPr>
          <p:nvPr>
            <p:ph idx="1"/>
          </p:nvPr>
        </p:nvSpPr>
        <p:spPr/>
        <p:txBody>
          <a:bodyPr>
            <a:normAutofit/>
          </a:bodyPr>
          <a:lstStyle/>
          <a:p>
            <a:pPr algn="just"/>
            <a:r>
              <a:rPr lang="ar-SA" dirty="0"/>
              <a:t>مع زيارة زعيم الليكود ارئيل شارون حينها الى المسجد الاقصى بما يحمله ذلك من دلالات سياسية في ظل امكانية دخول الليكود الى الحكومة وهو ما حصل فعلا حين اصبح شارون رئيسا لوزراء اسرائيل دلالات استفزازية لمشار الفلسطينيين الذين ثارو غضبا ضد ما اقدم عليه شارون.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مراحل الانتفاضة</a:t>
            </a:r>
          </a:p>
        </p:txBody>
      </p:sp>
      <p:sp>
        <p:nvSpPr>
          <p:cNvPr id="3" name="Content Placeholder 2"/>
          <p:cNvSpPr>
            <a:spLocks noGrp="1"/>
          </p:cNvSpPr>
          <p:nvPr>
            <p:ph idx="1"/>
          </p:nvPr>
        </p:nvSpPr>
        <p:spPr/>
        <p:txBody>
          <a:bodyPr/>
          <a:lstStyle/>
          <a:p>
            <a:r>
              <a:rPr lang="ar-SA" b="1" dirty="0"/>
              <a:t>جماهيرية الانتفاضة</a:t>
            </a:r>
            <a:r>
              <a:rPr lang="ar-SA" dirty="0"/>
              <a:t>: </a:t>
            </a:r>
          </a:p>
          <a:p>
            <a:pPr algn="just">
              <a:buNone/>
            </a:pPr>
            <a:r>
              <a:rPr lang="ar-SA" dirty="0"/>
              <a:t>   وهي المرحلة او الهبة الشعبية التي تلت زيارة ارئيل شارون للمسجد الاقصى مباشرة ,تميزت الانتفاضة خلالها بالمقاومة السلمية اذ كان الشبان الفلسطينيون يذهبون الى الحواجز الاسرائيلية للاعلان عن احتجاجهم على السياسات الاسرائيلية ,الا ان العنف الاسرائيلي في هذه المرحلة بلغ ذروته مما ادى الى تساقط مئات الشهداء الاف الجرحى.</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p:spPr>
        <p:txBody>
          <a:bodyPr>
            <a:normAutofit/>
          </a:bodyPr>
          <a:lstStyle/>
          <a:p>
            <a:r>
              <a:rPr lang="ar-SA" b="1" dirty="0"/>
              <a:t>عسكرة الانتفاضة</a:t>
            </a:r>
            <a:r>
              <a:rPr lang="ar-SA" dirty="0"/>
              <a:t>:</a:t>
            </a:r>
          </a:p>
          <a:p>
            <a:pPr algn="just">
              <a:buNone/>
            </a:pPr>
            <a:r>
              <a:rPr lang="ar-SA" dirty="0"/>
              <a:t>   </a:t>
            </a:r>
          </a:p>
          <a:p>
            <a:pPr algn="just">
              <a:buNone/>
            </a:pPr>
            <a:r>
              <a:rPr lang="ar-SA" dirty="0"/>
              <a:t>في هذه المرحلة اخذت قوات الامن الفلسطيني والتنظيمات تستخدم السلاح كشكل من اشكال المقاومة وبالذات فيما يخص جنود الاحتلال على الطرق الالتفافية ,اضافة الى المستوطنات</a:t>
            </a:r>
          </a:p>
          <a:p>
            <a:pPr algn="just">
              <a:buNone/>
            </a:pPr>
            <a:r>
              <a:rPr lang="ar-SA" dirty="0"/>
              <a:t> ثم بدأت العمليات الفدائية (او ما تعارف عليه فلسطينيا بالعمليات الاستشهادية) في داخل الخط الاخضر ,اذ عمدت القوى الفلطينية الى:</a:t>
            </a:r>
          </a:p>
          <a:p>
            <a:pPr algn="just">
              <a:buNone/>
            </a:pPr>
            <a:r>
              <a:rPr lang="ar-SA" dirty="0"/>
              <a:t> ايقاع خسائر في الجانب الاسرائيلي ,وزعزعة الامن الفردي والجماعي للمواطنين الاسرائيلين فتبنت كل فصائل المقاومة العمليات الفدائية نهجا لها.</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p:spPr>
        <p:txBody>
          <a:bodyPr/>
          <a:lstStyle/>
          <a:p>
            <a:r>
              <a:rPr lang="ar-SA" b="1" dirty="0"/>
              <a:t>تطوير وسائل المقاومة</a:t>
            </a:r>
            <a:r>
              <a:rPr lang="ar-SA" dirty="0"/>
              <a:t>:</a:t>
            </a:r>
          </a:p>
          <a:p>
            <a:pPr algn="just">
              <a:buNone/>
            </a:pPr>
            <a:r>
              <a:rPr lang="ar-SA" dirty="0"/>
              <a:t>  وهي مرحلة استخدام الصواريخ اذ طورت الفصائل الفلسطينية صواريخ محلية الصنع واصبحت تستهدف القرى واللبلدات القريبة من قطاع غزة.</a:t>
            </a:r>
          </a:p>
          <a:p>
            <a:pPr>
              <a:buNone/>
            </a:pPr>
            <a:endParaRPr lang="ar-SA" dirty="0"/>
          </a:p>
          <a:p>
            <a:r>
              <a:rPr lang="ar-SA" b="1" dirty="0"/>
              <a:t>التهدئة والهدنة </a:t>
            </a:r>
            <a:r>
              <a:rPr lang="ar-SA" dirty="0"/>
              <a:t>:</a:t>
            </a:r>
          </a:p>
          <a:p>
            <a:pPr algn="just">
              <a:buNone/>
            </a:pPr>
            <a:r>
              <a:rPr lang="ar-SA" dirty="0"/>
              <a:t>   تقديم الفصائل الفلسطينية لهدنة من طرف واحد بحيث توقفت الفصائل الفلسطينية عن العمليات الفدائية واطلاق الصواريخ على البلدات الاسرائيلية مقابل قيام اسرائيل بوقف عمليات الاغتيال والملاحقة توقفت الفصائل عن العمليات واطلاق الصواريخ فتوقفت بعدها اسرائيل بشكل جزئي الا انها عادت الاى الاستهداف والقتل من جديد.</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t>الآثار والنتائج التي احدثتها الانتفاضة</a:t>
            </a:r>
          </a:p>
        </p:txBody>
      </p:sp>
      <p:sp>
        <p:nvSpPr>
          <p:cNvPr id="3" name="Content Placeholder 2"/>
          <p:cNvSpPr>
            <a:spLocks noGrp="1"/>
          </p:cNvSpPr>
          <p:nvPr>
            <p:ph idx="1"/>
          </p:nvPr>
        </p:nvSpPr>
        <p:spPr/>
        <p:txBody>
          <a:bodyPr/>
          <a:lstStyle/>
          <a:p>
            <a:r>
              <a:rPr lang="ar-SA" b="1" dirty="0"/>
              <a:t>الآثار على الجانب الاسرائيلي</a:t>
            </a:r>
            <a:r>
              <a:rPr lang="ar-SA" dirty="0"/>
              <a:t>:</a:t>
            </a:r>
          </a:p>
          <a:p>
            <a:pPr>
              <a:buNone/>
            </a:pPr>
            <a:r>
              <a:rPr lang="ar-SA" dirty="0"/>
              <a:t>1-زعزعت الامن الشخصي والجماعي للمواطن الاسرائيلي</a:t>
            </a:r>
          </a:p>
          <a:p>
            <a:pPr>
              <a:buNone/>
            </a:pPr>
            <a:r>
              <a:rPr lang="ar-SA" dirty="0"/>
              <a:t>2-أحدثت الانتفاضة تراجع في العقيدة السياسية الصهيونية</a:t>
            </a:r>
          </a:p>
          <a:p>
            <a:pPr>
              <a:buNone/>
            </a:pPr>
            <a:r>
              <a:rPr lang="ar-SA" dirty="0"/>
              <a:t>3-ادت الى احداث تغيرات سياسية في النظام السياسي الاسرائيلي</a:t>
            </a:r>
          </a:p>
          <a:p>
            <a:pPr>
              <a:buNone/>
            </a:pPr>
            <a:r>
              <a:rPr lang="ar-SA" dirty="0"/>
              <a:t>4-احدثت اضرار اقتصادية بالغة.</a:t>
            </a:r>
          </a:p>
          <a:p>
            <a:pPr>
              <a:buNone/>
            </a:pPr>
            <a:r>
              <a:rPr lang="ar-SA" dirty="0"/>
              <a:t>5-احدثت اثار بالغة في التركيبة الحزبية الاسرائيلية.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p:spPr>
        <p:txBody>
          <a:bodyPr/>
          <a:lstStyle/>
          <a:p>
            <a:r>
              <a:rPr lang="ar-SA" b="1" u="sng" dirty="0"/>
              <a:t>الآثار على الجانب الفلسطيني</a:t>
            </a:r>
            <a:r>
              <a:rPr lang="ar-SA" dirty="0"/>
              <a:t>:</a:t>
            </a:r>
          </a:p>
          <a:p>
            <a:r>
              <a:rPr lang="ar-SA" b="1" dirty="0"/>
              <a:t>الآثار الايجابية</a:t>
            </a:r>
            <a:r>
              <a:rPr lang="ar-SA" dirty="0"/>
              <a:t>:</a:t>
            </a:r>
          </a:p>
          <a:p>
            <a:pPr algn="just">
              <a:buNone/>
            </a:pPr>
            <a:r>
              <a:rPr lang="ar-SA" dirty="0"/>
              <a:t>1- توحيد مختلف القوى الفلسطينية تحت شعار المقاومة ضد العدو.</a:t>
            </a:r>
          </a:p>
          <a:p>
            <a:pPr algn="just">
              <a:buNone/>
            </a:pPr>
            <a:r>
              <a:rPr lang="ar-SA" dirty="0"/>
              <a:t>2-اععادة الروح للقضية الفلسطينية </a:t>
            </a:r>
          </a:p>
          <a:p>
            <a:pPr algn="just">
              <a:buNone/>
            </a:pPr>
            <a:r>
              <a:rPr lang="ar-SA" dirty="0"/>
              <a:t>3-اظهرت طمع اسرائيل ووحشيتها.</a:t>
            </a:r>
          </a:p>
          <a:p>
            <a:pPr algn="just">
              <a:buNone/>
            </a:pPr>
            <a:r>
              <a:rPr lang="ar-SA" dirty="0"/>
              <a:t>4-وحدت الفلسطينين داخل الخط الاخضر وخارجه.</a:t>
            </a:r>
          </a:p>
          <a:p>
            <a:pPr algn="just">
              <a:buNone/>
            </a:pPr>
            <a:r>
              <a:rPr lang="ar-SA" dirty="0"/>
              <a:t>5-رفعت من مستوى التعاطف العربي مع القضية الفلسطينية</a:t>
            </a:r>
          </a:p>
          <a:p>
            <a:pPr algn="just">
              <a:buNone/>
            </a:pPr>
            <a:r>
              <a:rPr lang="ar-SA" dirty="0"/>
              <a:t>6-جعلت الفلسطيين يقومون باول انتخابات جامعة ونزيهة.</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239000" cy="5812818"/>
          </a:xfrm>
        </p:spPr>
        <p:txBody>
          <a:bodyPr/>
          <a:lstStyle/>
          <a:p>
            <a:r>
              <a:rPr lang="ar-SA" b="1" dirty="0"/>
              <a:t>الآثار السلبية للانتفاضة</a:t>
            </a:r>
            <a:r>
              <a:rPr lang="ar-SA" dirty="0"/>
              <a:t>:</a:t>
            </a:r>
          </a:p>
          <a:p>
            <a:pPr algn="just">
              <a:buNone/>
            </a:pPr>
            <a:r>
              <a:rPr lang="ar-SA" dirty="0"/>
              <a:t>1-فقد الشعب الفلسطيني ما يقارب 5500 شهيد في الانتفاضة التانية.</a:t>
            </a:r>
          </a:p>
          <a:p>
            <a:pPr algn="just">
              <a:buNone/>
            </a:pPr>
            <a:r>
              <a:rPr lang="ar-SA" dirty="0"/>
              <a:t>2-تم تدمير البنية التحتية لمؤسسات السلطة الفلسطينية</a:t>
            </a:r>
          </a:p>
          <a:p>
            <a:pPr algn="just">
              <a:buNone/>
            </a:pPr>
            <a:r>
              <a:rPr lang="ar-SA" dirty="0"/>
              <a:t>3-الفلتان الامني الذي كان من السمات السيئة للانتفاضة.</a:t>
            </a:r>
          </a:p>
          <a:p>
            <a:pPr algn="just">
              <a:buNone/>
            </a:pPr>
            <a:r>
              <a:rPr lang="ar-SA" dirty="0"/>
              <a:t>4-الجدار العازل والذس اتى على الاراضي الفلسطيينة وقضمها تارة بالضم وتارة بالمصادرة الذي ضم ما يقارب 12%من اراضي الضفة الغريبة.</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normAutofit fontScale="90000"/>
          </a:bodyPr>
          <a:lstStyle/>
          <a:p>
            <a:pPr algn="ctr"/>
            <a:r>
              <a:rPr lang="ar-SA" dirty="0"/>
              <a:t>مميزات انتفاضة الاقصى وخصائصها</a:t>
            </a:r>
          </a:p>
        </p:txBody>
      </p:sp>
      <p:sp>
        <p:nvSpPr>
          <p:cNvPr id="3" name="Content Placeholder 2"/>
          <p:cNvSpPr>
            <a:spLocks noGrp="1"/>
          </p:cNvSpPr>
          <p:nvPr>
            <p:ph idx="1"/>
          </p:nvPr>
        </p:nvSpPr>
        <p:spPr>
          <a:xfrm>
            <a:off x="457200" y="1428736"/>
            <a:ext cx="7239000" cy="5027000"/>
          </a:xfrm>
        </p:spPr>
        <p:txBody>
          <a:bodyPr>
            <a:normAutofit fontScale="85000" lnSpcReduction="10000"/>
          </a:bodyPr>
          <a:lstStyle/>
          <a:p>
            <a:pPr algn="just">
              <a:buNone/>
            </a:pPr>
            <a:r>
              <a:rPr lang="ar-SA" dirty="0"/>
              <a:t>1-منح اسمها ”انتفاضة الاقصى“ بعدا دينيا اضافة الى بعدها السياسي.</a:t>
            </a:r>
          </a:p>
          <a:p>
            <a:pPr algn="just">
              <a:buNone/>
            </a:pPr>
            <a:r>
              <a:rPr lang="ar-SA" dirty="0"/>
              <a:t>2-اتساع المشاركة الشعبية سواء مشاركة الفلسطينين في داخل الخط الاخضر او في الاراضي المحتلة كام 1967م.</a:t>
            </a:r>
          </a:p>
          <a:p>
            <a:pPr algn="just">
              <a:buNone/>
            </a:pPr>
            <a:r>
              <a:rPr lang="ar-SA" dirty="0"/>
              <a:t>3-ظهور العمل المسلح والمكثف في انتفاضة الاقصى وكان هذا الطول على عدة مستويات: </a:t>
            </a:r>
            <a:r>
              <a:rPr lang="ar-SA" u="sng" dirty="0"/>
              <a:t>المستوى الاول</a:t>
            </a:r>
            <a:r>
              <a:rPr lang="ar-SA" dirty="0"/>
              <a:t>:اشتراك قوات الامن الفلسطيني في احداث المقاومة,</a:t>
            </a:r>
            <a:r>
              <a:rPr lang="ar-SA" u="sng" dirty="0"/>
              <a:t>والمستوى الثاني</a:t>
            </a:r>
            <a:r>
              <a:rPr lang="ar-SA" dirty="0"/>
              <a:t>:الاستخدام الكثيف للعمليات الفدائية من قبل الفصائل الفلسطينية المختلفة,و</a:t>
            </a:r>
            <a:r>
              <a:rPr lang="ar-SA" u="sng" dirty="0"/>
              <a:t>المستوى الثالث</a:t>
            </a:r>
            <a:r>
              <a:rPr lang="ar-SA" dirty="0"/>
              <a:t>:الانخراط الواسع لاعداد كبيرة في العمل المسلح مما رفع مستوى ما يسمى بالمطلوبين الفلسطينين حسب التعريف الاسرائيلي.</a:t>
            </a:r>
          </a:p>
          <a:p>
            <a:pPr algn="just">
              <a:buNone/>
            </a:pPr>
            <a:r>
              <a:rPr lang="ar-SA" dirty="0"/>
              <a:t>4-تحريك العالم العربي والاسلامي على نحو لم تستطع الانتفاضة السابقة فعله</a:t>
            </a:r>
          </a:p>
          <a:p>
            <a:pPr algn="just">
              <a:buNone/>
            </a:pPr>
            <a:r>
              <a:rPr lang="ar-SA" dirty="0"/>
              <a:t>5-الاستخدام الواسع للماكينة الاعلامية اذ جائت هذ الانتفاضة في ظل ما يعرف بالثورة الاعلامية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7239000" cy="5384190"/>
          </a:xfrm>
        </p:spPr>
        <p:txBody>
          <a:bodyPr>
            <a:normAutofit/>
          </a:bodyPr>
          <a:lstStyle/>
          <a:p>
            <a:pPr algn="just"/>
            <a:r>
              <a:rPr lang="ar-SA" sz="3200" dirty="0">
                <a:latin typeface="Simplified Arabic" pitchFamily="18" charset="-78"/>
                <a:cs typeface="Simplified Arabic" pitchFamily="18" charset="-78"/>
              </a:rPr>
              <a:t>بعد فترة طويلة من المفاوضات بين الجانبين الفلسطيني والاسرائيلي تمكن الطرفان من التوصل الى بعض التفاهمات حول قضايا الحل النهائي ,الا أن هذه التفاهمات لم ترق الى مستوى الاتفاق ,وبقيت مجرد خطوط عامة ,وكانت ابرز الاشكاليات ما يتعلق منها بمدينة القدس والسيادة عليها اذ تركت ليتفق عليها كل من باراك وعرفات.</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7239000" cy="5455628"/>
          </a:xfrm>
        </p:spPr>
        <p:txBody>
          <a:bodyPr>
            <a:normAutofit/>
          </a:bodyPr>
          <a:lstStyle/>
          <a:p>
            <a:pPr algn="just"/>
            <a:r>
              <a:rPr lang="ar-SA" sz="3200" dirty="0">
                <a:latin typeface="Simplified Arabic" pitchFamily="18" charset="-78"/>
                <a:cs typeface="Simplified Arabic" pitchFamily="18" charset="-78"/>
              </a:rPr>
              <a:t>على هذه الارضية انطلقت مباحثات كامب ديفيد بعد ان وجه الرئيس بيل كلينتون دعوة الى الرئيس الفلسطيني ياسر عرفات,ورئيس الوزراء الاسرائيلي أيهود باراك</a:t>
            </a:r>
          </a:p>
          <a:p>
            <a:pPr algn="just"/>
            <a:r>
              <a:rPr lang="ar-SA" sz="3200" dirty="0">
                <a:latin typeface="Simplified Arabic" pitchFamily="18" charset="-78"/>
                <a:cs typeface="Simplified Arabic" pitchFamily="18" charset="-78"/>
              </a:rPr>
              <a:t>كان الهدف منها ممارسة نوع من الضغط على كلا الطرفين للخروج باتفاق حول القضايا النهائية وخاصة قضية القدس ,الا ان الضغط كان فقط على ياسر عرفات بمطالبته بمزيد من التنازلات فيما يخص السيادة على مدينة القدس.</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65820"/>
          </a:xfrm>
        </p:spPr>
        <p:txBody>
          <a:bodyPr>
            <a:normAutofit fontScale="90000"/>
          </a:bodyPr>
          <a:lstStyle/>
          <a:p>
            <a:r>
              <a:rPr lang="ar-SA" dirty="0"/>
              <a:t>انتفاضة الاقصى 28/سبتمبر2000م</a:t>
            </a:r>
          </a:p>
        </p:txBody>
      </p:sp>
      <p:sp>
        <p:nvSpPr>
          <p:cNvPr id="3" name="Content Placeholder 2"/>
          <p:cNvSpPr>
            <a:spLocks noGrp="1"/>
          </p:cNvSpPr>
          <p:nvPr>
            <p:ph idx="1"/>
          </p:nvPr>
        </p:nvSpPr>
        <p:spPr/>
        <p:txBody>
          <a:bodyPr>
            <a:normAutofit lnSpcReduction="10000"/>
          </a:bodyPr>
          <a:lstStyle/>
          <a:p>
            <a:pPr algn="just">
              <a:buNone/>
            </a:pPr>
            <a:r>
              <a:rPr lang="ar-SA" dirty="0"/>
              <a:t>   </a:t>
            </a:r>
            <a:r>
              <a:rPr lang="ar-SA" sz="3200" dirty="0">
                <a:latin typeface="Simplified Arabic" pitchFamily="18" charset="-78"/>
                <a:cs typeface="Simplified Arabic" pitchFamily="18" charset="-78"/>
              </a:rPr>
              <a:t>جاءت انتفاضة الاقصى بنتيجة مغايرة لسير الاحداث التي أملتها الأطراف الداعمة للعملية السلمية في الشرق الاوسط.</a:t>
            </a:r>
          </a:p>
          <a:p>
            <a:pPr algn="just">
              <a:buNone/>
            </a:pPr>
            <a:r>
              <a:rPr lang="ar-SA" sz="3200" dirty="0">
                <a:latin typeface="Simplified Arabic" pitchFamily="18" charset="-78"/>
                <a:cs typeface="Simplified Arabic" pitchFamily="18" charset="-78"/>
              </a:rPr>
              <a:t> فبدل ان تؤدي العملية السلمية الى تحقيق السلام الدائم والشامل كانت النهاية انتفاضة فلسطينية جديدة اعنف واقوى وصلت آثارها آثار الحروب ان لم تكن تفوقت عليها وما زادها غرابة أنها بدأت بعد فترة زمنية لم تتجاوز الأربعة أشهر من قمة كامب ديفيد الثانية والتي ذهبت الأطراف جميعها الى القمة بنية التوصل الى الحل الدائم والشامل للصراع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200" dirty="0"/>
              <a:t>أسباب الانتفاضة الفلسطينية ودوافعها </a:t>
            </a:r>
          </a:p>
        </p:txBody>
      </p:sp>
      <p:sp>
        <p:nvSpPr>
          <p:cNvPr id="3" name="Content Placeholder 2"/>
          <p:cNvSpPr>
            <a:spLocks noGrp="1"/>
          </p:cNvSpPr>
          <p:nvPr>
            <p:ph idx="1"/>
          </p:nvPr>
        </p:nvSpPr>
        <p:spPr>
          <a:xfrm>
            <a:off x="457200" y="1928802"/>
            <a:ext cx="7239000" cy="4526934"/>
          </a:xfrm>
        </p:spPr>
        <p:txBody>
          <a:bodyPr/>
          <a:lstStyle/>
          <a:p>
            <a:pPr algn="just"/>
            <a:r>
              <a:rPr lang="ar-SA" dirty="0"/>
              <a:t>العامل الديني</a:t>
            </a:r>
          </a:p>
          <a:p>
            <a:pPr algn="just"/>
            <a:r>
              <a:rPr lang="ar-SA" dirty="0"/>
              <a:t>اخفاقات عملية السلام </a:t>
            </a:r>
          </a:p>
          <a:p>
            <a:pPr algn="just"/>
            <a:r>
              <a:rPr lang="ar-SA" dirty="0"/>
              <a:t>الوضع الاقتصادي</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العامل الديني</a:t>
            </a:r>
          </a:p>
        </p:txBody>
      </p:sp>
      <p:sp>
        <p:nvSpPr>
          <p:cNvPr id="3" name="Content Placeholder 2"/>
          <p:cNvSpPr>
            <a:spLocks noGrp="1"/>
          </p:cNvSpPr>
          <p:nvPr>
            <p:ph idx="1"/>
          </p:nvPr>
        </p:nvSpPr>
        <p:spPr>
          <a:xfrm>
            <a:off x="457200" y="1609416"/>
            <a:ext cx="7239000" cy="5491992"/>
          </a:xfrm>
        </p:spPr>
        <p:txBody>
          <a:bodyPr>
            <a:noAutofit/>
          </a:bodyPr>
          <a:lstStyle/>
          <a:p>
            <a:pPr algn="just"/>
            <a:r>
              <a:rPr lang="ar-SA" sz="3000" dirty="0"/>
              <a:t>استمرارية الاعتداءات الاسرائيلية على المقدسات الاسلامية في فلسطين والقدس خصوصا منذ عام 1967 بدءا بالحريق وحتى قضية حفر الانفاق تحت المسجد الاقصى بما يهدد وجوده </a:t>
            </a:r>
          </a:p>
          <a:p>
            <a:pPr algn="just"/>
            <a:r>
              <a:rPr lang="ar-SA" sz="3000" dirty="0"/>
              <a:t>لذلك فان الاهمية الدينية لهذ الاماكن في ظل نمو التوجه الديني لدى الفلسطينين ,وارتفاع نسبة مؤيدي التيار الاسلامي داخل الشارع الفلسطيني كان بمثابة التهيئة الاجتماعية والاستعداد النفسي لتقبل فكرة انتفاضة فلسطينية ثانية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اخفاقات عمليات السلام</a:t>
            </a:r>
          </a:p>
        </p:txBody>
      </p:sp>
      <p:sp>
        <p:nvSpPr>
          <p:cNvPr id="3" name="Content Placeholder 2"/>
          <p:cNvSpPr>
            <a:spLocks noGrp="1"/>
          </p:cNvSpPr>
          <p:nvPr>
            <p:ph idx="1"/>
          </p:nvPr>
        </p:nvSpPr>
        <p:spPr/>
        <p:txBody>
          <a:bodyPr>
            <a:normAutofit/>
          </a:bodyPr>
          <a:lstStyle/>
          <a:p>
            <a:pPr algn="just"/>
            <a:r>
              <a:rPr lang="ar-SA" sz="2800" dirty="0"/>
              <a:t>بعد سنوات عديدة من الشروع في العملية السلمية ,كانت النتائج مغايرة للمتوقع على المستوى الفلسطيني فلم تنفذ اسرائيل التزاماتها بموجب الاتفاقيات ,فيما كانت قد احرزت تقدما كبيرا في علاقاتها مع الدول العربية ,مع ملاحظة ان الامر لم يقتصر فقط على عدم تنفيذ اسرائيل لالتزاماتها وانما وصل ايضا الى انتهاك التفاهمات والاتفاقيات من خلال :</a:t>
            </a:r>
          </a:p>
          <a:p>
            <a:pPr algn="just"/>
            <a:r>
              <a:rPr lang="ar-SA" sz="2800" b="1" dirty="0"/>
              <a:t>استمرار الاستيطان</a:t>
            </a:r>
          </a:p>
          <a:p>
            <a:pPr algn="just"/>
            <a:r>
              <a:rPr lang="ar-SA" sz="2800" b="1" dirty="0"/>
              <a:t>عرقلة الحياة اليومية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239000" cy="5812818"/>
          </a:xfrm>
        </p:spPr>
        <p:txBody>
          <a:bodyPr>
            <a:normAutofit fontScale="92500"/>
          </a:bodyPr>
          <a:lstStyle/>
          <a:p>
            <a:pPr algn="just"/>
            <a:r>
              <a:rPr lang="ar-SA" b="1" dirty="0"/>
              <a:t>استمرار الاستيطان:</a:t>
            </a:r>
            <a:r>
              <a:rPr lang="ar-SA" dirty="0"/>
              <a:t>فقد تبنت الحكومة الاسرائيلية عام 1995 مشروعا يقضي ببناء 15الف وحدة سكنية استيطانية بضواحي القدس ,فيما كان العمل جار على قدم وساق لرفع عدد السكان اليهود في لقدس عبر خطة تقدم بها حزب العمل تهدف لجلب 12 الف مستوطن الى المدينة في الفترة الواقعة بين 1995-1998 تبعتها عدة مشاريع لزيادة عدد سكان القدس من اليهود والمستوطنات كان اشهرها مستوطنة هارحوماه في جبل ابو غنيم</a:t>
            </a:r>
          </a:p>
          <a:p>
            <a:pPr algn="just"/>
            <a:r>
              <a:rPr lang="ar-SA" b="1" dirty="0"/>
              <a:t>عرقلة الحياة اليومية:</a:t>
            </a:r>
            <a:r>
              <a:rPr lang="ar-SA" dirty="0"/>
              <a:t>من خلال الحواجز التي تفصل المدن الفلسطينيةعن بعضها وتقيد حركة المسافرين خارج البلاد من خلال السيطة الاسرائيلية على المعابر الحدودية بالاضافة الى الاستمرار في عمليات اعتقال الفلسطينين والتحقيق معهم</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الوضع الاقتصادي</a:t>
            </a:r>
          </a:p>
        </p:txBody>
      </p:sp>
      <p:sp>
        <p:nvSpPr>
          <p:cNvPr id="3" name="Content Placeholder 2"/>
          <p:cNvSpPr>
            <a:spLocks noGrp="1"/>
          </p:cNvSpPr>
          <p:nvPr>
            <p:ph idx="1"/>
          </p:nvPr>
        </p:nvSpPr>
        <p:spPr/>
        <p:txBody>
          <a:bodyPr/>
          <a:lstStyle/>
          <a:p>
            <a:pPr algn="just"/>
            <a:r>
              <a:rPr lang="ar-SA" dirty="0"/>
              <a:t>بقيت الحياة الاقتصادية الفلسطينيةتابعة بشكل كبير الى الاقتصاد الاسرائيليخاصة من خلال العمالة الفلسطينية في المشاريع الاسرائيلية.</a:t>
            </a:r>
          </a:p>
          <a:p>
            <a:pPr algn="just"/>
            <a:r>
              <a:rPr lang="ar-SA" dirty="0"/>
              <a:t>تعرض كثير من المؤسسات الخيرية الفلسطينية التي ترعى حاجات السكان الى التضييق الاسرائيلي.</a:t>
            </a:r>
          </a:p>
          <a:p>
            <a:pPr algn="just"/>
            <a:r>
              <a:rPr lang="ar-SA" dirty="0"/>
              <a:t>تقييد وصول المساعدات الخارجية الى السلطة من خلال ربطها بالتزامات السلطة الامنية.</a:t>
            </a:r>
          </a:p>
          <a:p>
            <a:pPr algn="just"/>
            <a:r>
              <a:rPr lang="ar-SA" dirty="0"/>
              <a:t>الاعتداءات الاسرائيلية المباشرة على مصادر رزق الفلسطينين كالاراضي الزراعية.</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126</TotalTime>
  <Words>1025</Words>
  <Application>Microsoft Office PowerPoint</Application>
  <PresentationFormat>On-screen Show (4:3)</PresentationFormat>
  <Paragraphs>66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Simplified Arabic</vt:lpstr>
      <vt:lpstr>Trebuchet MS</vt:lpstr>
      <vt:lpstr>Wingdings</vt:lpstr>
      <vt:lpstr>Wingdings 2</vt:lpstr>
      <vt:lpstr>Opulent</vt:lpstr>
      <vt:lpstr>قمة كامب ديفيد وانتفاضة الاقصى</vt:lpstr>
      <vt:lpstr>PowerPoint Presentation</vt:lpstr>
      <vt:lpstr>PowerPoint Presentation</vt:lpstr>
      <vt:lpstr>انتفاضة الاقصى 28/سبتمبر2000م</vt:lpstr>
      <vt:lpstr>أسباب الانتفاضة الفلسطينية ودوافعها </vt:lpstr>
      <vt:lpstr>العامل الديني</vt:lpstr>
      <vt:lpstr>اخفاقات عمليات السلام</vt:lpstr>
      <vt:lpstr>PowerPoint Presentation</vt:lpstr>
      <vt:lpstr>الوضع الاقتصادي</vt:lpstr>
      <vt:lpstr>السبب المباشر لانتفاضة الاقصى</vt:lpstr>
      <vt:lpstr>مراحل الانتفاضة</vt:lpstr>
      <vt:lpstr>PowerPoint Presentation</vt:lpstr>
      <vt:lpstr>PowerPoint Presentation</vt:lpstr>
      <vt:lpstr>الآثار والنتائج التي احدثتها الانتفاضة</vt:lpstr>
      <vt:lpstr>PowerPoint Presentation</vt:lpstr>
      <vt:lpstr>PowerPoint Presentation</vt:lpstr>
      <vt:lpstr>مميزات انتفاضة الاقصى وخصائصها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Google Tech</dc:creator>
  <cp:lastModifiedBy>user</cp:lastModifiedBy>
  <cp:revision>16</cp:revision>
  <dcterms:created xsi:type="dcterms:W3CDTF">2017-07-25T18:43:44Z</dcterms:created>
  <dcterms:modified xsi:type="dcterms:W3CDTF">2024-07-26T21:36:52Z</dcterms:modified>
</cp:coreProperties>
</file>