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6"/>
  </p:notesMasterIdLst>
  <p:handoutMasterIdLst>
    <p:handoutMasterId r:id="rId17"/>
  </p:handoutMasterIdLst>
  <p:sldIdLst>
    <p:sldId id="295" r:id="rId2"/>
    <p:sldId id="260" r:id="rId3"/>
    <p:sldId id="288" r:id="rId4"/>
    <p:sldId id="273" r:id="rId5"/>
    <p:sldId id="272" r:id="rId6"/>
    <p:sldId id="257" r:id="rId7"/>
    <p:sldId id="289" r:id="rId8"/>
    <p:sldId id="261" r:id="rId9"/>
    <p:sldId id="262" r:id="rId10"/>
    <p:sldId id="263" r:id="rId11"/>
    <p:sldId id="290" r:id="rId12"/>
    <p:sldId id="294" r:id="rId13"/>
    <p:sldId id="292" r:id="rId14"/>
    <p:sldId id="29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12" autoAdjust="0"/>
    <p:restoredTop sz="94660"/>
  </p:normalViewPr>
  <p:slideViewPr>
    <p:cSldViewPr>
      <p:cViewPr varScale="1">
        <p:scale>
          <a:sx n="61" d="100"/>
          <a:sy n="61" d="100"/>
        </p:scale>
        <p:origin x="1536" y="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7" d="100"/>
          <a:sy n="67" d="100"/>
        </p:scale>
        <p:origin x="-3168" y="-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0E05666-03EE-4D8E-ABB6-BD7AB9DDFDDA}" type="datetimeFigureOut">
              <a:rPr lang="en-US" smtClean="0"/>
              <a:t>8/12/2024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B087D3B-73DF-4BC1-A5C4-2A67504668BD}" type="slidenum">
              <a:rPr lang="en-US" smtClean="0"/>
              <a:t>‹#›</a:t>
            </a:fld>
            <a:endParaRPr lang="en-US"/>
          </a:p>
        </p:txBody>
      </p:sp>
    </p:spTree>
    <p:extLst>
      <p:ext uri="{BB962C8B-B14F-4D97-AF65-F5344CB8AC3E}">
        <p14:creationId xmlns:p14="http://schemas.microsoft.com/office/powerpoint/2010/main" val="3930949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2C2B34-36CB-4B18-82D1-42FEA7C8EB33}" type="datetimeFigureOut">
              <a:rPr lang="en-US" smtClean="0"/>
              <a:t>8/12/2024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F8E485-771E-4053-9D06-EFE5577F1673}" type="slidenum">
              <a:rPr lang="en-US" smtClean="0"/>
              <a:t>‹#›</a:t>
            </a:fld>
            <a:endParaRPr lang="en-US"/>
          </a:p>
        </p:txBody>
      </p:sp>
    </p:spTree>
    <p:extLst>
      <p:ext uri="{BB962C8B-B14F-4D97-AF65-F5344CB8AC3E}">
        <p14:creationId xmlns:p14="http://schemas.microsoft.com/office/powerpoint/2010/main" val="7724834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85F8E485-771E-4053-9D06-EFE5577F1673}" type="slidenum">
              <a:rPr lang="en-US" smtClean="0"/>
              <a:t>6</a:t>
            </a:fld>
            <a:endParaRPr lang="en-US"/>
          </a:p>
        </p:txBody>
      </p:sp>
    </p:spTree>
    <p:extLst>
      <p:ext uri="{BB962C8B-B14F-4D97-AF65-F5344CB8AC3E}">
        <p14:creationId xmlns:p14="http://schemas.microsoft.com/office/powerpoint/2010/main" val="17477964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85F8E485-771E-4053-9D06-EFE5577F1673}" type="slidenum">
              <a:rPr lang="en-US" smtClean="0"/>
              <a:t>7</a:t>
            </a:fld>
            <a:endParaRPr lang="en-US"/>
          </a:p>
        </p:txBody>
      </p:sp>
    </p:spTree>
    <p:extLst>
      <p:ext uri="{BB962C8B-B14F-4D97-AF65-F5344CB8AC3E}">
        <p14:creationId xmlns:p14="http://schemas.microsoft.com/office/powerpoint/2010/main" val="17477964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85F8E485-771E-4053-9D06-EFE5577F1673}" type="slidenum">
              <a:rPr lang="en-US" smtClean="0"/>
              <a:t>8</a:t>
            </a:fld>
            <a:endParaRPr lang="en-US"/>
          </a:p>
        </p:txBody>
      </p:sp>
    </p:spTree>
    <p:extLst>
      <p:ext uri="{BB962C8B-B14F-4D97-AF65-F5344CB8AC3E}">
        <p14:creationId xmlns:p14="http://schemas.microsoft.com/office/powerpoint/2010/main" val="1568057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85F8E485-771E-4053-9D06-EFE5577F1673}" type="slidenum">
              <a:rPr lang="en-US" smtClean="0"/>
              <a:t>11</a:t>
            </a:fld>
            <a:endParaRPr lang="en-US"/>
          </a:p>
        </p:txBody>
      </p:sp>
    </p:spTree>
    <p:extLst>
      <p:ext uri="{BB962C8B-B14F-4D97-AF65-F5344CB8AC3E}">
        <p14:creationId xmlns:p14="http://schemas.microsoft.com/office/powerpoint/2010/main" val="17477964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85F8E485-771E-4053-9D06-EFE5577F1673}" type="slidenum">
              <a:rPr lang="en-US" smtClean="0"/>
              <a:t>12</a:t>
            </a:fld>
            <a:endParaRPr lang="en-US"/>
          </a:p>
        </p:txBody>
      </p:sp>
    </p:spTree>
    <p:extLst>
      <p:ext uri="{BB962C8B-B14F-4D97-AF65-F5344CB8AC3E}">
        <p14:creationId xmlns:p14="http://schemas.microsoft.com/office/powerpoint/2010/main" val="1747796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07/02/1446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886539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07/02/1446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732783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07/02/1446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642886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07/02/1446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834900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prstClr val="black">
                    <a:tint val="75000"/>
                  </a:prstClr>
                </a:solidFill>
              </a:rPr>
              <a:pPr/>
              <a:t>07/02/1446</a:t>
            </a:fld>
            <a:endParaRPr lang="ar-SA">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ar-SA">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607938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prstClr val="black">
                    <a:tint val="75000"/>
                  </a:prstClr>
                </a:solidFill>
              </a:rPr>
              <a:pPr/>
              <a:t>07/02/1446</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3088522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1B8ABB09-4A1D-463E-8065-109CC2B7EFAA}" type="datetimeFigureOut">
              <a:rPr lang="ar-SA" smtClean="0">
                <a:solidFill>
                  <a:prstClr val="black">
                    <a:tint val="75000"/>
                  </a:prstClr>
                </a:solidFill>
              </a:rPr>
              <a:pPr/>
              <a:t>07/02/1446</a:t>
            </a:fld>
            <a:endParaRPr lang="ar-SA">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ar-SA">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2224251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1B8ABB09-4A1D-463E-8065-109CC2B7EFAA}" type="datetimeFigureOut">
              <a:rPr lang="ar-SA" smtClean="0">
                <a:solidFill>
                  <a:prstClr val="black">
                    <a:tint val="75000"/>
                  </a:prstClr>
                </a:solidFill>
              </a:rPr>
              <a:pPr/>
              <a:t>07/02/1446</a:t>
            </a:fld>
            <a:endParaRPr lang="ar-SA">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ar-SA">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4191456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solidFill>
                  <a:prstClr val="black">
                    <a:tint val="75000"/>
                  </a:prstClr>
                </a:solidFill>
              </a:rPr>
              <a:pPr/>
              <a:t>07/02/1446</a:t>
            </a:fld>
            <a:endParaRPr lang="ar-SA">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ar-SA">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175487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prstClr val="black">
                    <a:tint val="75000"/>
                  </a:prstClr>
                </a:solidFill>
              </a:rPr>
              <a:pPr/>
              <a:t>07/02/1446</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1143097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prstClr val="black">
                    <a:tint val="75000"/>
                  </a:prstClr>
                </a:solidFill>
              </a:rPr>
              <a:pPr/>
              <a:t>07/02/1446</a:t>
            </a:fld>
            <a:endParaRPr lang="ar-SA">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ar-SA">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solidFill>
                  <a:prstClr val="black">
                    <a:tint val="75000"/>
                  </a:prstClr>
                </a:solidFill>
              </a:rPr>
              <a:pPr/>
              <a:t>‹#›</a:t>
            </a:fld>
            <a:endParaRPr lang="ar-SA">
              <a:solidFill>
                <a:prstClr val="black">
                  <a:tint val="75000"/>
                </a:prstClr>
              </a:solidFill>
            </a:endParaRPr>
          </a:p>
        </p:txBody>
      </p:sp>
    </p:spTree>
    <p:extLst>
      <p:ext uri="{BB962C8B-B14F-4D97-AF65-F5344CB8AC3E}">
        <p14:creationId xmlns:p14="http://schemas.microsoft.com/office/powerpoint/2010/main" val="3549427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rtl="1"/>
            <a:fld id="{1B8ABB09-4A1D-463E-8065-109CC2B7EFAA}" type="datetimeFigureOut">
              <a:rPr lang="ar-SA" smtClean="0">
                <a:solidFill>
                  <a:prstClr val="black">
                    <a:tint val="75000"/>
                  </a:prstClr>
                </a:solidFill>
              </a:rPr>
              <a:pPr rtl="1"/>
              <a:t>07/02/1446</a:t>
            </a:fld>
            <a:endParaRPr lang="ar-SA">
              <a:solidFill>
                <a:prstClr val="black">
                  <a:tint val="75000"/>
                </a:prstClr>
              </a:solidFill>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rtl="1"/>
            <a:endParaRPr lang="ar-SA">
              <a:solidFill>
                <a:prstClr val="black">
                  <a:tint val="75000"/>
                </a:prstClr>
              </a:solidFill>
            </a:endParaRPr>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rtl="1"/>
            <a:fld id="{0B34F065-1154-456A-91E3-76DE8E75E17B}" type="slidenum">
              <a:rPr lang="ar-SA" smtClean="0">
                <a:solidFill>
                  <a:prstClr val="black">
                    <a:tint val="75000"/>
                  </a:prstClr>
                </a:solidFill>
              </a:rPr>
              <a:pPr rtl="1"/>
              <a:t>‹#›</a:t>
            </a:fld>
            <a:endParaRPr lang="ar-SA">
              <a:solidFill>
                <a:prstClr val="black">
                  <a:tint val="75000"/>
                </a:prstClr>
              </a:solidFill>
            </a:endParaRPr>
          </a:p>
        </p:txBody>
      </p:sp>
    </p:spTree>
    <p:extLst>
      <p:ext uri="{BB962C8B-B14F-4D97-AF65-F5344CB8AC3E}">
        <p14:creationId xmlns:p14="http://schemas.microsoft.com/office/powerpoint/2010/main" val="1669832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3900" y="2825312"/>
            <a:ext cx="7772400" cy="1470025"/>
          </a:xfrm>
        </p:spPr>
        <p:txBody>
          <a:bodyPr>
            <a:normAutofit fontScale="90000"/>
          </a:bodyPr>
          <a:lstStyle/>
          <a:p>
            <a:r>
              <a:rPr lang="ar-SA" b="1" dirty="0"/>
              <a:t>بحوث عمليات – الوحدة الثالثة</a:t>
            </a:r>
            <a:br>
              <a:rPr lang="ar-JO" b="1" dirty="0"/>
            </a:br>
            <a:r>
              <a:rPr lang="ar-SA" b="1" dirty="0"/>
              <a:t>مشاكل النقل</a:t>
            </a:r>
            <a:br>
              <a:rPr lang="ar-JO" b="1" dirty="0"/>
            </a:br>
            <a:r>
              <a:rPr lang="ar-SA" sz="3600" b="1" dirty="0"/>
              <a:t>د. </a:t>
            </a:r>
            <a:r>
              <a:rPr lang="ar-SY" sz="3600" b="1" dirty="0"/>
              <a:t>سالم </a:t>
            </a:r>
            <a:r>
              <a:rPr lang="ar-SA" sz="3600" b="1" dirty="0"/>
              <a:t>محمد</a:t>
            </a:r>
            <a:r>
              <a:rPr lang="ar-SY" sz="3600" b="1" dirty="0"/>
              <a:t> سالم </a:t>
            </a:r>
            <a:endParaRPr lang="en-US" sz="2800" dirty="0"/>
          </a:p>
        </p:txBody>
      </p:sp>
      <p:sp>
        <p:nvSpPr>
          <p:cNvPr id="3" name="Subtitle 2"/>
          <p:cNvSpPr>
            <a:spLocks noGrp="1"/>
          </p:cNvSpPr>
          <p:nvPr>
            <p:ph type="subTitle" idx="1"/>
          </p:nvPr>
        </p:nvSpPr>
        <p:spPr>
          <a:xfrm>
            <a:off x="1409700" y="4419600"/>
            <a:ext cx="6400800" cy="1752600"/>
          </a:xfrm>
        </p:spPr>
        <p:txBody>
          <a:bodyPr>
            <a:normAutofit/>
          </a:bodyPr>
          <a:lstStyle/>
          <a:p>
            <a:pPr lvl="0" rtl="1"/>
            <a:endParaRPr lang="ar-SA" sz="2400" dirty="0"/>
          </a:p>
        </p:txBody>
      </p:sp>
      <p:sp>
        <p:nvSpPr>
          <p:cNvPr id="4" name="Rectangle 3"/>
          <p:cNvSpPr/>
          <p:nvPr/>
        </p:nvSpPr>
        <p:spPr>
          <a:xfrm>
            <a:off x="1600200" y="1935809"/>
            <a:ext cx="6019800" cy="923330"/>
          </a:xfrm>
          <a:prstGeom prst="rect">
            <a:avLst/>
          </a:prstGeom>
        </p:spPr>
        <p:txBody>
          <a:bodyPr wrap="square">
            <a:spAutoFit/>
          </a:bodyPr>
          <a:lstStyle/>
          <a:p>
            <a:pPr algn="ctr" rtl="1"/>
            <a:r>
              <a:rPr lang="ar-SA" dirty="0">
                <a:solidFill>
                  <a:prstClr val="black"/>
                </a:solidFill>
              </a:rPr>
              <a:t>كلية الأعمال والاقتصاد</a:t>
            </a:r>
            <a:endParaRPr lang="en-US" dirty="0">
              <a:solidFill>
                <a:prstClr val="black"/>
              </a:solidFill>
            </a:endParaRPr>
          </a:p>
          <a:p>
            <a:pPr algn="ctr" rtl="1"/>
            <a:r>
              <a:rPr lang="ar-SA" dirty="0">
                <a:solidFill>
                  <a:prstClr val="black"/>
                </a:solidFill>
              </a:rPr>
              <a:t>قسم العلوم المالية</a:t>
            </a:r>
            <a:endParaRPr lang="en-US" dirty="0">
              <a:solidFill>
                <a:prstClr val="black"/>
              </a:solidFill>
            </a:endParaRPr>
          </a:p>
          <a:p>
            <a:pPr algn="ctr" rtl="1"/>
            <a:r>
              <a:rPr lang="ar-SA" dirty="0">
                <a:solidFill>
                  <a:prstClr val="black"/>
                </a:solidFill>
              </a:rPr>
              <a:t> </a:t>
            </a:r>
            <a:endParaRPr lang="en-US" dirty="0">
              <a:solidFill>
                <a:prstClr val="black"/>
              </a:solidFill>
            </a:endParaRPr>
          </a:p>
        </p:txBody>
      </p:sp>
      <p:pic>
        <p:nvPicPr>
          <p:cNvPr id="2050" name="Picture 2" descr="Untitl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83819" y="548680"/>
            <a:ext cx="1233488"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9584529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randombar(horizont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E3CDF-F27C-49CC-A7E6-7F76483FBD7D}"/>
              </a:ext>
            </a:extLst>
          </p:cNvPr>
          <p:cNvSpPr>
            <a:spLocks noGrp="1"/>
          </p:cNvSpPr>
          <p:nvPr>
            <p:ph type="title"/>
          </p:nvPr>
        </p:nvSpPr>
        <p:spPr>
          <a:xfrm>
            <a:off x="457200" y="838200"/>
            <a:ext cx="8229600" cy="886196"/>
          </a:xfrm>
        </p:spPr>
        <p:txBody>
          <a:bodyPr>
            <a:normAutofit fontScale="90000"/>
          </a:bodyPr>
          <a:lstStyle/>
          <a:p>
            <a:r>
              <a:rPr lang="ar-JO" sz="3200" b="1" dirty="0">
                <a:solidFill>
                  <a:srgbClr val="FF0000"/>
                </a:solidFill>
              </a:rPr>
              <a:t>ثانياً: </a:t>
            </a:r>
            <a:r>
              <a:rPr lang="ar-JO" sz="3200" b="1" dirty="0">
                <a:solidFill>
                  <a:srgbClr val="00B0F0"/>
                </a:solidFill>
              </a:rPr>
              <a:t>طريقة أقل التكاليف: </a:t>
            </a:r>
            <a:r>
              <a:rPr lang="en-US" sz="3200" b="1" dirty="0">
                <a:solidFill>
                  <a:srgbClr val="00B0F0"/>
                </a:solidFill>
              </a:rPr>
              <a:t>The Least Cost Method (LCM)</a:t>
            </a:r>
          </a:p>
        </p:txBody>
      </p:sp>
      <p:sp>
        <p:nvSpPr>
          <p:cNvPr id="3" name="Content Placeholder 2">
            <a:extLst>
              <a:ext uri="{FF2B5EF4-FFF2-40B4-BE49-F238E27FC236}">
                <a16:creationId xmlns:a16="http://schemas.microsoft.com/office/drawing/2014/main" id="{DAD0B2AB-8985-4ABD-998A-B182AF19CCB5}"/>
              </a:ext>
            </a:extLst>
          </p:cNvPr>
          <p:cNvSpPr>
            <a:spLocks noGrp="1"/>
          </p:cNvSpPr>
          <p:nvPr>
            <p:ph idx="1"/>
          </p:nvPr>
        </p:nvSpPr>
        <p:spPr>
          <a:xfrm>
            <a:off x="457200" y="1676400"/>
            <a:ext cx="8229600" cy="4525963"/>
          </a:xfrm>
        </p:spPr>
        <p:txBody>
          <a:bodyPr>
            <a:normAutofit fontScale="77500" lnSpcReduction="20000"/>
          </a:bodyPr>
          <a:lstStyle/>
          <a:p>
            <a:pPr marL="0" indent="0">
              <a:buNone/>
            </a:pPr>
            <a:r>
              <a:rPr lang="ar-JO" dirty="0"/>
              <a:t>تستخدم لإيجاد الحل الأفضل وجدت هذه الطريقة لأنه يعاب على طريقة الزاوية الشمالية الغربية عدم تحقيق الاستفادة من التكلفة القليلة المتوفرة في مشكلة نقل معينة عند تلبية احتياجات مراكز الطلب.</a:t>
            </a:r>
          </a:p>
          <a:p>
            <a:pPr marL="0" indent="0">
              <a:buNone/>
            </a:pPr>
            <a:r>
              <a:rPr lang="ar-JO" sz="2800" dirty="0"/>
              <a:t>لذلك وضعت هذه الطريقة لمعالجة هذا النوع من العيوب في نماذج النقل.</a:t>
            </a:r>
          </a:p>
          <a:p>
            <a:pPr marL="0" indent="0">
              <a:buNone/>
            </a:pPr>
            <a:r>
              <a:rPr lang="ar-JO" sz="2800" b="1" dirty="0">
                <a:solidFill>
                  <a:srgbClr val="00B0F0"/>
                </a:solidFill>
              </a:rPr>
              <a:t>على ماذا تركز طريقة أقل التكاليف؟</a:t>
            </a:r>
          </a:p>
          <a:p>
            <a:pPr marL="0" indent="0">
              <a:buNone/>
            </a:pPr>
            <a:r>
              <a:rPr lang="ar-JO" sz="2800" dirty="0"/>
              <a:t>اختيار أقل تكلفة متوفرة في الجدول ومن ثم تحديد جهتي العرض والطلب واختيار اقلهما وتعديل الكميات كل مرة حتى استنفاذ الكميات.</a:t>
            </a:r>
          </a:p>
          <a:p>
            <a:pPr marL="0" indent="0">
              <a:buNone/>
            </a:pPr>
            <a:r>
              <a:rPr lang="ar-JO" sz="2800" b="1" dirty="0">
                <a:solidFill>
                  <a:srgbClr val="00B0F0"/>
                </a:solidFill>
              </a:rPr>
              <a:t>خطوات الحل باستخدام طريقة أقل التكاليف:</a:t>
            </a:r>
          </a:p>
          <a:p>
            <a:pPr marL="0" indent="0">
              <a:buNone/>
            </a:pPr>
            <a:r>
              <a:rPr lang="en-US" sz="2800" dirty="0"/>
              <a:t>1</a:t>
            </a:r>
            <a:r>
              <a:rPr lang="ar-JO" sz="2800" dirty="0"/>
              <a:t>- التحقق من توازن الجدول العرض = الطلب</a:t>
            </a:r>
          </a:p>
          <a:p>
            <a:pPr marL="0" indent="0">
              <a:buNone/>
            </a:pPr>
            <a:r>
              <a:rPr lang="en-US" sz="2800" dirty="0"/>
              <a:t>2</a:t>
            </a:r>
            <a:r>
              <a:rPr lang="ar-JO" sz="2800" dirty="0"/>
              <a:t>- نبدأ بالخلية الأقل تكلفة ونلبي احتياجاتها بأقل كمية.</a:t>
            </a:r>
          </a:p>
          <a:p>
            <a:pPr marL="0" indent="0">
              <a:buNone/>
            </a:pPr>
            <a:r>
              <a:rPr lang="en-US" sz="2800" dirty="0"/>
              <a:t>3</a:t>
            </a:r>
            <a:r>
              <a:rPr lang="ar-JO" sz="2800" dirty="0"/>
              <a:t>- إذا تساوت أكثر من خلية بنفس التكلفة نختار احدهما وننتقل إلى الأخرى وهكذا حتى نفاذ الكمية.</a:t>
            </a:r>
          </a:p>
          <a:p>
            <a:pPr marL="0" indent="0">
              <a:buNone/>
            </a:pPr>
            <a:r>
              <a:rPr lang="en-US" sz="2800" dirty="0"/>
              <a:t>4</a:t>
            </a:r>
            <a:r>
              <a:rPr lang="ar-JO" sz="2800" dirty="0"/>
              <a:t>- نحسب التكاليف الكلية .</a:t>
            </a:r>
            <a:endParaRPr lang="en-US" sz="2800" dirty="0"/>
          </a:p>
        </p:txBody>
      </p:sp>
      <p:sp>
        <p:nvSpPr>
          <p:cNvPr id="4" name="Date Placeholder 3">
            <a:extLst>
              <a:ext uri="{FF2B5EF4-FFF2-40B4-BE49-F238E27FC236}">
                <a16:creationId xmlns:a16="http://schemas.microsoft.com/office/drawing/2014/main" id="{A17B49C7-BEBD-421F-8F8A-A653DB348B52}"/>
              </a:ext>
            </a:extLst>
          </p:cNvPr>
          <p:cNvSpPr>
            <a:spLocks noGrp="1"/>
          </p:cNvSpPr>
          <p:nvPr>
            <p:ph type="dt" sz="half" idx="10"/>
          </p:nvPr>
        </p:nvSpPr>
        <p:spPr/>
        <p:txBody>
          <a:bodyPr/>
          <a:lstStyle/>
          <a:p>
            <a:fld id="{0B8A65AA-0116-4997-B548-D2D8A0054EAC}" type="datetime1">
              <a:rPr lang="en-US" smtClean="0"/>
              <a:t>8/12/2024</a:t>
            </a:fld>
            <a:endParaRPr lang="en-US" dirty="0"/>
          </a:p>
        </p:txBody>
      </p:sp>
      <p:sp>
        <p:nvSpPr>
          <p:cNvPr id="5" name="Footer Placeholder 4">
            <a:extLst>
              <a:ext uri="{FF2B5EF4-FFF2-40B4-BE49-F238E27FC236}">
                <a16:creationId xmlns:a16="http://schemas.microsoft.com/office/drawing/2014/main" id="{89BC3F64-259B-48EF-A157-9D5827F38550}"/>
              </a:ext>
            </a:extLst>
          </p:cNvPr>
          <p:cNvSpPr>
            <a:spLocks noGrp="1"/>
          </p:cNvSpPr>
          <p:nvPr>
            <p:ph type="ftr" sz="quarter" idx="11"/>
          </p:nvPr>
        </p:nvSpPr>
        <p:spPr/>
        <p:txBody>
          <a:bodyPr/>
          <a:lstStyle/>
          <a:p>
            <a:r>
              <a:rPr lang="ar-JO"/>
              <a:t>جامعة فلسطين الأهلية</a:t>
            </a:r>
            <a:endParaRPr lang="en-US" dirty="0"/>
          </a:p>
        </p:txBody>
      </p:sp>
      <p:sp>
        <p:nvSpPr>
          <p:cNvPr id="6" name="Slide Number Placeholder 5">
            <a:extLst>
              <a:ext uri="{FF2B5EF4-FFF2-40B4-BE49-F238E27FC236}">
                <a16:creationId xmlns:a16="http://schemas.microsoft.com/office/drawing/2014/main" id="{263F4A85-93FD-4DAF-ADF7-29924B130A50}"/>
              </a:ext>
            </a:extLst>
          </p:cNvPr>
          <p:cNvSpPr>
            <a:spLocks noGrp="1"/>
          </p:cNvSpPr>
          <p:nvPr>
            <p:ph type="sldNum" sz="quarter" idx="12"/>
          </p:nvPr>
        </p:nvSpPr>
        <p:spPr/>
        <p:txBody>
          <a:bodyPr/>
          <a:lstStyle/>
          <a:p>
            <a:fld id="{CADC140F-BB3D-412E-8119-EA44085A138A}" type="slidenum">
              <a:rPr lang="en-US" smtClean="0"/>
              <a:t>10</a:t>
            </a:fld>
            <a:endParaRPr lang="en-US"/>
          </a:p>
        </p:txBody>
      </p:sp>
    </p:spTree>
    <p:extLst>
      <p:ext uri="{BB962C8B-B14F-4D97-AF65-F5344CB8AC3E}">
        <p14:creationId xmlns:p14="http://schemas.microsoft.com/office/powerpoint/2010/main" val="73981552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heel(1)">
                                      <p:cBhvr>
                                        <p:cTn id="14" dur="2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heel(1)">
                                      <p:cBhvr>
                                        <p:cTn id="19" dur="20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1"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wheel(1)">
                                      <p:cBhvr>
                                        <p:cTn id="24" dur="20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1" presetClass="entr" presetSubtype="1"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wheel(1)">
                                      <p:cBhvr>
                                        <p:cTn id="29" dur="20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1" presetClass="entr" presetSubtype="1"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wheel(1)">
                                      <p:cBhvr>
                                        <p:cTn id="34" dur="20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1" presetClass="entr" presetSubtype="1"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wheel(1)">
                                      <p:cBhvr>
                                        <p:cTn id="39" dur="2000"/>
                                        <p:tgtEl>
                                          <p:spTgt spid="3">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1" presetClass="entr" presetSubtype="1" fill="hold" nodeType="click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Effect transition="in" filter="wheel(1)">
                                      <p:cBhvr>
                                        <p:cTn id="44" dur="2000"/>
                                        <p:tgtEl>
                                          <p:spTgt spid="3">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1" presetClass="entr" presetSubtype="1"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wheel(1)">
                                      <p:cBhvr>
                                        <p:cTn id="49" dur="2000"/>
                                        <p:tgtEl>
                                          <p:spTgt spid="3">
                                            <p:txEl>
                                              <p:pRg st="7" end="7"/>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1" presetClass="entr" presetSubtype="1" fill="hold" nodeType="clickEffect">
                                  <p:stCondLst>
                                    <p:cond delay="0"/>
                                  </p:stCondLst>
                                  <p:childTnLst>
                                    <p:set>
                                      <p:cBhvr>
                                        <p:cTn id="53" dur="1" fill="hold">
                                          <p:stCondLst>
                                            <p:cond delay="0"/>
                                          </p:stCondLst>
                                        </p:cTn>
                                        <p:tgtEl>
                                          <p:spTgt spid="3">
                                            <p:txEl>
                                              <p:pRg st="8" end="8"/>
                                            </p:txEl>
                                          </p:spTgt>
                                        </p:tgtEl>
                                        <p:attrNameLst>
                                          <p:attrName>style.visibility</p:attrName>
                                        </p:attrNameLst>
                                      </p:cBhvr>
                                      <p:to>
                                        <p:strVal val="visible"/>
                                      </p:to>
                                    </p:set>
                                    <p:animEffect transition="in" filter="wheel(1)">
                                      <p:cBhvr>
                                        <p:cTn id="54"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90204"/>
            <a:ext cx="8229600" cy="733796"/>
          </a:xfrm>
        </p:spPr>
        <p:txBody>
          <a:bodyPr>
            <a:noAutofit/>
          </a:bodyPr>
          <a:lstStyle/>
          <a:p>
            <a:r>
              <a:rPr lang="ar-SA" sz="3600" b="1" dirty="0">
                <a:solidFill>
                  <a:srgbClr val="00B0F0"/>
                </a:solidFill>
              </a:rPr>
              <a:t>مثال (</a:t>
            </a:r>
            <a:r>
              <a:rPr lang="en-US" sz="3600" b="1" dirty="0">
                <a:solidFill>
                  <a:srgbClr val="00B0F0"/>
                </a:solidFill>
              </a:rPr>
              <a:t>2</a:t>
            </a:r>
            <a:r>
              <a:rPr lang="ar-JO" sz="3600" b="1" dirty="0">
                <a:solidFill>
                  <a:srgbClr val="00B0F0"/>
                </a:solidFill>
              </a:rPr>
              <a:t>):</a:t>
            </a:r>
            <a:endParaRPr lang="en-US" sz="3600" b="1" dirty="0">
              <a:solidFill>
                <a:srgbClr val="00B0F0"/>
              </a:solidFill>
            </a:endParaRPr>
          </a:p>
        </p:txBody>
      </p:sp>
      <p:sp>
        <p:nvSpPr>
          <p:cNvPr id="3" name="Content Placeholder 2"/>
          <p:cNvSpPr>
            <a:spLocks noGrp="1"/>
          </p:cNvSpPr>
          <p:nvPr>
            <p:ph idx="1"/>
          </p:nvPr>
        </p:nvSpPr>
        <p:spPr>
          <a:xfrm>
            <a:off x="457200" y="1447800"/>
            <a:ext cx="8229600" cy="4678363"/>
          </a:xfrm>
        </p:spPr>
        <p:txBody>
          <a:bodyPr>
            <a:normAutofit/>
          </a:bodyPr>
          <a:lstStyle/>
          <a:p>
            <a:pPr marL="0" indent="0">
              <a:buNone/>
            </a:pPr>
            <a:r>
              <a:rPr lang="ar-JO" sz="1800" b="1" dirty="0"/>
              <a:t>شركة الجنيدي لتوزيع الألبان لها ثلاثة مخازن في (جنين، الخليل، سلفيت)، ولها ثلاثة مراكز تسويقية في (رام الله، نابلس، الخليل)، علماً بأن تكاليف نقل الوحدة الواحد من السلع (بالدينار)، وحجم التخزين في كل مخزن (العرض)، والاحتياجات لكل مركز تسويقي (الطلب) كما يلي:</a:t>
            </a:r>
            <a:endParaRPr lang="ar-SA" sz="1800" b="1" dirty="0"/>
          </a:p>
          <a:p>
            <a:pPr marL="0" indent="0">
              <a:buNone/>
            </a:pPr>
            <a:endParaRPr lang="ar-SA" sz="1800" b="1" dirty="0"/>
          </a:p>
          <a:p>
            <a:pPr marL="0" indent="0">
              <a:buNone/>
            </a:pPr>
            <a:endParaRPr lang="ar-SA" sz="1800" b="1" dirty="0"/>
          </a:p>
          <a:p>
            <a:pPr marL="0" indent="0">
              <a:buNone/>
            </a:pPr>
            <a:endParaRPr lang="ar-SA" sz="1800" b="1" dirty="0"/>
          </a:p>
          <a:p>
            <a:pPr marL="0" indent="0">
              <a:buNone/>
            </a:pPr>
            <a:endParaRPr lang="ar-SA" sz="1800" b="1" dirty="0"/>
          </a:p>
          <a:p>
            <a:pPr marL="0" indent="0">
              <a:buNone/>
            </a:pPr>
            <a:endParaRPr lang="ar-SA" sz="1800" b="1" dirty="0"/>
          </a:p>
          <a:p>
            <a:pPr marL="0" indent="0">
              <a:buNone/>
            </a:pPr>
            <a:endParaRPr lang="ar-SA" sz="1800" b="1" dirty="0"/>
          </a:p>
          <a:p>
            <a:pPr marL="0" indent="0">
              <a:buNone/>
            </a:pPr>
            <a:endParaRPr lang="ar-SA" sz="1800" b="1" dirty="0"/>
          </a:p>
          <a:p>
            <a:pPr marL="0" indent="0">
              <a:buNone/>
            </a:pPr>
            <a:endParaRPr lang="ar-SA" sz="1800" b="1" dirty="0"/>
          </a:p>
          <a:p>
            <a:pPr marL="0" indent="0">
              <a:buNone/>
            </a:pPr>
            <a:r>
              <a:rPr lang="ar-SA" sz="1800" b="1" dirty="0"/>
              <a:t>المطلوب:</a:t>
            </a:r>
          </a:p>
          <a:p>
            <a:pPr marL="0" indent="0">
              <a:buNone/>
            </a:pPr>
            <a:r>
              <a:rPr lang="ar-SA" sz="1800" b="1" dirty="0"/>
              <a:t>ما مجموع تكاليف النقل للسلعة من المصادر إلى المراكز باستخدام طريقة </a:t>
            </a:r>
            <a:r>
              <a:rPr lang="ar-JO" sz="1800" b="1" dirty="0"/>
              <a:t>أقل التكاليف</a:t>
            </a:r>
            <a:r>
              <a:rPr lang="ar-SA" sz="1800" b="1" dirty="0"/>
              <a:t>؟</a:t>
            </a:r>
            <a:endParaRPr lang="ar-JO" sz="1800" b="1" dirty="0"/>
          </a:p>
          <a:p>
            <a:pPr marL="0" indent="0" algn="l">
              <a:buNone/>
            </a:pPr>
            <a:endParaRPr lang="ar-JO" sz="1800" b="1" dirty="0"/>
          </a:p>
          <a:p>
            <a:pPr marL="0" indent="0">
              <a:buNone/>
            </a:pPr>
            <a:endParaRPr lang="en-US" sz="1800" b="1" dirty="0"/>
          </a:p>
        </p:txBody>
      </p:sp>
      <p:sp>
        <p:nvSpPr>
          <p:cNvPr id="4" name="Date Placeholder 3"/>
          <p:cNvSpPr>
            <a:spLocks noGrp="1"/>
          </p:cNvSpPr>
          <p:nvPr>
            <p:ph type="dt" sz="half" idx="10"/>
          </p:nvPr>
        </p:nvSpPr>
        <p:spPr>
          <a:xfrm>
            <a:off x="533400" y="6324600"/>
            <a:ext cx="2133600" cy="365125"/>
          </a:xfrm>
        </p:spPr>
        <p:txBody>
          <a:bodyPr/>
          <a:lstStyle/>
          <a:p>
            <a:fld id="{B437AF8F-F38D-47D1-83AC-4BF4D15FCC8F}" type="datetime1">
              <a:rPr lang="en-US" smtClean="0"/>
              <a:t>8/12/2024</a:t>
            </a:fld>
            <a:endParaRPr lang="en-US" dirty="0"/>
          </a:p>
        </p:txBody>
      </p:sp>
      <p:sp>
        <p:nvSpPr>
          <p:cNvPr id="5" name="Footer Placeholder 4"/>
          <p:cNvSpPr>
            <a:spLocks noGrp="1"/>
          </p:cNvSpPr>
          <p:nvPr>
            <p:ph type="ftr" sz="quarter" idx="11"/>
          </p:nvPr>
        </p:nvSpPr>
        <p:spPr/>
        <p:txBody>
          <a:bodyPr/>
          <a:lstStyle/>
          <a:p>
            <a:r>
              <a:rPr lang="ar-JO" dirty="0"/>
              <a:t>جامعة فلسطين الأهلية</a:t>
            </a:r>
            <a:endParaRPr lang="en-US" dirty="0"/>
          </a:p>
        </p:txBody>
      </p:sp>
      <p:sp>
        <p:nvSpPr>
          <p:cNvPr id="6" name="Slide Number Placeholder 5"/>
          <p:cNvSpPr>
            <a:spLocks noGrp="1"/>
          </p:cNvSpPr>
          <p:nvPr>
            <p:ph type="sldNum" sz="quarter" idx="12"/>
          </p:nvPr>
        </p:nvSpPr>
        <p:spPr/>
        <p:txBody>
          <a:bodyPr/>
          <a:lstStyle/>
          <a:p>
            <a:fld id="{CADC140F-BB3D-412E-8119-EA44085A138A}" type="slidenum">
              <a:rPr lang="en-US" smtClean="0"/>
              <a:t>11</a:t>
            </a:fld>
            <a:endParaRPr lang="en-US"/>
          </a:p>
        </p:txBody>
      </p:sp>
      <p:graphicFrame>
        <p:nvGraphicFramePr>
          <p:cNvPr id="7" name="جدول 6"/>
          <p:cNvGraphicFramePr>
            <a:graphicFrameLocks noGrp="1"/>
          </p:cNvGraphicFramePr>
          <p:nvPr>
            <p:extLst>
              <p:ext uri="{D42A27DB-BD31-4B8C-83A1-F6EECF244321}">
                <p14:modId xmlns:p14="http://schemas.microsoft.com/office/powerpoint/2010/main" val="1644583685"/>
              </p:ext>
            </p:extLst>
          </p:nvPr>
        </p:nvGraphicFramePr>
        <p:xfrm>
          <a:off x="2057400" y="2504440"/>
          <a:ext cx="6096000" cy="221996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gridCol w="1016000">
                  <a:extLst>
                    <a:ext uri="{9D8B030D-6E8A-4147-A177-3AD203B41FA5}">
                      <a16:colId xmlns:a16="http://schemas.microsoft.com/office/drawing/2014/main" val="20004"/>
                    </a:ext>
                  </a:extLst>
                </a:gridCol>
                <a:gridCol w="1016000">
                  <a:extLst>
                    <a:ext uri="{9D8B030D-6E8A-4147-A177-3AD203B41FA5}">
                      <a16:colId xmlns:a16="http://schemas.microsoft.com/office/drawing/2014/main" val="20005"/>
                    </a:ext>
                  </a:extLst>
                </a:gridCol>
              </a:tblGrid>
              <a:tr h="370840">
                <a:tc rowSpan="6">
                  <a:txBody>
                    <a:bodyPr/>
                    <a:lstStyle/>
                    <a:p>
                      <a:endParaRPr lang="en-US" dirty="0"/>
                    </a:p>
                    <a:p>
                      <a:endParaRPr lang="en-US" dirty="0"/>
                    </a:p>
                    <a:p>
                      <a:endParaRPr lang="en-US" dirty="0"/>
                    </a:p>
                    <a:p>
                      <a:pPr algn="ctr"/>
                      <a:r>
                        <a:rPr lang="ar-JO" dirty="0"/>
                        <a:t>المصادر</a:t>
                      </a:r>
                    </a:p>
                    <a:p>
                      <a:pPr algn="ctr"/>
                      <a:r>
                        <a:rPr lang="ar-JO" dirty="0"/>
                        <a:t>( المخازن)</a:t>
                      </a:r>
                      <a:endParaRPr lang="en-US" dirty="0"/>
                    </a:p>
                  </a:txBody>
                  <a:tcPr/>
                </a:tc>
                <a:tc gridSpan="5">
                  <a:txBody>
                    <a:bodyPr/>
                    <a:lstStyle/>
                    <a:p>
                      <a:pPr algn="ctr"/>
                      <a:r>
                        <a:rPr lang="ar-JO" dirty="0"/>
                        <a:t>المراكز التسويقية</a:t>
                      </a:r>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vMerge="1">
                  <a:txBody>
                    <a:bodyPr/>
                    <a:lstStyle/>
                    <a:p>
                      <a:endParaRPr lang="en-US" dirty="0"/>
                    </a:p>
                  </a:txBody>
                  <a:tcPr/>
                </a:tc>
                <a:tc>
                  <a:txBody>
                    <a:bodyPr/>
                    <a:lstStyle/>
                    <a:p>
                      <a:r>
                        <a:rPr lang="en-US" dirty="0"/>
                        <a:t>S \ D</a:t>
                      </a:r>
                    </a:p>
                  </a:txBody>
                  <a:tcPr/>
                </a:tc>
                <a:tc>
                  <a:txBody>
                    <a:bodyPr/>
                    <a:lstStyle/>
                    <a:p>
                      <a:pPr algn="ctr"/>
                      <a:r>
                        <a:rPr lang="en-US" dirty="0"/>
                        <a:t>D1</a:t>
                      </a:r>
                    </a:p>
                  </a:txBody>
                  <a:tcPr/>
                </a:tc>
                <a:tc>
                  <a:txBody>
                    <a:bodyPr/>
                    <a:lstStyle/>
                    <a:p>
                      <a:pPr algn="ctr"/>
                      <a:r>
                        <a:rPr lang="en-US" dirty="0"/>
                        <a:t>D2</a:t>
                      </a:r>
                    </a:p>
                  </a:txBody>
                  <a:tcPr/>
                </a:tc>
                <a:tc>
                  <a:txBody>
                    <a:bodyPr/>
                    <a:lstStyle/>
                    <a:p>
                      <a:pPr algn="ctr"/>
                      <a:r>
                        <a:rPr lang="en-US" dirty="0"/>
                        <a:t>D3</a:t>
                      </a:r>
                    </a:p>
                  </a:txBody>
                  <a:tcPr/>
                </a:tc>
                <a:tc>
                  <a:txBody>
                    <a:bodyPr/>
                    <a:lstStyle/>
                    <a:p>
                      <a:r>
                        <a:rPr lang="en-US" dirty="0"/>
                        <a:t>Supply</a:t>
                      </a:r>
                    </a:p>
                  </a:txBody>
                  <a:tcPr/>
                </a:tc>
                <a:extLst>
                  <a:ext uri="{0D108BD9-81ED-4DB2-BD59-A6C34878D82A}">
                    <a16:rowId xmlns:a16="http://schemas.microsoft.com/office/drawing/2014/main" val="10001"/>
                  </a:ext>
                </a:extLst>
              </a:tr>
              <a:tr h="370840">
                <a:tc vMerge="1">
                  <a:txBody>
                    <a:bodyPr/>
                    <a:lstStyle/>
                    <a:p>
                      <a:endParaRPr lang="en-US" dirty="0"/>
                    </a:p>
                  </a:txBody>
                  <a:tcPr/>
                </a:tc>
                <a:tc>
                  <a:txBody>
                    <a:bodyPr/>
                    <a:lstStyle/>
                    <a:p>
                      <a:pPr algn="ctr"/>
                      <a:r>
                        <a:rPr lang="en-US" dirty="0"/>
                        <a:t>S1</a:t>
                      </a:r>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pPr algn="ctr"/>
                      <a:r>
                        <a:rPr lang="en-US" dirty="0"/>
                        <a:t>12</a:t>
                      </a:r>
                      <a:endParaRPr lang="en-US" dirty="0">
                        <a:solidFill>
                          <a:srgbClr val="00B0F0"/>
                        </a:solidFill>
                      </a:endParaRPr>
                    </a:p>
                  </a:txBody>
                  <a:tcPr/>
                </a:tc>
                <a:extLst>
                  <a:ext uri="{0D108BD9-81ED-4DB2-BD59-A6C34878D82A}">
                    <a16:rowId xmlns:a16="http://schemas.microsoft.com/office/drawing/2014/main" val="10002"/>
                  </a:ext>
                </a:extLst>
              </a:tr>
              <a:tr h="370840">
                <a:tc vMerge="1">
                  <a:txBody>
                    <a:bodyPr/>
                    <a:lstStyle/>
                    <a:p>
                      <a:endParaRPr lang="en-US" dirty="0"/>
                    </a:p>
                  </a:txBody>
                  <a:tcPr/>
                </a:tc>
                <a:tc>
                  <a:txBody>
                    <a:bodyPr/>
                    <a:lstStyle/>
                    <a:p>
                      <a:pPr algn="ctr"/>
                      <a:r>
                        <a:rPr lang="en-US" dirty="0"/>
                        <a:t>S2</a:t>
                      </a:r>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pPr algn="ctr"/>
                      <a:r>
                        <a:rPr lang="en-US" dirty="0"/>
                        <a:t>14</a:t>
                      </a:r>
                      <a:endParaRPr lang="en-US" dirty="0">
                        <a:solidFill>
                          <a:srgbClr val="00B0F0"/>
                        </a:solidFill>
                      </a:endParaRPr>
                    </a:p>
                  </a:txBody>
                  <a:tcPr/>
                </a:tc>
                <a:extLst>
                  <a:ext uri="{0D108BD9-81ED-4DB2-BD59-A6C34878D82A}">
                    <a16:rowId xmlns:a16="http://schemas.microsoft.com/office/drawing/2014/main" val="10003"/>
                  </a:ext>
                </a:extLst>
              </a:tr>
              <a:tr h="370840">
                <a:tc vMerge="1">
                  <a:txBody>
                    <a:bodyPr/>
                    <a:lstStyle/>
                    <a:p>
                      <a:endParaRPr lang="en-US" dirty="0"/>
                    </a:p>
                  </a:txBody>
                  <a:tcPr/>
                </a:tc>
                <a:tc>
                  <a:txBody>
                    <a:bodyPr/>
                    <a:lstStyle/>
                    <a:p>
                      <a:pPr algn="ctr"/>
                      <a:r>
                        <a:rPr lang="en-US" dirty="0"/>
                        <a:t>S3</a:t>
                      </a:r>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pPr algn="ctr"/>
                      <a:r>
                        <a:rPr lang="en-US" dirty="0"/>
                        <a:t>4</a:t>
                      </a:r>
                      <a:endParaRPr lang="en-US" dirty="0">
                        <a:solidFill>
                          <a:srgbClr val="00B0F0"/>
                        </a:solidFill>
                      </a:endParaRPr>
                    </a:p>
                  </a:txBody>
                  <a:tcPr/>
                </a:tc>
                <a:extLst>
                  <a:ext uri="{0D108BD9-81ED-4DB2-BD59-A6C34878D82A}">
                    <a16:rowId xmlns:a16="http://schemas.microsoft.com/office/drawing/2014/main" val="10004"/>
                  </a:ext>
                </a:extLst>
              </a:tr>
              <a:tr h="355600">
                <a:tc vMerge="1">
                  <a:txBody>
                    <a:bodyPr/>
                    <a:lstStyle/>
                    <a:p>
                      <a:endParaRPr lang="en-US" dirty="0"/>
                    </a:p>
                  </a:txBody>
                  <a:tcPr/>
                </a:tc>
                <a:tc>
                  <a:txBody>
                    <a:bodyPr/>
                    <a:lstStyle/>
                    <a:p>
                      <a:r>
                        <a:rPr lang="en-US" dirty="0"/>
                        <a:t>Demand</a:t>
                      </a:r>
                    </a:p>
                  </a:txBody>
                  <a:tcPr/>
                </a:tc>
                <a:tc>
                  <a:txBody>
                    <a:bodyPr/>
                    <a:lstStyle/>
                    <a:p>
                      <a:pPr algn="ctr"/>
                      <a:r>
                        <a:rPr lang="en-US" dirty="0"/>
                        <a:t>9</a:t>
                      </a:r>
                      <a:endParaRPr lang="en-US" dirty="0">
                        <a:solidFill>
                          <a:srgbClr val="00B0F0"/>
                        </a:solidFill>
                      </a:endParaRPr>
                    </a:p>
                  </a:txBody>
                  <a:tcPr/>
                </a:tc>
                <a:tc>
                  <a:txBody>
                    <a:bodyPr/>
                    <a:lstStyle/>
                    <a:p>
                      <a:pPr algn="ctr"/>
                      <a:r>
                        <a:rPr lang="en-US" dirty="0"/>
                        <a:t>10</a:t>
                      </a:r>
                      <a:endParaRPr lang="en-US" dirty="0">
                        <a:solidFill>
                          <a:srgbClr val="00B0F0"/>
                        </a:solidFill>
                      </a:endParaRPr>
                    </a:p>
                  </a:txBody>
                  <a:tcPr/>
                </a:tc>
                <a:tc>
                  <a:txBody>
                    <a:bodyPr/>
                    <a:lstStyle/>
                    <a:p>
                      <a:pPr algn="ctr"/>
                      <a:r>
                        <a:rPr lang="en-US" dirty="0"/>
                        <a:t>11</a:t>
                      </a:r>
                    </a:p>
                  </a:txBody>
                  <a:tcPr/>
                </a:tc>
                <a:tc>
                  <a:txBody>
                    <a:bodyPr/>
                    <a:lstStyle/>
                    <a:p>
                      <a:pPr algn="l"/>
                      <a:r>
                        <a:rPr lang="en-US" dirty="0"/>
                        <a:t>30 \ 30</a:t>
                      </a:r>
                    </a:p>
                  </a:txBody>
                  <a:tcPr/>
                </a:tc>
                <a:extLst>
                  <a:ext uri="{0D108BD9-81ED-4DB2-BD59-A6C34878D82A}">
                    <a16:rowId xmlns:a16="http://schemas.microsoft.com/office/drawing/2014/main" val="10005"/>
                  </a:ext>
                </a:extLst>
              </a:tr>
            </a:tbl>
          </a:graphicData>
        </a:graphic>
      </p:graphicFrame>
      <p:sp>
        <p:nvSpPr>
          <p:cNvPr id="11" name="مربع نص 10"/>
          <p:cNvSpPr txBox="1"/>
          <p:nvPr/>
        </p:nvSpPr>
        <p:spPr>
          <a:xfrm>
            <a:off x="5105400" y="3250604"/>
            <a:ext cx="381000" cy="246221"/>
          </a:xfrm>
          <a:prstGeom prst="rect">
            <a:avLst/>
          </a:prstGeom>
          <a:solidFill>
            <a:srgbClr val="92D050"/>
          </a:solidFill>
        </p:spPr>
        <p:txBody>
          <a:bodyPr wrap="square" rtlCol="0">
            <a:spAutoFit/>
          </a:bodyPr>
          <a:lstStyle/>
          <a:p>
            <a:r>
              <a:rPr lang="en-US" sz="1000" dirty="0"/>
              <a:t>1</a:t>
            </a:r>
          </a:p>
        </p:txBody>
      </p:sp>
      <p:sp>
        <p:nvSpPr>
          <p:cNvPr id="12" name="مربع نص 11"/>
          <p:cNvSpPr txBox="1"/>
          <p:nvPr/>
        </p:nvSpPr>
        <p:spPr>
          <a:xfrm>
            <a:off x="5105400" y="3646547"/>
            <a:ext cx="381000" cy="246221"/>
          </a:xfrm>
          <a:prstGeom prst="rect">
            <a:avLst/>
          </a:prstGeom>
          <a:solidFill>
            <a:srgbClr val="92D050"/>
          </a:solidFill>
        </p:spPr>
        <p:txBody>
          <a:bodyPr wrap="square" rtlCol="0">
            <a:spAutoFit/>
          </a:bodyPr>
          <a:lstStyle/>
          <a:p>
            <a:r>
              <a:rPr lang="en-US" sz="1000" dirty="0"/>
              <a:t>4</a:t>
            </a:r>
          </a:p>
        </p:txBody>
      </p:sp>
      <p:sp>
        <p:nvSpPr>
          <p:cNvPr id="14" name="مربع نص 13"/>
          <p:cNvSpPr txBox="1"/>
          <p:nvPr/>
        </p:nvSpPr>
        <p:spPr>
          <a:xfrm>
            <a:off x="6123940" y="3254473"/>
            <a:ext cx="381000" cy="246221"/>
          </a:xfrm>
          <a:prstGeom prst="rect">
            <a:avLst/>
          </a:prstGeom>
          <a:solidFill>
            <a:srgbClr val="92D050"/>
          </a:solidFill>
        </p:spPr>
        <p:txBody>
          <a:bodyPr wrap="square" rtlCol="0">
            <a:spAutoFit/>
          </a:bodyPr>
          <a:lstStyle/>
          <a:p>
            <a:r>
              <a:rPr lang="en-US" sz="1000" dirty="0"/>
              <a:t>8</a:t>
            </a:r>
          </a:p>
        </p:txBody>
      </p:sp>
      <p:sp>
        <p:nvSpPr>
          <p:cNvPr id="15" name="مربع نص 14"/>
          <p:cNvSpPr txBox="1"/>
          <p:nvPr/>
        </p:nvSpPr>
        <p:spPr>
          <a:xfrm>
            <a:off x="6123940" y="3646546"/>
            <a:ext cx="381000" cy="246221"/>
          </a:xfrm>
          <a:prstGeom prst="rect">
            <a:avLst/>
          </a:prstGeom>
          <a:solidFill>
            <a:srgbClr val="92D050"/>
          </a:solidFill>
        </p:spPr>
        <p:txBody>
          <a:bodyPr wrap="square" rtlCol="0">
            <a:spAutoFit/>
          </a:bodyPr>
          <a:lstStyle/>
          <a:p>
            <a:r>
              <a:rPr lang="en-US" sz="1000" dirty="0"/>
              <a:t>0</a:t>
            </a:r>
          </a:p>
        </p:txBody>
      </p:sp>
      <p:sp>
        <p:nvSpPr>
          <p:cNvPr id="16" name="مربع نص 15"/>
          <p:cNvSpPr txBox="1"/>
          <p:nvPr/>
        </p:nvSpPr>
        <p:spPr>
          <a:xfrm>
            <a:off x="6123940" y="3994665"/>
            <a:ext cx="381000" cy="246221"/>
          </a:xfrm>
          <a:prstGeom prst="rect">
            <a:avLst/>
          </a:prstGeom>
          <a:solidFill>
            <a:srgbClr val="92D050"/>
          </a:solidFill>
        </p:spPr>
        <p:txBody>
          <a:bodyPr wrap="square" rtlCol="0">
            <a:spAutoFit/>
          </a:bodyPr>
          <a:lstStyle/>
          <a:p>
            <a:r>
              <a:rPr lang="en-US" sz="1000" dirty="0"/>
              <a:t>7</a:t>
            </a:r>
          </a:p>
        </p:txBody>
      </p:sp>
      <p:sp>
        <p:nvSpPr>
          <p:cNvPr id="17" name="مربع نص 16"/>
          <p:cNvSpPr txBox="1"/>
          <p:nvPr/>
        </p:nvSpPr>
        <p:spPr>
          <a:xfrm>
            <a:off x="4112260" y="3254472"/>
            <a:ext cx="381000" cy="246221"/>
          </a:xfrm>
          <a:prstGeom prst="rect">
            <a:avLst/>
          </a:prstGeom>
          <a:solidFill>
            <a:srgbClr val="92D050"/>
          </a:solidFill>
        </p:spPr>
        <p:txBody>
          <a:bodyPr wrap="square" rtlCol="0">
            <a:spAutoFit/>
          </a:bodyPr>
          <a:lstStyle/>
          <a:p>
            <a:r>
              <a:rPr lang="en-US" sz="1000" dirty="0"/>
              <a:t>5</a:t>
            </a:r>
          </a:p>
        </p:txBody>
      </p:sp>
      <p:sp>
        <p:nvSpPr>
          <p:cNvPr id="18" name="مربع نص 17"/>
          <p:cNvSpPr txBox="1"/>
          <p:nvPr/>
        </p:nvSpPr>
        <p:spPr>
          <a:xfrm>
            <a:off x="4097020" y="3646547"/>
            <a:ext cx="381000" cy="246221"/>
          </a:xfrm>
          <a:prstGeom prst="rect">
            <a:avLst/>
          </a:prstGeom>
          <a:solidFill>
            <a:srgbClr val="92D050"/>
          </a:solidFill>
        </p:spPr>
        <p:txBody>
          <a:bodyPr wrap="square" rtlCol="0">
            <a:spAutoFit/>
          </a:bodyPr>
          <a:lstStyle/>
          <a:p>
            <a:r>
              <a:rPr lang="en-US" sz="1000" dirty="0"/>
              <a:t>2</a:t>
            </a:r>
          </a:p>
        </p:txBody>
      </p:sp>
      <p:sp>
        <p:nvSpPr>
          <p:cNvPr id="19" name="مربع نص 18"/>
          <p:cNvSpPr txBox="1"/>
          <p:nvPr/>
        </p:nvSpPr>
        <p:spPr>
          <a:xfrm>
            <a:off x="4097020" y="3991348"/>
            <a:ext cx="381000" cy="246221"/>
          </a:xfrm>
          <a:prstGeom prst="rect">
            <a:avLst/>
          </a:prstGeom>
          <a:solidFill>
            <a:srgbClr val="92D050"/>
          </a:solidFill>
        </p:spPr>
        <p:txBody>
          <a:bodyPr wrap="square" rtlCol="0">
            <a:spAutoFit/>
          </a:bodyPr>
          <a:lstStyle/>
          <a:p>
            <a:r>
              <a:rPr lang="en-US" sz="1000" dirty="0"/>
              <a:t>3</a:t>
            </a:r>
          </a:p>
        </p:txBody>
      </p:sp>
      <p:sp>
        <p:nvSpPr>
          <p:cNvPr id="20" name="مربع نص 19"/>
          <p:cNvSpPr txBox="1"/>
          <p:nvPr/>
        </p:nvSpPr>
        <p:spPr>
          <a:xfrm>
            <a:off x="5105400" y="3994664"/>
            <a:ext cx="381000" cy="246221"/>
          </a:xfrm>
          <a:prstGeom prst="rect">
            <a:avLst/>
          </a:prstGeom>
          <a:solidFill>
            <a:srgbClr val="92D050"/>
          </a:solidFill>
        </p:spPr>
        <p:txBody>
          <a:bodyPr wrap="square" rtlCol="0">
            <a:spAutoFit/>
          </a:bodyPr>
          <a:lstStyle/>
          <a:p>
            <a:r>
              <a:rPr lang="en-US" sz="1000" dirty="0"/>
              <a:t>6</a:t>
            </a:r>
          </a:p>
        </p:txBody>
      </p:sp>
    </p:spTree>
    <p:extLst>
      <p:ext uri="{BB962C8B-B14F-4D97-AF65-F5344CB8AC3E}">
        <p14:creationId xmlns:p14="http://schemas.microsoft.com/office/powerpoint/2010/main" val="122611870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heel(1)">
                                      <p:cBhvr>
                                        <p:cTn id="18" dur="2000"/>
                                        <p:tgtEl>
                                          <p:spTgt spid="7"/>
                                        </p:tgtEl>
                                      </p:cBhvr>
                                    </p:animEffect>
                                  </p:childTnLst>
                                </p:cTn>
                              </p:par>
                              <p:par>
                                <p:cTn id="19" presetID="21" presetClass="entr" presetSubtype="1"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wheel(1)">
                                      <p:cBhvr>
                                        <p:cTn id="21" dur="2000"/>
                                        <p:tgtEl>
                                          <p:spTgt spid="17"/>
                                        </p:tgtEl>
                                      </p:cBhvr>
                                    </p:animEffect>
                                  </p:childTnLst>
                                </p:cTn>
                              </p:par>
                              <p:par>
                                <p:cTn id="22" presetID="21" presetClass="entr" presetSubtype="1" fill="hold" grpId="0" nodeType="with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wheel(1)">
                                      <p:cBhvr>
                                        <p:cTn id="24" dur="2000"/>
                                        <p:tgtEl>
                                          <p:spTgt spid="18"/>
                                        </p:tgtEl>
                                      </p:cBhvr>
                                    </p:animEffect>
                                  </p:childTnLst>
                                </p:cTn>
                              </p:par>
                              <p:par>
                                <p:cTn id="25" presetID="21" presetClass="entr" presetSubtype="1" fill="hold" grpId="0" nodeType="with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wheel(1)">
                                      <p:cBhvr>
                                        <p:cTn id="27" dur="2000"/>
                                        <p:tgtEl>
                                          <p:spTgt spid="19"/>
                                        </p:tgtEl>
                                      </p:cBhvr>
                                    </p:animEffect>
                                  </p:childTnLst>
                                </p:cTn>
                              </p:par>
                              <p:par>
                                <p:cTn id="28" presetID="21" presetClass="entr" presetSubtype="1" fill="hold" grpId="0" nodeType="with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wheel(1)">
                                      <p:cBhvr>
                                        <p:cTn id="30" dur="2000"/>
                                        <p:tgtEl>
                                          <p:spTgt spid="20"/>
                                        </p:tgtEl>
                                      </p:cBhvr>
                                    </p:animEffect>
                                  </p:childTnLst>
                                </p:cTn>
                              </p:par>
                              <p:par>
                                <p:cTn id="31" presetID="21" presetClass="entr" presetSubtype="1" fill="hold" grpId="0" nodeType="with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wheel(1)">
                                      <p:cBhvr>
                                        <p:cTn id="33" dur="2000"/>
                                        <p:tgtEl>
                                          <p:spTgt spid="12"/>
                                        </p:tgtEl>
                                      </p:cBhvr>
                                    </p:animEffect>
                                  </p:childTnLst>
                                </p:cTn>
                              </p:par>
                              <p:par>
                                <p:cTn id="34" presetID="21" presetClass="entr" presetSubtype="1" fill="hold" grpId="0" nodeType="with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wheel(1)">
                                      <p:cBhvr>
                                        <p:cTn id="36" dur="2000"/>
                                        <p:tgtEl>
                                          <p:spTgt spid="11"/>
                                        </p:tgtEl>
                                      </p:cBhvr>
                                    </p:animEffect>
                                  </p:childTnLst>
                                </p:cTn>
                              </p:par>
                              <p:par>
                                <p:cTn id="37" presetID="21" presetClass="entr" presetSubtype="1" fill="hold" grpId="0" nodeType="with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wheel(1)">
                                      <p:cBhvr>
                                        <p:cTn id="39" dur="2000"/>
                                        <p:tgtEl>
                                          <p:spTgt spid="15"/>
                                        </p:tgtEl>
                                      </p:cBhvr>
                                    </p:animEffect>
                                  </p:childTnLst>
                                </p:cTn>
                              </p:par>
                              <p:par>
                                <p:cTn id="40" presetID="21" presetClass="entr" presetSubtype="1" fill="hold" grpId="0" nodeType="with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wheel(1)">
                                      <p:cBhvr>
                                        <p:cTn id="42" dur="2000"/>
                                        <p:tgtEl>
                                          <p:spTgt spid="16"/>
                                        </p:tgtEl>
                                      </p:cBhvr>
                                    </p:animEffect>
                                  </p:childTnLst>
                                </p:cTn>
                              </p:par>
                              <p:par>
                                <p:cTn id="43" presetID="21" presetClass="entr" presetSubtype="1" fill="hold" grpId="0" nodeType="with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wheel(1)">
                                      <p:cBhvr>
                                        <p:cTn id="45" dur="2000"/>
                                        <p:tgtEl>
                                          <p:spTgt spid="14"/>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nodeType="clickEffect">
                                  <p:stCondLst>
                                    <p:cond delay="0"/>
                                  </p:stCondLst>
                                  <p:childTnLst>
                                    <p:set>
                                      <p:cBhvr>
                                        <p:cTn id="49" dur="1" fill="hold">
                                          <p:stCondLst>
                                            <p:cond delay="0"/>
                                          </p:stCondLst>
                                        </p:cTn>
                                        <p:tgtEl>
                                          <p:spTgt spid="3">
                                            <p:txEl>
                                              <p:pRg st="9" end="9"/>
                                            </p:txEl>
                                          </p:spTgt>
                                        </p:tgtEl>
                                        <p:attrNameLst>
                                          <p:attrName>style.visibility</p:attrName>
                                        </p:attrNameLst>
                                      </p:cBhvr>
                                      <p:to>
                                        <p:strVal val="visible"/>
                                      </p:to>
                                    </p:set>
                                    <p:animEffect transition="in" filter="barn(inVertical)">
                                      <p:cBhvr>
                                        <p:cTn id="50" dur="500"/>
                                        <p:tgtEl>
                                          <p:spTgt spid="3">
                                            <p:txEl>
                                              <p:pRg st="9" end="9"/>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53" presetClass="entr" presetSubtype="16" fill="hold" nodeType="click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 calcmode="lin" valueType="num">
                                      <p:cBhvr>
                                        <p:cTn id="55"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56" dur="500" fill="hold"/>
                                        <p:tgtEl>
                                          <p:spTgt spid="3">
                                            <p:txEl>
                                              <p:pRg st="10" end="10"/>
                                            </p:txEl>
                                          </p:spTgt>
                                        </p:tgtEl>
                                        <p:attrNameLst>
                                          <p:attrName>ppt_h</p:attrName>
                                        </p:attrNameLst>
                                      </p:cBhvr>
                                      <p:tavLst>
                                        <p:tav tm="0">
                                          <p:val>
                                            <p:fltVal val="0"/>
                                          </p:val>
                                        </p:tav>
                                        <p:tav tm="100000">
                                          <p:val>
                                            <p:strVal val="#ppt_h"/>
                                          </p:val>
                                        </p:tav>
                                      </p:tavLst>
                                    </p:anim>
                                    <p:animEffect transition="in" filter="fade">
                                      <p:cBhvr>
                                        <p:cTn id="5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animBg="1"/>
      <p:bldP spid="12" grpId="0" animBg="1"/>
      <p:bldP spid="14" grpId="0" animBg="1"/>
      <p:bldP spid="15" grpId="0" animBg="1"/>
      <p:bldP spid="16" grpId="0" animBg="1"/>
      <p:bldP spid="17" grpId="0" animBg="1"/>
      <p:bldP spid="18" grpId="0" animBg="1"/>
      <p:bldP spid="19" grpId="0" animBg="1"/>
      <p:bldP spid="2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90204"/>
            <a:ext cx="8229600" cy="733796"/>
          </a:xfrm>
        </p:spPr>
        <p:txBody>
          <a:bodyPr>
            <a:noAutofit/>
          </a:bodyPr>
          <a:lstStyle/>
          <a:p>
            <a:r>
              <a:rPr lang="ar-JO" sz="3600" b="1" dirty="0">
                <a:solidFill>
                  <a:srgbClr val="00B0F0"/>
                </a:solidFill>
              </a:rPr>
              <a:t>الحل:</a:t>
            </a:r>
            <a:endParaRPr lang="en-US" sz="3600" b="1" dirty="0">
              <a:solidFill>
                <a:srgbClr val="00B0F0"/>
              </a:solidFill>
            </a:endParaRPr>
          </a:p>
        </p:txBody>
      </p:sp>
      <p:sp>
        <p:nvSpPr>
          <p:cNvPr id="3" name="Content Placeholder 2"/>
          <p:cNvSpPr>
            <a:spLocks noGrp="1"/>
          </p:cNvSpPr>
          <p:nvPr>
            <p:ph idx="1"/>
          </p:nvPr>
        </p:nvSpPr>
        <p:spPr>
          <a:xfrm>
            <a:off x="457200" y="1447800"/>
            <a:ext cx="8229600" cy="4678363"/>
          </a:xfrm>
        </p:spPr>
        <p:txBody>
          <a:bodyPr>
            <a:normAutofit/>
          </a:bodyPr>
          <a:lstStyle/>
          <a:p>
            <a:pPr marL="0" indent="0">
              <a:buNone/>
            </a:pPr>
            <a:r>
              <a:rPr lang="ar-JO" sz="1800" b="1" dirty="0"/>
              <a:t>نفرض أن  المخازن في (جنين، الخليل، سلفيت)، هي ( </a:t>
            </a:r>
            <a:r>
              <a:rPr lang="en-US" sz="1800" b="1" dirty="0"/>
              <a:t>S1,S2,S3</a:t>
            </a:r>
            <a:r>
              <a:rPr lang="ar-JO" sz="1800" b="1" dirty="0"/>
              <a:t>) على التوالي، والمراكز التسويقية في (رام الله، نابلس، الخليل)، هي (</a:t>
            </a:r>
            <a:r>
              <a:rPr lang="en-US" sz="1800" b="1" dirty="0"/>
              <a:t>D1,D2,D3</a:t>
            </a:r>
            <a:r>
              <a:rPr lang="ar-JO" sz="1800" b="1" dirty="0"/>
              <a:t>) على التوالي.</a:t>
            </a:r>
            <a:endParaRPr lang="ar-SA" sz="1800" b="1" dirty="0"/>
          </a:p>
          <a:p>
            <a:pPr marL="0" indent="0">
              <a:buNone/>
            </a:pPr>
            <a:endParaRPr lang="ar-SA" sz="1800" b="1" dirty="0"/>
          </a:p>
          <a:p>
            <a:pPr marL="0" indent="0">
              <a:buNone/>
            </a:pPr>
            <a:endParaRPr lang="ar-SA" sz="1800" b="1" dirty="0"/>
          </a:p>
          <a:p>
            <a:pPr marL="0" indent="0">
              <a:buNone/>
            </a:pPr>
            <a:endParaRPr lang="ar-SA" sz="1800" b="1" dirty="0"/>
          </a:p>
          <a:p>
            <a:pPr marL="0" indent="0">
              <a:buNone/>
            </a:pPr>
            <a:endParaRPr lang="ar-SA" sz="1800" b="1" dirty="0"/>
          </a:p>
          <a:p>
            <a:pPr marL="0" indent="0">
              <a:buNone/>
            </a:pPr>
            <a:endParaRPr lang="ar-SA" sz="1800" b="1" dirty="0"/>
          </a:p>
          <a:p>
            <a:pPr marL="0" indent="0">
              <a:buNone/>
            </a:pPr>
            <a:endParaRPr lang="ar-SA" sz="1800" b="1" dirty="0"/>
          </a:p>
          <a:p>
            <a:pPr marL="0" indent="0">
              <a:buNone/>
            </a:pPr>
            <a:endParaRPr lang="ar-SA" sz="1800" b="1" dirty="0"/>
          </a:p>
          <a:p>
            <a:pPr marL="0" indent="0">
              <a:buNone/>
            </a:pPr>
            <a:endParaRPr lang="ar-SA" sz="1800" b="1" dirty="0"/>
          </a:p>
          <a:p>
            <a:pPr marL="0" indent="0" algn="l">
              <a:buNone/>
            </a:pPr>
            <a:endParaRPr lang="ar-JO" sz="1800" b="1" dirty="0"/>
          </a:p>
          <a:p>
            <a:pPr marL="0" indent="0">
              <a:buNone/>
            </a:pPr>
            <a:endParaRPr lang="en-US" sz="1800" b="1" dirty="0"/>
          </a:p>
        </p:txBody>
      </p:sp>
      <p:sp>
        <p:nvSpPr>
          <p:cNvPr id="4" name="Date Placeholder 3"/>
          <p:cNvSpPr>
            <a:spLocks noGrp="1"/>
          </p:cNvSpPr>
          <p:nvPr>
            <p:ph type="dt" sz="half" idx="10"/>
          </p:nvPr>
        </p:nvSpPr>
        <p:spPr>
          <a:xfrm>
            <a:off x="533400" y="6324600"/>
            <a:ext cx="2133600" cy="365125"/>
          </a:xfrm>
        </p:spPr>
        <p:txBody>
          <a:bodyPr/>
          <a:lstStyle/>
          <a:p>
            <a:fld id="{B437AF8F-F38D-47D1-83AC-4BF4D15FCC8F}" type="datetime1">
              <a:rPr lang="en-US" smtClean="0"/>
              <a:t>8/12/2024</a:t>
            </a:fld>
            <a:endParaRPr lang="en-US" dirty="0"/>
          </a:p>
        </p:txBody>
      </p:sp>
      <p:sp>
        <p:nvSpPr>
          <p:cNvPr id="5" name="Footer Placeholder 4"/>
          <p:cNvSpPr>
            <a:spLocks noGrp="1"/>
          </p:cNvSpPr>
          <p:nvPr>
            <p:ph type="ftr" sz="quarter" idx="11"/>
          </p:nvPr>
        </p:nvSpPr>
        <p:spPr/>
        <p:txBody>
          <a:bodyPr/>
          <a:lstStyle/>
          <a:p>
            <a:r>
              <a:rPr lang="ar-JO" dirty="0"/>
              <a:t>جامعة فلسطين الأهلية</a:t>
            </a:r>
            <a:endParaRPr lang="en-US" dirty="0"/>
          </a:p>
        </p:txBody>
      </p:sp>
      <p:sp>
        <p:nvSpPr>
          <p:cNvPr id="6" name="Slide Number Placeholder 5"/>
          <p:cNvSpPr>
            <a:spLocks noGrp="1"/>
          </p:cNvSpPr>
          <p:nvPr>
            <p:ph type="sldNum" sz="quarter" idx="12"/>
          </p:nvPr>
        </p:nvSpPr>
        <p:spPr/>
        <p:txBody>
          <a:bodyPr/>
          <a:lstStyle/>
          <a:p>
            <a:fld id="{CADC140F-BB3D-412E-8119-EA44085A138A}" type="slidenum">
              <a:rPr lang="en-US" smtClean="0"/>
              <a:t>12</a:t>
            </a:fld>
            <a:endParaRPr lang="en-US"/>
          </a:p>
        </p:txBody>
      </p:sp>
      <p:graphicFrame>
        <p:nvGraphicFramePr>
          <p:cNvPr id="7" name="جدول 6"/>
          <p:cNvGraphicFramePr>
            <a:graphicFrameLocks noGrp="1"/>
          </p:cNvGraphicFramePr>
          <p:nvPr>
            <p:extLst>
              <p:ext uri="{D42A27DB-BD31-4B8C-83A1-F6EECF244321}">
                <p14:modId xmlns:p14="http://schemas.microsoft.com/office/powerpoint/2010/main" val="742624833"/>
              </p:ext>
            </p:extLst>
          </p:nvPr>
        </p:nvGraphicFramePr>
        <p:xfrm>
          <a:off x="2057400" y="2133600"/>
          <a:ext cx="6096000" cy="256540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gridCol w="1016000">
                  <a:extLst>
                    <a:ext uri="{9D8B030D-6E8A-4147-A177-3AD203B41FA5}">
                      <a16:colId xmlns:a16="http://schemas.microsoft.com/office/drawing/2014/main" val="20004"/>
                    </a:ext>
                  </a:extLst>
                </a:gridCol>
                <a:gridCol w="1016000">
                  <a:extLst>
                    <a:ext uri="{9D8B030D-6E8A-4147-A177-3AD203B41FA5}">
                      <a16:colId xmlns:a16="http://schemas.microsoft.com/office/drawing/2014/main" val="20005"/>
                    </a:ext>
                  </a:extLst>
                </a:gridCol>
              </a:tblGrid>
              <a:tr h="457200">
                <a:tc rowSpan="6">
                  <a:txBody>
                    <a:bodyPr/>
                    <a:lstStyle/>
                    <a:p>
                      <a:endParaRPr lang="en-US" dirty="0"/>
                    </a:p>
                    <a:p>
                      <a:endParaRPr lang="en-US" dirty="0"/>
                    </a:p>
                    <a:p>
                      <a:endParaRPr lang="en-US" dirty="0"/>
                    </a:p>
                  </a:txBody>
                  <a:tcPr/>
                </a:tc>
                <a:tc gridSpan="5">
                  <a:txBody>
                    <a:bodyPr/>
                    <a:lstStyle/>
                    <a:p>
                      <a:pPr algn="ctr"/>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533400">
                <a:tc vMerge="1">
                  <a:txBody>
                    <a:bodyPr/>
                    <a:lstStyle/>
                    <a:p>
                      <a:endParaRPr lang="en-US" dirty="0"/>
                    </a:p>
                  </a:txBody>
                  <a:tcPr/>
                </a:tc>
                <a:tc>
                  <a:txBody>
                    <a:bodyPr/>
                    <a:lstStyle/>
                    <a:p>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endParaRPr lang="en-US" dirty="0"/>
                    </a:p>
                  </a:txBody>
                  <a:tcPr/>
                </a:tc>
                <a:extLst>
                  <a:ext uri="{0D108BD9-81ED-4DB2-BD59-A6C34878D82A}">
                    <a16:rowId xmlns:a16="http://schemas.microsoft.com/office/drawing/2014/main" val="10001"/>
                  </a:ext>
                </a:extLst>
              </a:tr>
              <a:tr h="370840">
                <a:tc vMerge="1">
                  <a:txBody>
                    <a:bodyPr/>
                    <a:lstStyle/>
                    <a:p>
                      <a:endParaRPr lang="en-US" dirty="0"/>
                    </a:p>
                  </a:txBody>
                  <a:tcPr/>
                </a:tc>
                <a:tc>
                  <a:txBody>
                    <a:bodyPr/>
                    <a:lstStyle/>
                    <a:p>
                      <a:pPr algn="ctr"/>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pPr algn="l"/>
                      <a:endParaRPr lang="en-US" dirty="0">
                        <a:solidFill>
                          <a:srgbClr val="00B0F0"/>
                        </a:solidFill>
                      </a:endParaRPr>
                    </a:p>
                  </a:txBody>
                  <a:tcPr/>
                </a:tc>
                <a:extLst>
                  <a:ext uri="{0D108BD9-81ED-4DB2-BD59-A6C34878D82A}">
                    <a16:rowId xmlns:a16="http://schemas.microsoft.com/office/drawing/2014/main" val="10002"/>
                  </a:ext>
                </a:extLst>
              </a:tr>
              <a:tr h="467360">
                <a:tc vMerge="1">
                  <a:txBody>
                    <a:bodyPr/>
                    <a:lstStyle/>
                    <a:p>
                      <a:endParaRPr lang="en-US" dirty="0"/>
                    </a:p>
                  </a:txBody>
                  <a:tcPr/>
                </a:tc>
                <a:tc>
                  <a:txBody>
                    <a:bodyPr/>
                    <a:lstStyle/>
                    <a:p>
                      <a:pPr algn="ct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pPr algn="l"/>
                      <a:endParaRPr lang="en-US" dirty="0">
                        <a:solidFill>
                          <a:srgbClr val="00B0F0"/>
                        </a:solidFill>
                      </a:endParaRPr>
                    </a:p>
                  </a:txBody>
                  <a:tcPr/>
                </a:tc>
                <a:extLst>
                  <a:ext uri="{0D108BD9-81ED-4DB2-BD59-A6C34878D82A}">
                    <a16:rowId xmlns:a16="http://schemas.microsoft.com/office/drawing/2014/main" val="10003"/>
                  </a:ext>
                </a:extLst>
              </a:tr>
              <a:tr h="370840">
                <a:tc vMerge="1">
                  <a:txBody>
                    <a:bodyPr/>
                    <a:lstStyle/>
                    <a:p>
                      <a:endParaRPr lang="en-US" dirty="0"/>
                    </a:p>
                  </a:txBody>
                  <a:tcPr/>
                </a:tc>
                <a:tc>
                  <a:txBody>
                    <a:bodyPr/>
                    <a:lstStyle/>
                    <a:p>
                      <a:pPr algn="ctr"/>
                      <a:endParaRPr lang="en-US" dirty="0"/>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pPr algn="l"/>
                      <a:endParaRPr lang="en-US" dirty="0">
                        <a:solidFill>
                          <a:srgbClr val="00B0F0"/>
                        </a:solidFill>
                      </a:endParaRPr>
                    </a:p>
                  </a:txBody>
                  <a:tcPr/>
                </a:tc>
                <a:extLst>
                  <a:ext uri="{0D108BD9-81ED-4DB2-BD59-A6C34878D82A}">
                    <a16:rowId xmlns:a16="http://schemas.microsoft.com/office/drawing/2014/main" val="10004"/>
                  </a:ext>
                </a:extLst>
              </a:tr>
              <a:tr h="355600">
                <a:tc vMerge="1">
                  <a:txBody>
                    <a:bodyPr/>
                    <a:lstStyle/>
                    <a:p>
                      <a:endParaRPr lang="en-US" dirty="0"/>
                    </a:p>
                  </a:txBody>
                  <a:tcPr/>
                </a:tc>
                <a:tc>
                  <a:txBody>
                    <a:bodyPr/>
                    <a:lstStyle/>
                    <a:p>
                      <a:endParaRPr lang="en-US" dirty="0"/>
                    </a:p>
                  </a:txBody>
                  <a:tcPr/>
                </a:tc>
                <a:tc>
                  <a:txBody>
                    <a:bodyPr/>
                    <a:lstStyle/>
                    <a:p>
                      <a:pPr algn="l"/>
                      <a:r>
                        <a:rPr lang="en-US" dirty="0">
                          <a:solidFill>
                            <a:srgbClr val="00B0F0"/>
                          </a:solidFill>
                        </a:rPr>
                        <a:t>            </a:t>
                      </a:r>
                    </a:p>
                  </a:txBody>
                  <a:tcPr/>
                </a:tc>
                <a:tc>
                  <a:txBody>
                    <a:bodyPr/>
                    <a:lstStyle/>
                    <a:p>
                      <a:pPr algn="l"/>
                      <a:endParaRPr lang="en-US" dirty="0">
                        <a:solidFill>
                          <a:srgbClr val="00B0F0"/>
                        </a:solidFill>
                      </a:endParaRPr>
                    </a:p>
                  </a:txBody>
                  <a:tcPr/>
                </a:tc>
                <a:tc>
                  <a:txBody>
                    <a:bodyPr/>
                    <a:lstStyle/>
                    <a:p>
                      <a:pPr algn="l"/>
                      <a:endParaRPr lang="en-US" dirty="0"/>
                    </a:p>
                  </a:txBody>
                  <a:tcPr/>
                </a:tc>
                <a:tc>
                  <a:txBody>
                    <a:bodyPr/>
                    <a:lstStyle/>
                    <a:p>
                      <a:pPr algn="l"/>
                      <a:endParaRPr lang="en-US" dirty="0"/>
                    </a:p>
                  </a:txBody>
                  <a:tcPr/>
                </a:tc>
                <a:extLst>
                  <a:ext uri="{0D108BD9-81ED-4DB2-BD59-A6C34878D82A}">
                    <a16:rowId xmlns:a16="http://schemas.microsoft.com/office/drawing/2014/main" val="10005"/>
                  </a:ext>
                </a:extLst>
              </a:tr>
            </a:tbl>
          </a:graphicData>
        </a:graphic>
      </p:graphicFrame>
      <p:sp>
        <p:nvSpPr>
          <p:cNvPr id="8" name="مربع نص 7"/>
          <p:cNvSpPr txBox="1"/>
          <p:nvPr/>
        </p:nvSpPr>
        <p:spPr>
          <a:xfrm>
            <a:off x="4132580" y="3114042"/>
            <a:ext cx="381000" cy="246221"/>
          </a:xfrm>
          <a:prstGeom prst="rect">
            <a:avLst/>
          </a:prstGeom>
          <a:solidFill>
            <a:srgbClr val="92D050"/>
          </a:solidFill>
        </p:spPr>
        <p:txBody>
          <a:bodyPr wrap="square" rtlCol="0">
            <a:spAutoFit/>
          </a:bodyPr>
          <a:lstStyle/>
          <a:p>
            <a:r>
              <a:rPr lang="en-US" sz="1000" dirty="0"/>
              <a:t>5</a:t>
            </a:r>
          </a:p>
        </p:txBody>
      </p:sp>
      <p:sp>
        <p:nvSpPr>
          <p:cNvPr id="9" name="مربع نص 8"/>
          <p:cNvSpPr txBox="1"/>
          <p:nvPr/>
        </p:nvSpPr>
        <p:spPr>
          <a:xfrm>
            <a:off x="4102100" y="3500438"/>
            <a:ext cx="381000" cy="246221"/>
          </a:xfrm>
          <a:prstGeom prst="rect">
            <a:avLst/>
          </a:prstGeom>
          <a:solidFill>
            <a:srgbClr val="92D050"/>
          </a:solidFill>
        </p:spPr>
        <p:txBody>
          <a:bodyPr wrap="square" rtlCol="0">
            <a:spAutoFit/>
          </a:bodyPr>
          <a:lstStyle/>
          <a:p>
            <a:r>
              <a:rPr lang="en-US" sz="1000" dirty="0"/>
              <a:t>2</a:t>
            </a:r>
          </a:p>
        </p:txBody>
      </p:sp>
      <p:sp>
        <p:nvSpPr>
          <p:cNvPr id="10" name="مربع نص 9"/>
          <p:cNvSpPr txBox="1"/>
          <p:nvPr/>
        </p:nvSpPr>
        <p:spPr>
          <a:xfrm>
            <a:off x="4135120" y="3965969"/>
            <a:ext cx="381000" cy="246221"/>
          </a:xfrm>
          <a:prstGeom prst="rect">
            <a:avLst/>
          </a:prstGeom>
          <a:solidFill>
            <a:srgbClr val="92D050"/>
          </a:solidFill>
        </p:spPr>
        <p:txBody>
          <a:bodyPr wrap="square" rtlCol="0">
            <a:spAutoFit/>
          </a:bodyPr>
          <a:lstStyle/>
          <a:p>
            <a:r>
              <a:rPr lang="en-US" sz="1000" dirty="0"/>
              <a:t>3</a:t>
            </a:r>
          </a:p>
        </p:txBody>
      </p:sp>
      <p:sp>
        <p:nvSpPr>
          <p:cNvPr id="11" name="مربع نص 10"/>
          <p:cNvSpPr txBox="1"/>
          <p:nvPr/>
        </p:nvSpPr>
        <p:spPr>
          <a:xfrm>
            <a:off x="5105400" y="3102441"/>
            <a:ext cx="381000" cy="246221"/>
          </a:xfrm>
          <a:prstGeom prst="rect">
            <a:avLst/>
          </a:prstGeom>
          <a:solidFill>
            <a:srgbClr val="92D050"/>
          </a:solidFill>
        </p:spPr>
        <p:txBody>
          <a:bodyPr wrap="square" rtlCol="0">
            <a:spAutoFit/>
          </a:bodyPr>
          <a:lstStyle/>
          <a:p>
            <a:r>
              <a:rPr lang="en-US" sz="1000" dirty="0"/>
              <a:t>1</a:t>
            </a:r>
          </a:p>
        </p:txBody>
      </p:sp>
      <p:sp>
        <p:nvSpPr>
          <p:cNvPr id="12" name="مربع نص 11"/>
          <p:cNvSpPr txBox="1"/>
          <p:nvPr/>
        </p:nvSpPr>
        <p:spPr>
          <a:xfrm>
            <a:off x="5105400" y="3520044"/>
            <a:ext cx="381000" cy="246221"/>
          </a:xfrm>
          <a:prstGeom prst="rect">
            <a:avLst/>
          </a:prstGeom>
          <a:solidFill>
            <a:srgbClr val="92D050"/>
          </a:solidFill>
        </p:spPr>
        <p:txBody>
          <a:bodyPr wrap="square" rtlCol="0">
            <a:spAutoFit/>
          </a:bodyPr>
          <a:lstStyle/>
          <a:p>
            <a:r>
              <a:rPr lang="en-US" sz="1000" dirty="0"/>
              <a:t>4</a:t>
            </a:r>
          </a:p>
        </p:txBody>
      </p:sp>
      <p:sp>
        <p:nvSpPr>
          <p:cNvPr id="13" name="مربع نص 12"/>
          <p:cNvSpPr txBox="1"/>
          <p:nvPr/>
        </p:nvSpPr>
        <p:spPr>
          <a:xfrm>
            <a:off x="5105400" y="3925850"/>
            <a:ext cx="381000" cy="246221"/>
          </a:xfrm>
          <a:prstGeom prst="rect">
            <a:avLst/>
          </a:prstGeom>
          <a:solidFill>
            <a:srgbClr val="92D050"/>
          </a:solidFill>
        </p:spPr>
        <p:txBody>
          <a:bodyPr wrap="square" rtlCol="0">
            <a:spAutoFit/>
          </a:bodyPr>
          <a:lstStyle/>
          <a:p>
            <a:r>
              <a:rPr lang="en-US" sz="1000" dirty="0"/>
              <a:t>6</a:t>
            </a:r>
          </a:p>
        </p:txBody>
      </p:sp>
      <p:sp>
        <p:nvSpPr>
          <p:cNvPr id="14" name="مربع نص 13"/>
          <p:cNvSpPr txBox="1"/>
          <p:nvPr/>
        </p:nvSpPr>
        <p:spPr>
          <a:xfrm>
            <a:off x="6134100" y="3088816"/>
            <a:ext cx="381000" cy="246221"/>
          </a:xfrm>
          <a:prstGeom prst="rect">
            <a:avLst/>
          </a:prstGeom>
          <a:solidFill>
            <a:srgbClr val="92D050"/>
          </a:solidFill>
        </p:spPr>
        <p:txBody>
          <a:bodyPr wrap="square" rtlCol="0">
            <a:spAutoFit/>
          </a:bodyPr>
          <a:lstStyle/>
          <a:p>
            <a:r>
              <a:rPr lang="en-US" sz="1000" dirty="0"/>
              <a:t>8</a:t>
            </a:r>
          </a:p>
        </p:txBody>
      </p:sp>
      <p:sp>
        <p:nvSpPr>
          <p:cNvPr id="15" name="مربع نص 14"/>
          <p:cNvSpPr txBox="1"/>
          <p:nvPr/>
        </p:nvSpPr>
        <p:spPr>
          <a:xfrm>
            <a:off x="6134100" y="3466196"/>
            <a:ext cx="381000" cy="246221"/>
          </a:xfrm>
          <a:prstGeom prst="rect">
            <a:avLst/>
          </a:prstGeom>
          <a:solidFill>
            <a:srgbClr val="92D050"/>
          </a:solidFill>
        </p:spPr>
        <p:txBody>
          <a:bodyPr wrap="square" rtlCol="0">
            <a:spAutoFit/>
          </a:bodyPr>
          <a:lstStyle/>
          <a:p>
            <a:r>
              <a:rPr lang="en-US" sz="1000" dirty="0"/>
              <a:t>0</a:t>
            </a:r>
          </a:p>
        </p:txBody>
      </p:sp>
      <p:sp>
        <p:nvSpPr>
          <p:cNvPr id="16" name="مربع نص 15"/>
          <p:cNvSpPr txBox="1"/>
          <p:nvPr/>
        </p:nvSpPr>
        <p:spPr>
          <a:xfrm>
            <a:off x="6134100" y="3904341"/>
            <a:ext cx="381000" cy="246221"/>
          </a:xfrm>
          <a:prstGeom prst="rect">
            <a:avLst/>
          </a:prstGeom>
          <a:solidFill>
            <a:srgbClr val="92D050"/>
          </a:solidFill>
        </p:spPr>
        <p:txBody>
          <a:bodyPr wrap="square" rtlCol="0">
            <a:spAutoFit/>
          </a:bodyPr>
          <a:lstStyle/>
          <a:p>
            <a:r>
              <a:rPr lang="en-US" sz="1000" dirty="0"/>
              <a:t>7</a:t>
            </a:r>
          </a:p>
        </p:txBody>
      </p:sp>
      <p:sp>
        <p:nvSpPr>
          <p:cNvPr id="17" name="مربع نص 16"/>
          <p:cNvSpPr txBox="1"/>
          <p:nvPr/>
        </p:nvSpPr>
        <p:spPr>
          <a:xfrm>
            <a:off x="4693920" y="3225551"/>
            <a:ext cx="381000" cy="246221"/>
          </a:xfrm>
          <a:prstGeom prst="rect">
            <a:avLst/>
          </a:prstGeom>
          <a:solidFill>
            <a:srgbClr val="FFC000"/>
          </a:solidFill>
        </p:spPr>
        <p:txBody>
          <a:bodyPr wrap="square" rtlCol="0">
            <a:spAutoFit/>
          </a:bodyPr>
          <a:lstStyle/>
          <a:p>
            <a:r>
              <a:rPr lang="en-US" sz="1000" dirty="0"/>
              <a:t>2</a:t>
            </a:r>
          </a:p>
        </p:txBody>
      </p:sp>
      <p:sp>
        <p:nvSpPr>
          <p:cNvPr id="18" name="مربع نص 17"/>
          <p:cNvSpPr txBox="1"/>
          <p:nvPr/>
        </p:nvSpPr>
        <p:spPr>
          <a:xfrm>
            <a:off x="4663440" y="3679909"/>
            <a:ext cx="381000" cy="246221"/>
          </a:xfrm>
          <a:prstGeom prst="rect">
            <a:avLst/>
          </a:prstGeom>
          <a:solidFill>
            <a:srgbClr val="FFC000"/>
          </a:solidFill>
        </p:spPr>
        <p:txBody>
          <a:bodyPr wrap="square" rtlCol="0">
            <a:spAutoFit/>
          </a:bodyPr>
          <a:lstStyle/>
          <a:p>
            <a:r>
              <a:rPr lang="en-US" sz="1000" dirty="0"/>
              <a:t>3</a:t>
            </a:r>
          </a:p>
        </p:txBody>
      </p:sp>
      <p:sp>
        <p:nvSpPr>
          <p:cNvPr id="19" name="مربع نص 18"/>
          <p:cNvSpPr txBox="1"/>
          <p:nvPr/>
        </p:nvSpPr>
        <p:spPr>
          <a:xfrm>
            <a:off x="5707380" y="3211926"/>
            <a:ext cx="381000" cy="246221"/>
          </a:xfrm>
          <a:prstGeom prst="rect">
            <a:avLst/>
          </a:prstGeom>
          <a:solidFill>
            <a:srgbClr val="FFC000"/>
          </a:solidFill>
        </p:spPr>
        <p:txBody>
          <a:bodyPr wrap="square" rtlCol="0">
            <a:spAutoFit/>
          </a:bodyPr>
          <a:lstStyle/>
          <a:p>
            <a:r>
              <a:rPr lang="en-US" sz="1000" dirty="0"/>
              <a:t>10</a:t>
            </a:r>
          </a:p>
        </p:txBody>
      </p:sp>
      <p:sp>
        <p:nvSpPr>
          <p:cNvPr id="20" name="مربع نص 19"/>
          <p:cNvSpPr txBox="1"/>
          <p:nvPr/>
        </p:nvSpPr>
        <p:spPr>
          <a:xfrm>
            <a:off x="6718300" y="3664988"/>
            <a:ext cx="381000" cy="246221"/>
          </a:xfrm>
          <a:prstGeom prst="rect">
            <a:avLst/>
          </a:prstGeom>
          <a:solidFill>
            <a:srgbClr val="FFC000"/>
          </a:solidFill>
        </p:spPr>
        <p:txBody>
          <a:bodyPr wrap="square" rtlCol="0">
            <a:spAutoFit/>
          </a:bodyPr>
          <a:lstStyle/>
          <a:p>
            <a:r>
              <a:rPr lang="en-US" sz="1000" dirty="0"/>
              <a:t>11</a:t>
            </a:r>
          </a:p>
        </p:txBody>
      </p:sp>
      <p:sp>
        <p:nvSpPr>
          <p:cNvPr id="21" name="مربع نص 20"/>
          <p:cNvSpPr txBox="1"/>
          <p:nvPr/>
        </p:nvSpPr>
        <p:spPr>
          <a:xfrm>
            <a:off x="4661536" y="4048959"/>
            <a:ext cx="381000" cy="246221"/>
          </a:xfrm>
          <a:prstGeom prst="rect">
            <a:avLst/>
          </a:prstGeom>
          <a:solidFill>
            <a:srgbClr val="FFC000"/>
          </a:solidFill>
        </p:spPr>
        <p:txBody>
          <a:bodyPr wrap="square" rtlCol="0">
            <a:spAutoFit/>
          </a:bodyPr>
          <a:lstStyle/>
          <a:p>
            <a:r>
              <a:rPr lang="en-US" sz="1000" dirty="0"/>
              <a:t>4</a:t>
            </a:r>
          </a:p>
        </p:txBody>
      </p:sp>
      <p:cxnSp>
        <p:nvCxnSpPr>
          <p:cNvPr id="23" name="رابط مستقيم 22"/>
          <p:cNvCxnSpPr/>
          <p:nvPr/>
        </p:nvCxnSpPr>
        <p:spPr>
          <a:xfrm flipH="1">
            <a:off x="7185025" y="3208384"/>
            <a:ext cx="381000" cy="1806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رابط مستقيم 30"/>
          <p:cNvCxnSpPr/>
          <p:nvPr/>
        </p:nvCxnSpPr>
        <p:spPr>
          <a:xfrm flipH="1">
            <a:off x="7506336" y="3241099"/>
            <a:ext cx="381000" cy="173042"/>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رابط مستقيم 31"/>
          <p:cNvCxnSpPr/>
          <p:nvPr/>
        </p:nvCxnSpPr>
        <p:spPr>
          <a:xfrm flipH="1">
            <a:off x="4045585" y="4427902"/>
            <a:ext cx="381000" cy="1806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رابط مستقيم 32"/>
          <p:cNvCxnSpPr/>
          <p:nvPr/>
        </p:nvCxnSpPr>
        <p:spPr>
          <a:xfrm flipH="1">
            <a:off x="4568825" y="4371617"/>
            <a:ext cx="381000" cy="1806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رابط مستقيم 33"/>
          <p:cNvCxnSpPr/>
          <p:nvPr/>
        </p:nvCxnSpPr>
        <p:spPr>
          <a:xfrm flipH="1">
            <a:off x="7169150" y="3620256"/>
            <a:ext cx="381000" cy="1806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رابط مستقيم 34"/>
          <p:cNvCxnSpPr/>
          <p:nvPr/>
        </p:nvCxnSpPr>
        <p:spPr>
          <a:xfrm flipH="1">
            <a:off x="5142865" y="4430873"/>
            <a:ext cx="381000" cy="1806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رابط مستقيم 35"/>
          <p:cNvCxnSpPr/>
          <p:nvPr/>
        </p:nvCxnSpPr>
        <p:spPr>
          <a:xfrm flipH="1">
            <a:off x="4283076" y="4451079"/>
            <a:ext cx="381000" cy="1806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رابط مستقيم 36"/>
          <p:cNvCxnSpPr/>
          <p:nvPr/>
        </p:nvCxnSpPr>
        <p:spPr>
          <a:xfrm flipH="1">
            <a:off x="6096635" y="4442975"/>
            <a:ext cx="381000" cy="1806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رابط مستقيم 37"/>
          <p:cNvCxnSpPr/>
          <p:nvPr/>
        </p:nvCxnSpPr>
        <p:spPr>
          <a:xfrm flipH="1">
            <a:off x="7123431" y="4050179"/>
            <a:ext cx="381000" cy="180647"/>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رابط مستقيم 39"/>
          <p:cNvCxnSpPr/>
          <p:nvPr/>
        </p:nvCxnSpPr>
        <p:spPr>
          <a:xfrm flipH="1">
            <a:off x="7542213" y="3623548"/>
            <a:ext cx="381000" cy="180647"/>
          </a:xfrm>
          <a:prstGeom prst="line">
            <a:avLst/>
          </a:prstGeom>
        </p:spPr>
        <p:style>
          <a:lnRef idx="1">
            <a:schemeClr val="accent1"/>
          </a:lnRef>
          <a:fillRef idx="0">
            <a:schemeClr val="accent1"/>
          </a:fillRef>
          <a:effectRef idx="0">
            <a:schemeClr val="accent1"/>
          </a:effectRef>
          <a:fontRef idx="minor">
            <a:schemeClr val="tx1"/>
          </a:fontRef>
        </p:style>
      </p:cxnSp>
      <p:sp>
        <p:nvSpPr>
          <p:cNvPr id="22" name="مربع نص 21"/>
          <p:cNvSpPr txBox="1"/>
          <p:nvPr/>
        </p:nvSpPr>
        <p:spPr>
          <a:xfrm>
            <a:off x="4558030" y="2196346"/>
            <a:ext cx="1475740" cy="369332"/>
          </a:xfrm>
          <a:prstGeom prst="rect">
            <a:avLst/>
          </a:prstGeom>
          <a:noFill/>
        </p:spPr>
        <p:txBody>
          <a:bodyPr wrap="square" rtlCol="0">
            <a:spAutoFit/>
          </a:bodyPr>
          <a:lstStyle/>
          <a:p>
            <a:r>
              <a:rPr lang="ar-JO" b="1" dirty="0"/>
              <a:t>المراكز التسويقية</a:t>
            </a:r>
            <a:endParaRPr lang="en-US" b="1" dirty="0"/>
          </a:p>
        </p:txBody>
      </p:sp>
      <p:sp>
        <p:nvSpPr>
          <p:cNvPr id="39" name="مربع نص 38"/>
          <p:cNvSpPr txBox="1"/>
          <p:nvPr/>
        </p:nvSpPr>
        <p:spPr>
          <a:xfrm>
            <a:off x="2057400" y="3177272"/>
            <a:ext cx="1018540" cy="646331"/>
          </a:xfrm>
          <a:prstGeom prst="rect">
            <a:avLst/>
          </a:prstGeom>
          <a:noFill/>
        </p:spPr>
        <p:txBody>
          <a:bodyPr wrap="square" rtlCol="0">
            <a:spAutoFit/>
          </a:bodyPr>
          <a:lstStyle/>
          <a:p>
            <a:pPr algn="ctr"/>
            <a:r>
              <a:rPr lang="ar-JO" b="1" dirty="0"/>
              <a:t>المصادر</a:t>
            </a:r>
          </a:p>
          <a:p>
            <a:pPr algn="ctr"/>
            <a:r>
              <a:rPr lang="ar-JO" b="1" dirty="0"/>
              <a:t>( المخازن)</a:t>
            </a:r>
            <a:endParaRPr lang="en-US" b="1" dirty="0"/>
          </a:p>
        </p:txBody>
      </p:sp>
      <p:sp>
        <p:nvSpPr>
          <p:cNvPr id="41" name="مربع نص 40"/>
          <p:cNvSpPr txBox="1"/>
          <p:nvPr/>
        </p:nvSpPr>
        <p:spPr>
          <a:xfrm>
            <a:off x="3075940" y="2690485"/>
            <a:ext cx="972820" cy="369332"/>
          </a:xfrm>
          <a:prstGeom prst="rect">
            <a:avLst/>
          </a:prstGeom>
          <a:noFill/>
        </p:spPr>
        <p:txBody>
          <a:bodyPr wrap="square" rtlCol="0">
            <a:spAutoFit/>
          </a:bodyPr>
          <a:lstStyle/>
          <a:p>
            <a:pPr algn="ctr"/>
            <a:r>
              <a:rPr lang="en-US" dirty="0"/>
              <a:t>S \ D</a:t>
            </a:r>
          </a:p>
        </p:txBody>
      </p:sp>
      <p:sp>
        <p:nvSpPr>
          <p:cNvPr id="42" name="مربع نص 41"/>
          <p:cNvSpPr txBox="1"/>
          <p:nvPr/>
        </p:nvSpPr>
        <p:spPr>
          <a:xfrm>
            <a:off x="4102100" y="2680196"/>
            <a:ext cx="972820" cy="369332"/>
          </a:xfrm>
          <a:prstGeom prst="rect">
            <a:avLst/>
          </a:prstGeom>
          <a:noFill/>
        </p:spPr>
        <p:txBody>
          <a:bodyPr wrap="square" rtlCol="0">
            <a:spAutoFit/>
          </a:bodyPr>
          <a:lstStyle/>
          <a:p>
            <a:pPr algn="ctr"/>
            <a:r>
              <a:rPr lang="en-US" dirty="0"/>
              <a:t>D1</a:t>
            </a:r>
          </a:p>
        </p:txBody>
      </p:sp>
      <p:sp>
        <p:nvSpPr>
          <p:cNvPr id="43" name="مربع نص 42"/>
          <p:cNvSpPr txBox="1"/>
          <p:nvPr/>
        </p:nvSpPr>
        <p:spPr>
          <a:xfrm>
            <a:off x="3129280" y="4319618"/>
            <a:ext cx="972820" cy="369332"/>
          </a:xfrm>
          <a:prstGeom prst="rect">
            <a:avLst/>
          </a:prstGeom>
          <a:noFill/>
        </p:spPr>
        <p:txBody>
          <a:bodyPr wrap="square" rtlCol="0">
            <a:spAutoFit/>
          </a:bodyPr>
          <a:lstStyle/>
          <a:p>
            <a:r>
              <a:rPr lang="en-US" dirty="0"/>
              <a:t>Demand</a:t>
            </a:r>
          </a:p>
        </p:txBody>
      </p:sp>
      <p:sp>
        <p:nvSpPr>
          <p:cNvPr id="44" name="مربع نص 43"/>
          <p:cNvSpPr txBox="1"/>
          <p:nvPr/>
        </p:nvSpPr>
        <p:spPr>
          <a:xfrm>
            <a:off x="3075940" y="3987405"/>
            <a:ext cx="972820" cy="369332"/>
          </a:xfrm>
          <a:prstGeom prst="rect">
            <a:avLst/>
          </a:prstGeom>
          <a:noFill/>
        </p:spPr>
        <p:txBody>
          <a:bodyPr wrap="square" rtlCol="0">
            <a:spAutoFit/>
          </a:bodyPr>
          <a:lstStyle/>
          <a:p>
            <a:pPr algn="ctr"/>
            <a:r>
              <a:rPr lang="en-US" dirty="0"/>
              <a:t>S3</a:t>
            </a:r>
          </a:p>
        </p:txBody>
      </p:sp>
      <p:sp>
        <p:nvSpPr>
          <p:cNvPr id="45" name="مربع نص 44"/>
          <p:cNvSpPr txBox="1"/>
          <p:nvPr/>
        </p:nvSpPr>
        <p:spPr>
          <a:xfrm>
            <a:off x="3075940" y="3541877"/>
            <a:ext cx="972820" cy="369332"/>
          </a:xfrm>
          <a:prstGeom prst="rect">
            <a:avLst/>
          </a:prstGeom>
          <a:noFill/>
        </p:spPr>
        <p:txBody>
          <a:bodyPr wrap="square" rtlCol="0">
            <a:spAutoFit/>
          </a:bodyPr>
          <a:lstStyle/>
          <a:p>
            <a:pPr algn="ctr"/>
            <a:r>
              <a:rPr lang="en-US" dirty="0"/>
              <a:t>S2</a:t>
            </a:r>
          </a:p>
        </p:txBody>
      </p:sp>
      <p:sp>
        <p:nvSpPr>
          <p:cNvPr id="46" name="مربع نص 45"/>
          <p:cNvSpPr txBox="1"/>
          <p:nvPr/>
        </p:nvSpPr>
        <p:spPr>
          <a:xfrm>
            <a:off x="3075940" y="3114042"/>
            <a:ext cx="972820" cy="369332"/>
          </a:xfrm>
          <a:prstGeom prst="rect">
            <a:avLst/>
          </a:prstGeom>
          <a:noFill/>
        </p:spPr>
        <p:txBody>
          <a:bodyPr wrap="square" rtlCol="0">
            <a:spAutoFit/>
          </a:bodyPr>
          <a:lstStyle/>
          <a:p>
            <a:pPr algn="ctr"/>
            <a:r>
              <a:rPr lang="en-US" dirty="0"/>
              <a:t>S1</a:t>
            </a:r>
          </a:p>
        </p:txBody>
      </p:sp>
      <p:sp>
        <p:nvSpPr>
          <p:cNvPr id="47" name="مربع نص 46"/>
          <p:cNvSpPr txBox="1"/>
          <p:nvPr/>
        </p:nvSpPr>
        <p:spPr>
          <a:xfrm>
            <a:off x="7132320" y="2675910"/>
            <a:ext cx="972820" cy="369332"/>
          </a:xfrm>
          <a:prstGeom prst="rect">
            <a:avLst/>
          </a:prstGeom>
          <a:noFill/>
        </p:spPr>
        <p:txBody>
          <a:bodyPr wrap="square" rtlCol="0">
            <a:spAutoFit/>
          </a:bodyPr>
          <a:lstStyle/>
          <a:p>
            <a:r>
              <a:rPr lang="en-US" dirty="0"/>
              <a:t>Supply</a:t>
            </a:r>
          </a:p>
        </p:txBody>
      </p:sp>
      <p:sp>
        <p:nvSpPr>
          <p:cNvPr id="48" name="مربع نص 47"/>
          <p:cNvSpPr txBox="1"/>
          <p:nvPr/>
        </p:nvSpPr>
        <p:spPr>
          <a:xfrm>
            <a:off x="6126480" y="2690485"/>
            <a:ext cx="972820" cy="369332"/>
          </a:xfrm>
          <a:prstGeom prst="rect">
            <a:avLst/>
          </a:prstGeom>
          <a:noFill/>
        </p:spPr>
        <p:txBody>
          <a:bodyPr wrap="square" rtlCol="0">
            <a:spAutoFit/>
          </a:bodyPr>
          <a:lstStyle/>
          <a:p>
            <a:pPr algn="ctr"/>
            <a:r>
              <a:rPr lang="en-US" dirty="0"/>
              <a:t>D3</a:t>
            </a:r>
          </a:p>
        </p:txBody>
      </p:sp>
      <p:sp>
        <p:nvSpPr>
          <p:cNvPr id="49" name="مربع نص 48"/>
          <p:cNvSpPr txBox="1"/>
          <p:nvPr/>
        </p:nvSpPr>
        <p:spPr>
          <a:xfrm>
            <a:off x="5106670" y="2680196"/>
            <a:ext cx="972820" cy="369332"/>
          </a:xfrm>
          <a:prstGeom prst="rect">
            <a:avLst/>
          </a:prstGeom>
          <a:noFill/>
        </p:spPr>
        <p:txBody>
          <a:bodyPr wrap="square" rtlCol="0">
            <a:spAutoFit/>
          </a:bodyPr>
          <a:lstStyle/>
          <a:p>
            <a:pPr algn="ctr"/>
            <a:r>
              <a:rPr lang="en-US" dirty="0"/>
              <a:t>D2</a:t>
            </a:r>
          </a:p>
        </p:txBody>
      </p:sp>
      <p:sp>
        <p:nvSpPr>
          <p:cNvPr id="50" name="مربع نص 49"/>
          <p:cNvSpPr txBox="1"/>
          <p:nvPr/>
        </p:nvSpPr>
        <p:spPr>
          <a:xfrm>
            <a:off x="7609206" y="4336531"/>
            <a:ext cx="495934" cy="369332"/>
          </a:xfrm>
          <a:prstGeom prst="rect">
            <a:avLst/>
          </a:prstGeom>
          <a:noFill/>
        </p:spPr>
        <p:txBody>
          <a:bodyPr wrap="square" rtlCol="0">
            <a:spAutoFit/>
          </a:bodyPr>
          <a:lstStyle/>
          <a:p>
            <a:r>
              <a:rPr lang="en-US" dirty="0"/>
              <a:t>30</a:t>
            </a:r>
          </a:p>
        </p:txBody>
      </p:sp>
      <p:sp>
        <p:nvSpPr>
          <p:cNvPr id="51" name="مربع نص 50"/>
          <p:cNvSpPr txBox="1"/>
          <p:nvPr/>
        </p:nvSpPr>
        <p:spPr>
          <a:xfrm>
            <a:off x="4000500" y="4356737"/>
            <a:ext cx="471170" cy="369332"/>
          </a:xfrm>
          <a:prstGeom prst="rect">
            <a:avLst/>
          </a:prstGeom>
          <a:noFill/>
        </p:spPr>
        <p:txBody>
          <a:bodyPr wrap="square" rtlCol="0">
            <a:spAutoFit/>
          </a:bodyPr>
          <a:lstStyle/>
          <a:p>
            <a:pPr algn="ctr"/>
            <a:r>
              <a:rPr lang="en-US" dirty="0"/>
              <a:t>9</a:t>
            </a:r>
          </a:p>
        </p:txBody>
      </p:sp>
      <p:sp>
        <p:nvSpPr>
          <p:cNvPr id="52" name="مربع نص 51"/>
          <p:cNvSpPr txBox="1"/>
          <p:nvPr/>
        </p:nvSpPr>
        <p:spPr>
          <a:xfrm>
            <a:off x="5640705" y="4317734"/>
            <a:ext cx="455930" cy="369332"/>
          </a:xfrm>
          <a:prstGeom prst="rect">
            <a:avLst/>
          </a:prstGeom>
          <a:noFill/>
        </p:spPr>
        <p:txBody>
          <a:bodyPr wrap="square" rtlCol="0">
            <a:spAutoFit/>
          </a:bodyPr>
          <a:lstStyle/>
          <a:p>
            <a:pPr algn="ctr"/>
            <a:r>
              <a:rPr lang="en-US" dirty="0">
                <a:solidFill>
                  <a:srgbClr val="00B0F0"/>
                </a:solidFill>
              </a:rPr>
              <a:t>0</a:t>
            </a:r>
          </a:p>
        </p:txBody>
      </p:sp>
      <p:sp>
        <p:nvSpPr>
          <p:cNvPr id="53" name="مربع نص 52"/>
          <p:cNvSpPr txBox="1"/>
          <p:nvPr/>
        </p:nvSpPr>
        <p:spPr>
          <a:xfrm>
            <a:off x="6643370" y="4321006"/>
            <a:ext cx="455930" cy="369332"/>
          </a:xfrm>
          <a:prstGeom prst="rect">
            <a:avLst/>
          </a:prstGeom>
          <a:noFill/>
        </p:spPr>
        <p:txBody>
          <a:bodyPr wrap="square" rtlCol="0">
            <a:spAutoFit/>
          </a:bodyPr>
          <a:lstStyle/>
          <a:p>
            <a:pPr algn="ctr"/>
            <a:r>
              <a:rPr lang="en-US" dirty="0">
                <a:solidFill>
                  <a:srgbClr val="00B0F0"/>
                </a:solidFill>
              </a:rPr>
              <a:t>0</a:t>
            </a:r>
          </a:p>
        </p:txBody>
      </p:sp>
      <p:sp>
        <p:nvSpPr>
          <p:cNvPr id="54" name="مربع نص 53"/>
          <p:cNvSpPr txBox="1"/>
          <p:nvPr/>
        </p:nvSpPr>
        <p:spPr>
          <a:xfrm>
            <a:off x="4236085" y="4356737"/>
            <a:ext cx="455930" cy="369332"/>
          </a:xfrm>
          <a:prstGeom prst="rect">
            <a:avLst/>
          </a:prstGeom>
          <a:noFill/>
        </p:spPr>
        <p:txBody>
          <a:bodyPr wrap="square" rtlCol="0">
            <a:spAutoFit/>
          </a:bodyPr>
          <a:lstStyle/>
          <a:p>
            <a:pPr algn="ctr"/>
            <a:r>
              <a:rPr lang="en-US" dirty="0">
                <a:solidFill>
                  <a:srgbClr val="FF0000"/>
                </a:solidFill>
              </a:rPr>
              <a:t>6</a:t>
            </a:r>
            <a:endParaRPr lang="en-US" dirty="0">
              <a:solidFill>
                <a:srgbClr val="00B0F0"/>
              </a:solidFill>
            </a:endParaRPr>
          </a:p>
        </p:txBody>
      </p:sp>
      <p:sp>
        <p:nvSpPr>
          <p:cNvPr id="55" name="مربع نص 54"/>
          <p:cNvSpPr txBox="1"/>
          <p:nvPr/>
        </p:nvSpPr>
        <p:spPr>
          <a:xfrm>
            <a:off x="5105400" y="4348633"/>
            <a:ext cx="455930" cy="369332"/>
          </a:xfrm>
          <a:prstGeom prst="rect">
            <a:avLst/>
          </a:prstGeom>
          <a:noFill/>
        </p:spPr>
        <p:txBody>
          <a:bodyPr wrap="square" rtlCol="0">
            <a:spAutoFit/>
          </a:bodyPr>
          <a:lstStyle/>
          <a:p>
            <a:r>
              <a:rPr lang="en-US" dirty="0"/>
              <a:t>10</a:t>
            </a:r>
            <a:endParaRPr lang="en-US" dirty="0">
              <a:solidFill>
                <a:srgbClr val="00B0F0"/>
              </a:solidFill>
            </a:endParaRPr>
          </a:p>
        </p:txBody>
      </p:sp>
      <p:sp>
        <p:nvSpPr>
          <p:cNvPr id="56" name="مربع نص 55"/>
          <p:cNvSpPr txBox="1"/>
          <p:nvPr/>
        </p:nvSpPr>
        <p:spPr>
          <a:xfrm>
            <a:off x="4721860" y="4320740"/>
            <a:ext cx="455930" cy="369332"/>
          </a:xfrm>
          <a:prstGeom prst="rect">
            <a:avLst/>
          </a:prstGeom>
          <a:noFill/>
        </p:spPr>
        <p:txBody>
          <a:bodyPr wrap="square" rtlCol="0">
            <a:spAutoFit/>
          </a:bodyPr>
          <a:lstStyle/>
          <a:p>
            <a:pPr algn="ctr"/>
            <a:r>
              <a:rPr lang="en-US" dirty="0">
                <a:solidFill>
                  <a:srgbClr val="00B0F0"/>
                </a:solidFill>
              </a:rPr>
              <a:t>0</a:t>
            </a:r>
          </a:p>
        </p:txBody>
      </p:sp>
      <p:sp>
        <p:nvSpPr>
          <p:cNvPr id="57" name="مربع نص 56"/>
          <p:cNvSpPr txBox="1"/>
          <p:nvPr/>
        </p:nvSpPr>
        <p:spPr>
          <a:xfrm>
            <a:off x="4584700" y="4328758"/>
            <a:ext cx="455930" cy="369332"/>
          </a:xfrm>
          <a:prstGeom prst="rect">
            <a:avLst/>
          </a:prstGeom>
          <a:noFill/>
        </p:spPr>
        <p:txBody>
          <a:bodyPr wrap="square" rtlCol="0">
            <a:spAutoFit/>
          </a:bodyPr>
          <a:lstStyle/>
          <a:p>
            <a:r>
              <a:rPr lang="en-US" dirty="0">
                <a:solidFill>
                  <a:srgbClr val="FF0000"/>
                </a:solidFill>
              </a:rPr>
              <a:t>2</a:t>
            </a:r>
            <a:endParaRPr lang="en-US" dirty="0"/>
          </a:p>
        </p:txBody>
      </p:sp>
      <p:sp>
        <p:nvSpPr>
          <p:cNvPr id="58" name="مربع نص 57"/>
          <p:cNvSpPr txBox="1"/>
          <p:nvPr/>
        </p:nvSpPr>
        <p:spPr>
          <a:xfrm>
            <a:off x="6134100" y="4324578"/>
            <a:ext cx="455930" cy="369332"/>
          </a:xfrm>
          <a:prstGeom prst="rect">
            <a:avLst/>
          </a:prstGeom>
          <a:noFill/>
        </p:spPr>
        <p:txBody>
          <a:bodyPr wrap="square" rtlCol="0">
            <a:spAutoFit/>
          </a:bodyPr>
          <a:lstStyle/>
          <a:p>
            <a:r>
              <a:rPr lang="en-US" dirty="0"/>
              <a:t>11</a:t>
            </a:r>
            <a:endParaRPr lang="en-US" dirty="0">
              <a:solidFill>
                <a:srgbClr val="00B0F0"/>
              </a:solidFill>
            </a:endParaRPr>
          </a:p>
        </p:txBody>
      </p:sp>
      <p:sp>
        <p:nvSpPr>
          <p:cNvPr id="59" name="مربع نص 58"/>
          <p:cNvSpPr txBox="1"/>
          <p:nvPr/>
        </p:nvSpPr>
        <p:spPr>
          <a:xfrm>
            <a:off x="7637146" y="3972584"/>
            <a:ext cx="455930" cy="369332"/>
          </a:xfrm>
          <a:prstGeom prst="rect">
            <a:avLst/>
          </a:prstGeom>
          <a:noFill/>
        </p:spPr>
        <p:txBody>
          <a:bodyPr wrap="square" rtlCol="0">
            <a:spAutoFit/>
          </a:bodyPr>
          <a:lstStyle/>
          <a:p>
            <a:pPr algn="ctr"/>
            <a:r>
              <a:rPr lang="en-US" dirty="0">
                <a:solidFill>
                  <a:srgbClr val="00B0F0"/>
                </a:solidFill>
              </a:rPr>
              <a:t>0</a:t>
            </a:r>
          </a:p>
        </p:txBody>
      </p:sp>
      <p:sp>
        <p:nvSpPr>
          <p:cNvPr id="60" name="مربع نص 59"/>
          <p:cNvSpPr txBox="1"/>
          <p:nvPr/>
        </p:nvSpPr>
        <p:spPr>
          <a:xfrm>
            <a:off x="7695565" y="3561993"/>
            <a:ext cx="455930" cy="369332"/>
          </a:xfrm>
          <a:prstGeom prst="rect">
            <a:avLst/>
          </a:prstGeom>
          <a:noFill/>
        </p:spPr>
        <p:txBody>
          <a:bodyPr wrap="square" rtlCol="0">
            <a:spAutoFit/>
          </a:bodyPr>
          <a:lstStyle/>
          <a:p>
            <a:pPr algn="ctr"/>
            <a:r>
              <a:rPr lang="en-US" dirty="0">
                <a:solidFill>
                  <a:srgbClr val="00B0F0"/>
                </a:solidFill>
              </a:rPr>
              <a:t>0</a:t>
            </a:r>
          </a:p>
        </p:txBody>
      </p:sp>
      <p:sp>
        <p:nvSpPr>
          <p:cNvPr id="61" name="مربع نص 60"/>
          <p:cNvSpPr txBox="1"/>
          <p:nvPr/>
        </p:nvSpPr>
        <p:spPr>
          <a:xfrm>
            <a:off x="7659371" y="3131105"/>
            <a:ext cx="455930" cy="369332"/>
          </a:xfrm>
          <a:prstGeom prst="rect">
            <a:avLst/>
          </a:prstGeom>
          <a:noFill/>
        </p:spPr>
        <p:txBody>
          <a:bodyPr wrap="square" rtlCol="0">
            <a:spAutoFit/>
          </a:bodyPr>
          <a:lstStyle/>
          <a:p>
            <a:pPr algn="ctr"/>
            <a:r>
              <a:rPr lang="en-US" dirty="0">
                <a:solidFill>
                  <a:srgbClr val="00B0F0"/>
                </a:solidFill>
              </a:rPr>
              <a:t>0</a:t>
            </a:r>
          </a:p>
        </p:txBody>
      </p:sp>
      <p:sp>
        <p:nvSpPr>
          <p:cNvPr id="62" name="مربع نص 61"/>
          <p:cNvSpPr txBox="1"/>
          <p:nvPr/>
        </p:nvSpPr>
        <p:spPr>
          <a:xfrm>
            <a:off x="7520941" y="3556518"/>
            <a:ext cx="455930" cy="369332"/>
          </a:xfrm>
          <a:prstGeom prst="rect">
            <a:avLst/>
          </a:prstGeom>
          <a:noFill/>
        </p:spPr>
        <p:txBody>
          <a:bodyPr wrap="square" rtlCol="0">
            <a:spAutoFit/>
          </a:bodyPr>
          <a:lstStyle/>
          <a:p>
            <a:pPr algn="ctr"/>
            <a:r>
              <a:rPr lang="en-US" dirty="0">
                <a:solidFill>
                  <a:srgbClr val="FF0000"/>
                </a:solidFill>
              </a:rPr>
              <a:t>3</a:t>
            </a:r>
            <a:endParaRPr lang="en-US" dirty="0">
              <a:solidFill>
                <a:srgbClr val="00B0F0"/>
              </a:solidFill>
            </a:endParaRPr>
          </a:p>
        </p:txBody>
      </p:sp>
      <p:sp>
        <p:nvSpPr>
          <p:cNvPr id="63" name="مربع نص 62"/>
          <p:cNvSpPr txBox="1"/>
          <p:nvPr/>
        </p:nvSpPr>
        <p:spPr>
          <a:xfrm>
            <a:off x="7467283" y="3150370"/>
            <a:ext cx="455930" cy="369332"/>
          </a:xfrm>
          <a:prstGeom prst="rect">
            <a:avLst/>
          </a:prstGeom>
          <a:noFill/>
        </p:spPr>
        <p:txBody>
          <a:bodyPr wrap="square" rtlCol="0">
            <a:spAutoFit/>
          </a:bodyPr>
          <a:lstStyle/>
          <a:p>
            <a:pPr algn="ctr"/>
            <a:r>
              <a:rPr lang="en-US" dirty="0">
                <a:solidFill>
                  <a:srgbClr val="FF0000"/>
                </a:solidFill>
              </a:rPr>
              <a:t>2</a:t>
            </a:r>
            <a:endParaRPr lang="en-US" dirty="0">
              <a:solidFill>
                <a:srgbClr val="00B0F0"/>
              </a:solidFill>
            </a:endParaRPr>
          </a:p>
        </p:txBody>
      </p:sp>
      <p:sp>
        <p:nvSpPr>
          <p:cNvPr id="64" name="مربع نص 63"/>
          <p:cNvSpPr txBox="1"/>
          <p:nvPr/>
        </p:nvSpPr>
        <p:spPr>
          <a:xfrm>
            <a:off x="7124384" y="3132741"/>
            <a:ext cx="455930" cy="369332"/>
          </a:xfrm>
          <a:prstGeom prst="rect">
            <a:avLst/>
          </a:prstGeom>
          <a:noFill/>
        </p:spPr>
        <p:txBody>
          <a:bodyPr wrap="square" rtlCol="0">
            <a:spAutoFit/>
          </a:bodyPr>
          <a:lstStyle/>
          <a:p>
            <a:r>
              <a:rPr lang="en-US" dirty="0"/>
              <a:t>12</a:t>
            </a:r>
            <a:endParaRPr lang="en-US" dirty="0">
              <a:solidFill>
                <a:srgbClr val="00B0F0"/>
              </a:solidFill>
            </a:endParaRPr>
          </a:p>
        </p:txBody>
      </p:sp>
      <p:sp>
        <p:nvSpPr>
          <p:cNvPr id="65" name="مربع نص 64"/>
          <p:cNvSpPr txBox="1"/>
          <p:nvPr/>
        </p:nvSpPr>
        <p:spPr>
          <a:xfrm>
            <a:off x="7152640" y="3541877"/>
            <a:ext cx="455930" cy="369332"/>
          </a:xfrm>
          <a:prstGeom prst="rect">
            <a:avLst/>
          </a:prstGeom>
          <a:noFill/>
        </p:spPr>
        <p:txBody>
          <a:bodyPr wrap="square" rtlCol="0">
            <a:spAutoFit/>
          </a:bodyPr>
          <a:lstStyle/>
          <a:p>
            <a:r>
              <a:rPr lang="en-US" dirty="0"/>
              <a:t>14</a:t>
            </a:r>
            <a:endParaRPr lang="en-US" dirty="0">
              <a:solidFill>
                <a:srgbClr val="00B0F0"/>
              </a:solidFill>
            </a:endParaRPr>
          </a:p>
        </p:txBody>
      </p:sp>
      <p:sp>
        <p:nvSpPr>
          <p:cNvPr id="66" name="مربع نص 65"/>
          <p:cNvSpPr txBox="1"/>
          <p:nvPr/>
        </p:nvSpPr>
        <p:spPr>
          <a:xfrm>
            <a:off x="7131685" y="3951674"/>
            <a:ext cx="455930" cy="369332"/>
          </a:xfrm>
          <a:prstGeom prst="rect">
            <a:avLst/>
          </a:prstGeom>
          <a:noFill/>
        </p:spPr>
        <p:txBody>
          <a:bodyPr wrap="square" rtlCol="0">
            <a:spAutoFit/>
          </a:bodyPr>
          <a:lstStyle/>
          <a:p>
            <a:r>
              <a:rPr lang="en-US" dirty="0"/>
              <a:t>4</a:t>
            </a:r>
            <a:endParaRPr lang="en-US" dirty="0">
              <a:solidFill>
                <a:srgbClr val="00B0F0"/>
              </a:solidFill>
            </a:endParaRPr>
          </a:p>
        </p:txBody>
      </p:sp>
      <p:sp>
        <p:nvSpPr>
          <p:cNvPr id="67" name="مربع نص 66"/>
          <p:cNvSpPr txBox="1"/>
          <p:nvPr/>
        </p:nvSpPr>
        <p:spPr>
          <a:xfrm>
            <a:off x="7185660" y="4316453"/>
            <a:ext cx="563246" cy="369332"/>
          </a:xfrm>
          <a:prstGeom prst="rect">
            <a:avLst/>
          </a:prstGeom>
          <a:noFill/>
        </p:spPr>
        <p:txBody>
          <a:bodyPr wrap="square" rtlCol="0">
            <a:spAutoFit/>
          </a:bodyPr>
          <a:lstStyle/>
          <a:p>
            <a:r>
              <a:rPr lang="en-US" dirty="0"/>
              <a:t>30 \ </a:t>
            </a:r>
          </a:p>
        </p:txBody>
      </p:sp>
    </p:spTree>
    <p:extLst>
      <p:ext uri="{BB962C8B-B14F-4D97-AF65-F5344CB8AC3E}">
        <p14:creationId xmlns:p14="http://schemas.microsoft.com/office/powerpoint/2010/main" val="366308156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circle(in)">
                                      <p:cBhvr>
                                        <p:cTn id="19" dur="20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22"/>
                                        </p:tgtEl>
                                        <p:attrNameLst>
                                          <p:attrName>style.visibility</p:attrName>
                                        </p:attrNameLst>
                                      </p:cBhvr>
                                      <p:to>
                                        <p:strVal val="visible"/>
                                      </p:to>
                                    </p:set>
                                    <p:anim calcmode="lin" valueType="num">
                                      <p:cBhvr additive="base">
                                        <p:cTn id="24" dur="500" fill="hold"/>
                                        <p:tgtEl>
                                          <p:spTgt spid="22"/>
                                        </p:tgtEl>
                                        <p:attrNameLst>
                                          <p:attrName>ppt_x</p:attrName>
                                        </p:attrNameLst>
                                      </p:cBhvr>
                                      <p:tavLst>
                                        <p:tav tm="0">
                                          <p:val>
                                            <p:strVal val="0-#ppt_w/2"/>
                                          </p:val>
                                        </p:tav>
                                        <p:tav tm="100000">
                                          <p:val>
                                            <p:strVal val="#ppt_x"/>
                                          </p:val>
                                        </p:tav>
                                      </p:tavLst>
                                    </p:anim>
                                    <p:anim calcmode="lin" valueType="num">
                                      <p:cBhvr additive="base">
                                        <p:cTn id="25" dur="5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grpId="0" nodeType="clickEffect">
                                  <p:stCondLst>
                                    <p:cond delay="0"/>
                                  </p:stCondLst>
                                  <p:childTnLst>
                                    <p:set>
                                      <p:cBhvr>
                                        <p:cTn id="29" dur="1" fill="hold">
                                          <p:stCondLst>
                                            <p:cond delay="0"/>
                                          </p:stCondLst>
                                        </p:cTn>
                                        <p:tgtEl>
                                          <p:spTgt spid="39"/>
                                        </p:tgtEl>
                                        <p:attrNameLst>
                                          <p:attrName>style.visibility</p:attrName>
                                        </p:attrNameLst>
                                      </p:cBhvr>
                                      <p:to>
                                        <p:strVal val="visible"/>
                                      </p:to>
                                    </p:set>
                                    <p:anim calcmode="lin" valueType="num">
                                      <p:cBhvr additive="base">
                                        <p:cTn id="30" dur="500" fill="hold"/>
                                        <p:tgtEl>
                                          <p:spTgt spid="39"/>
                                        </p:tgtEl>
                                        <p:attrNameLst>
                                          <p:attrName>ppt_x</p:attrName>
                                        </p:attrNameLst>
                                      </p:cBhvr>
                                      <p:tavLst>
                                        <p:tav tm="0">
                                          <p:val>
                                            <p:strVal val="1+#ppt_w/2"/>
                                          </p:val>
                                        </p:tav>
                                        <p:tav tm="100000">
                                          <p:val>
                                            <p:strVal val="#ppt_x"/>
                                          </p:val>
                                        </p:tav>
                                      </p:tavLst>
                                    </p:anim>
                                    <p:anim calcmode="lin" valueType="num">
                                      <p:cBhvr additive="base">
                                        <p:cTn id="31" dur="500" fill="hold"/>
                                        <p:tgtEl>
                                          <p:spTgt spid="39"/>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6" fill="hold" grpId="0" nodeType="clickEffect">
                                  <p:stCondLst>
                                    <p:cond delay="0"/>
                                  </p:stCondLst>
                                  <p:childTnLst>
                                    <p:set>
                                      <p:cBhvr>
                                        <p:cTn id="35" dur="1" fill="hold">
                                          <p:stCondLst>
                                            <p:cond delay="0"/>
                                          </p:stCondLst>
                                        </p:cTn>
                                        <p:tgtEl>
                                          <p:spTgt spid="41"/>
                                        </p:tgtEl>
                                        <p:attrNameLst>
                                          <p:attrName>style.visibility</p:attrName>
                                        </p:attrNameLst>
                                      </p:cBhvr>
                                      <p:to>
                                        <p:strVal val="visible"/>
                                      </p:to>
                                    </p:set>
                                    <p:anim calcmode="lin" valueType="num">
                                      <p:cBhvr additive="base">
                                        <p:cTn id="36" dur="500" fill="hold"/>
                                        <p:tgtEl>
                                          <p:spTgt spid="41"/>
                                        </p:tgtEl>
                                        <p:attrNameLst>
                                          <p:attrName>ppt_x</p:attrName>
                                        </p:attrNameLst>
                                      </p:cBhvr>
                                      <p:tavLst>
                                        <p:tav tm="0">
                                          <p:val>
                                            <p:strVal val="1+#ppt_w/2"/>
                                          </p:val>
                                        </p:tav>
                                        <p:tav tm="100000">
                                          <p:val>
                                            <p:strVal val="#ppt_x"/>
                                          </p:val>
                                        </p:tav>
                                      </p:tavLst>
                                    </p:anim>
                                    <p:anim calcmode="lin" valueType="num">
                                      <p:cBhvr additive="base">
                                        <p:cTn id="37"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12" fill="hold" grpId="0" nodeType="clickEffect">
                                  <p:stCondLst>
                                    <p:cond delay="0"/>
                                  </p:stCondLst>
                                  <p:childTnLst>
                                    <p:set>
                                      <p:cBhvr>
                                        <p:cTn id="41" dur="1" fill="hold">
                                          <p:stCondLst>
                                            <p:cond delay="0"/>
                                          </p:stCondLst>
                                        </p:cTn>
                                        <p:tgtEl>
                                          <p:spTgt spid="47"/>
                                        </p:tgtEl>
                                        <p:attrNameLst>
                                          <p:attrName>style.visibility</p:attrName>
                                        </p:attrNameLst>
                                      </p:cBhvr>
                                      <p:to>
                                        <p:strVal val="visible"/>
                                      </p:to>
                                    </p:set>
                                    <p:anim calcmode="lin" valueType="num">
                                      <p:cBhvr additive="base">
                                        <p:cTn id="42" dur="500" fill="hold"/>
                                        <p:tgtEl>
                                          <p:spTgt spid="47"/>
                                        </p:tgtEl>
                                        <p:attrNameLst>
                                          <p:attrName>ppt_x</p:attrName>
                                        </p:attrNameLst>
                                      </p:cBhvr>
                                      <p:tavLst>
                                        <p:tav tm="0">
                                          <p:val>
                                            <p:strVal val="0-#ppt_w/2"/>
                                          </p:val>
                                        </p:tav>
                                        <p:tav tm="100000">
                                          <p:val>
                                            <p:strVal val="#ppt_x"/>
                                          </p:val>
                                        </p:tav>
                                      </p:tavLst>
                                    </p:anim>
                                    <p:anim calcmode="lin" valueType="num">
                                      <p:cBhvr additive="base">
                                        <p:cTn id="43"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3" fill="hold" grpId="0" nodeType="clickEffect">
                                  <p:stCondLst>
                                    <p:cond delay="0"/>
                                  </p:stCondLst>
                                  <p:childTnLst>
                                    <p:set>
                                      <p:cBhvr>
                                        <p:cTn id="47" dur="1" fill="hold">
                                          <p:stCondLst>
                                            <p:cond delay="0"/>
                                          </p:stCondLst>
                                        </p:cTn>
                                        <p:tgtEl>
                                          <p:spTgt spid="43"/>
                                        </p:tgtEl>
                                        <p:attrNameLst>
                                          <p:attrName>style.visibility</p:attrName>
                                        </p:attrNameLst>
                                      </p:cBhvr>
                                      <p:to>
                                        <p:strVal val="visible"/>
                                      </p:to>
                                    </p:set>
                                    <p:anim calcmode="lin" valueType="num">
                                      <p:cBhvr additive="base">
                                        <p:cTn id="48" dur="500" fill="hold"/>
                                        <p:tgtEl>
                                          <p:spTgt spid="43"/>
                                        </p:tgtEl>
                                        <p:attrNameLst>
                                          <p:attrName>ppt_x</p:attrName>
                                        </p:attrNameLst>
                                      </p:cBhvr>
                                      <p:tavLst>
                                        <p:tav tm="0">
                                          <p:val>
                                            <p:strVal val="1+#ppt_w/2"/>
                                          </p:val>
                                        </p:tav>
                                        <p:tav tm="100000">
                                          <p:val>
                                            <p:strVal val="#ppt_x"/>
                                          </p:val>
                                        </p:tav>
                                      </p:tavLst>
                                    </p:anim>
                                    <p:anim calcmode="lin" valueType="num">
                                      <p:cBhvr additive="base">
                                        <p:cTn id="49" dur="500" fill="hold"/>
                                        <p:tgtEl>
                                          <p:spTgt spid="43"/>
                                        </p:tgtEl>
                                        <p:attrNameLst>
                                          <p:attrName>ppt_y</p:attrName>
                                        </p:attrNameLst>
                                      </p:cBhvr>
                                      <p:tavLst>
                                        <p:tav tm="0">
                                          <p:val>
                                            <p:strVal val="0-#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6" fill="hold" grpId="0" nodeType="clickEffect">
                                  <p:stCondLst>
                                    <p:cond delay="0"/>
                                  </p:stCondLst>
                                  <p:childTnLst>
                                    <p:set>
                                      <p:cBhvr>
                                        <p:cTn id="53" dur="1" fill="hold">
                                          <p:stCondLst>
                                            <p:cond delay="0"/>
                                          </p:stCondLst>
                                        </p:cTn>
                                        <p:tgtEl>
                                          <p:spTgt spid="46"/>
                                        </p:tgtEl>
                                        <p:attrNameLst>
                                          <p:attrName>style.visibility</p:attrName>
                                        </p:attrNameLst>
                                      </p:cBhvr>
                                      <p:to>
                                        <p:strVal val="visible"/>
                                      </p:to>
                                    </p:set>
                                    <p:anim calcmode="lin" valueType="num">
                                      <p:cBhvr additive="base">
                                        <p:cTn id="54" dur="500" fill="hold"/>
                                        <p:tgtEl>
                                          <p:spTgt spid="46"/>
                                        </p:tgtEl>
                                        <p:attrNameLst>
                                          <p:attrName>ppt_x</p:attrName>
                                        </p:attrNameLst>
                                      </p:cBhvr>
                                      <p:tavLst>
                                        <p:tav tm="0">
                                          <p:val>
                                            <p:strVal val="1+#ppt_w/2"/>
                                          </p:val>
                                        </p:tav>
                                        <p:tav tm="100000">
                                          <p:val>
                                            <p:strVal val="#ppt_x"/>
                                          </p:val>
                                        </p:tav>
                                      </p:tavLst>
                                    </p:anim>
                                    <p:anim calcmode="lin" valueType="num">
                                      <p:cBhvr additive="base">
                                        <p:cTn id="55" dur="500" fill="hold"/>
                                        <p:tgtEl>
                                          <p:spTgt spid="46"/>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12" fill="hold" grpId="0" nodeType="clickEffect">
                                  <p:stCondLst>
                                    <p:cond delay="0"/>
                                  </p:stCondLst>
                                  <p:childTnLst>
                                    <p:set>
                                      <p:cBhvr>
                                        <p:cTn id="59" dur="1" fill="hold">
                                          <p:stCondLst>
                                            <p:cond delay="0"/>
                                          </p:stCondLst>
                                        </p:cTn>
                                        <p:tgtEl>
                                          <p:spTgt spid="64"/>
                                        </p:tgtEl>
                                        <p:attrNameLst>
                                          <p:attrName>style.visibility</p:attrName>
                                        </p:attrNameLst>
                                      </p:cBhvr>
                                      <p:to>
                                        <p:strVal val="visible"/>
                                      </p:to>
                                    </p:set>
                                    <p:anim calcmode="lin" valueType="num">
                                      <p:cBhvr additive="base">
                                        <p:cTn id="60" dur="500" fill="hold"/>
                                        <p:tgtEl>
                                          <p:spTgt spid="64"/>
                                        </p:tgtEl>
                                        <p:attrNameLst>
                                          <p:attrName>ppt_x</p:attrName>
                                        </p:attrNameLst>
                                      </p:cBhvr>
                                      <p:tavLst>
                                        <p:tav tm="0">
                                          <p:val>
                                            <p:strVal val="0-#ppt_w/2"/>
                                          </p:val>
                                        </p:tav>
                                        <p:tav tm="100000">
                                          <p:val>
                                            <p:strVal val="#ppt_x"/>
                                          </p:val>
                                        </p:tav>
                                      </p:tavLst>
                                    </p:anim>
                                    <p:anim calcmode="lin" valueType="num">
                                      <p:cBhvr additive="base">
                                        <p:cTn id="61" dur="500" fill="hold"/>
                                        <p:tgtEl>
                                          <p:spTgt spid="64"/>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3" fill="hold" grpId="0" nodeType="clickEffect">
                                  <p:stCondLst>
                                    <p:cond delay="0"/>
                                  </p:stCondLst>
                                  <p:childTnLst>
                                    <p:set>
                                      <p:cBhvr>
                                        <p:cTn id="65" dur="1" fill="hold">
                                          <p:stCondLst>
                                            <p:cond delay="0"/>
                                          </p:stCondLst>
                                        </p:cTn>
                                        <p:tgtEl>
                                          <p:spTgt spid="45"/>
                                        </p:tgtEl>
                                        <p:attrNameLst>
                                          <p:attrName>style.visibility</p:attrName>
                                        </p:attrNameLst>
                                      </p:cBhvr>
                                      <p:to>
                                        <p:strVal val="visible"/>
                                      </p:to>
                                    </p:set>
                                    <p:anim calcmode="lin" valueType="num">
                                      <p:cBhvr additive="base">
                                        <p:cTn id="66" dur="500" fill="hold"/>
                                        <p:tgtEl>
                                          <p:spTgt spid="45"/>
                                        </p:tgtEl>
                                        <p:attrNameLst>
                                          <p:attrName>ppt_x</p:attrName>
                                        </p:attrNameLst>
                                      </p:cBhvr>
                                      <p:tavLst>
                                        <p:tav tm="0">
                                          <p:val>
                                            <p:strVal val="1+#ppt_w/2"/>
                                          </p:val>
                                        </p:tav>
                                        <p:tav tm="100000">
                                          <p:val>
                                            <p:strVal val="#ppt_x"/>
                                          </p:val>
                                        </p:tav>
                                      </p:tavLst>
                                    </p:anim>
                                    <p:anim calcmode="lin" valueType="num">
                                      <p:cBhvr additive="base">
                                        <p:cTn id="67" dur="500" fill="hold"/>
                                        <p:tgtEl>
                                          <p:spTgt spid="45"/>
                                        </p:tgtEl>
                                        <p:attrNameLst>
                                          <p:attrName>ppt_y</p:attrName>
                                        </p:attrNameLst>
                                      </p:cBhvr>
                                      <p:tavLst>
                                        <p:tav tm="0">
                                          <p:val>
                                            <p:strVal val="0-#ppt_h/2"/>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 presetClass="entr" presetSubtype="9" fill="hold" grpId="0" nodeType="clickEffect">
                                  <p:stCondLst>
                                    <p:cond delay="0"/>
                                  </p:stCondLst>
                                  <p:childTnLst>
                                    <p:set>
                                      <p:cBhvr>
                                        <p:cTn id="71" dur="1" fill="hold">
                                          <p:stCondLst>
                                            <p:cond delay="0"/>
                                          </p:stCondLst>
                                        </p:cTn>
                                        <p:tgtEl>
                                          <p:spTgt spid="65"/>
                                        </p:tgtEl>
                                        <p:attrNameLst>
                                          <p:attrName>style.visibility</p:attrName>
                                        </p:attrNameLst>
                                      </p:cBhvr>
                                      <p:to>
                                        <p:strVal val="visible"/>
                                      </p:to>
                                    </p:set>
                                    <p:anim calcmode="lin" valueType="num">
                                      <p:cBhvr additive="base">
                                        <p:cTn id="72" dur="500" fill="hold"/>
                                        <p:tgtEl>
                                          <p:spTgt spid="65"/>
                                        </p:tgtEl>
                                        <p:attrNameLst>
                                          <p:attrName>ppt_x</p:attrName>
                                        </p:attrNameLst>
                                      </p:cBhvr>
                                      <p:tavLst>
                                        <p:tav tm="0">
                                          <p:val>
                                            <p:strVal val="0-#ppt_w/2"/>
                                          </p:val>
                                        </p:tav>
                                        <p:tav tm="100000">
                                          <p:val>
                                            <p:strVal val="#ppt_x"/>
                                          </p:val>
                                        </p:tav>
                                      </p:tavLst>
                                    </p:anim>
                                    <p:anim calcmode="lin" valueType="num">
                                      <p:cBhvr additive="base">
                                        <p:cTn id="73" dur="500" fill="hold"/>
                                        <p:tgtEl>
                                          <p:spTgt spid="65"/>
                                        </p:tgtEl>
                                        <p:attrNameLst>
                                          <p:attrName>ppt_y</p:attrName>
                                        </p:attrNameLst>
                                      </p:cBhvr>
                                      <p:tavLst>
                                        <p:tav tm="0">
                                          <p:val>
                                            <p:strVal val="0-#ppt_h/2"/>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2" presetClass="entr" presetSubtype="3" fill="hold" grpId="0" nodeType="clickEffect">
                                  <p:stCondLst>
                                    <p:cond delay="0"/>
                                  </p:stCondLst>
                                  <p:childTnLst>
                                    <p:set>
                                      <p:cBhvr>
                                        <p:cTn id="77" dur="1" fill="hold">
                                          <p:stCondLst>
                                            <p:cond delay="0"/>
                                          </p:stCondLst>
                                        </p:cTn>
                                        <p:tgtEl>
                                          <p:spTgt spid="44"/>
                                        </p:tgtEl>
                                        <p:attrNameLst>
                                          <p:attrName>style.visibility</p:attrName>
                                        </p:attrNameLst>
                                      </p:cBhvr>
                                      <p:to>
                                        <p:strVal val="visible"/>
                                      </p:to>
                                    </p:set>
                                    <p:anim calcmode="lin" valueType="num">
                                      <p:cBhvr additive="base">
                                        <p:cTn id="78" dur="500" fill="hold"/>
                                        <p:tgtEl>
                                          <p:spTgt spid="44"/>
                                        </p:tgtEl>
                                        <p:attrNameLst>
                                          <p:attrName>ppt_x</p:attrName>
                                        </p:attrNameLst>
                                      </p:cBhvr>
                                      <p:tavLst>
                                        <p:tav tm="0">
                                          <p:val>
                                            <p:strVal val="1+#ppt_w/2"/>
                                          </p:val>
                                        </p:tav>
                                        <p:tav tm="100000">
                                          <p:val>
                                            <p:strVal val="#ppt_x"/>
                                          </p:val>
                                        </p:tav>
                                      </p:tavLst>
                                    </p:anim>
                                    <p:anim calcmode="lin" valueType="num">
                                      <p:cBhvr additive="base">
                                        <p:cTn id="79" dur="500" fill="hold"/>
                                        <p:tgtEl>
                                          <p:spTgt spid="44"/>
                                        </p:tgtEl>
                                        <p:attrNameLst>
                                          <p:attrName>ppt_y</p:attrName>
                                        </p:attrNameLst>
                                      </p:cBhvr>
                                      <p:tavLst>
                                        <p:tav tm="0">
                                          <p:val>
                                            <p:strVal val="0-#ppt_h/2"/>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2" presetClass="entr" presetSubtype="9" fill="hold" grpId="0" nodeType="clickEffect">
                                  <p:stCondLst>
                                    <p:cond delay="0"/>
                                  </p:stCondLst>
                                  <p:childTnLst>
                                    <p:set>
                                      <p:cBhvr>
                                        <p:cTn id="83" dur="1" fill="hold">
                                          <p:stCondLst>
                                            <p:cond delay="0"/>
                                          </p:stCondLst>
                                        </p:cTn>
                                        <p:tgtEl>
                                          <p:spTgt spid="66"/>
                                        </p:tgtEl>
                                        <p:attrNameLst>
                                          <p:attrName>style.visibility</p:attrName>
                                        </p:attrNameLst>
                                      </p:cBhvr>
                                      <p:to>
                                        <p:strVal val="visible"/>
                                      </p:to>
                                    </p:set>
                                    <p:anim calcmode="lin" valueType="num">
                                      <p:cBhvr additive="base">
                                        <p:cTn id="84" dur="500" fill="hold"/>
                                        <p:tgtEl>
                                          <p:spTgt spid="66"/>
                                        </p:tgtEl>
                                        <p:attrNameLst>
                                          <p:attrName>ppt_x</p:attrName>
                                        </p:attrNameLst>
                                      </p:cBhvr>
                                      <p:tavLst>
                                        <p:tav tm="0">
                                          <p:val>
                                            <p:strVal val="0-#ppt_w/2"/>
                                          </p:val>
                                        </p:tav>
                                        <p:tav tm="100000">
                                          <p:val>
                                            <p:strVal val="#ppt_x"/>
                                          </p:val>
                                        </p:tav>
                                      </p:tavLst>
                                    </p:anim>
                                    <p:anim calcmode="lin" valueType="num">
                                      <p:cBhvr additive="base">
                                        <p:cTn id="85" dur="500" fill="hold"/>
                                        <p:tgtEl>
                                          <p:spTgt spid="66"/>
                                        </p:tgtEl>
                                        <p:attrNameLst>
                                          <p:attrName>ppt_y</p:attrName>
                                        </p:attrNameLst>
                                      </p:cBhvr>
                                      <p:tavLst>
                                        <p:tav tm="0">
                                          <p:val>
                                            <p:strVal val="0-#ppt_h/2"/>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2" presetClass="entr" presetSubtype="9" fill="hold" grpId="0" nodeType="clickEffect">
                                  <p:stCondLst>
                                    <p:cond delay="0"/>
                                  </p:stCondLst>
                                  <p:childTnLst>
                                    <p:set>
                                      <p:cBhvr>
                                        <p:cTn id="89" dur="1" fill="hold">
                                          <p:stCondLst>
                                            <p:cond delay="0"/>
                                          </p:stCondLst>
                                        </p:cTn>
                                        <p:tgtEl>
                                          <p:spTgt spid="50"/>
                                        </p:tgtEl>
                                        <p:attrNameLst>
                                          <p:attrName>style.visibility</p:attrName>
                                        </p:attrNameLst>
                                      </p:cBhvr>
                                      <p:to>
                                        <p:strVal val="visible"/>
                                      </p:to>
                                    </p:set>
                                    <p:anim calcmode="lin" valueType="num">
                                      <p:cBhvr additive="base">
                                        <p:cTn id="90" dur="500" fill="hold"/>
                                        <p:tgtEl>
                                          <p:spTgt spid="50"/>
                                        </p:tgtEl>
                                        <p:attrNameLst>
                                          <p:attrName>ppt_x</p:attrName>
                                        </p:attrNameLst>
                                      </p:cBhvr>
                                      <p:tavLst>
                                        <p:tav tm="0">
                                          <p:val>
                                            <p:strVal val="0-#ppt_w/2"/>
                                          </p:val>
                                        </p:tav>
                                        <p:tav tm="100000">
                                          <p:val>
                                            <p:strVal val="#ppt_x"/>
                                          </p:val>
                                        </p:tav>
                                      </p:tavLst>
                                    </p:anim>
                                    <p:anim calcmode="lin" valueType="num">
                                      <p:cBhvr additive="base">
                                        <p:cTn id="91" dur="500" fill="hold"/>
                                        <p:tgtEl>
                                          <p:spTgt spid="50"/>
                                        </p:tgtEl>
                                        <p:attrNameLst>
                                          <p:attrName>ppt_y</p:attrName>
                                        </p:attrNameLst>
                                      </p:cBhvr>
                                      <p:tavLst>
                                        <p:tav tm="0">
                                          <p:val>
                                            <p:strVal val="0-#ppt_h/2"/>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2" presetClass="entr" presetSubtype="6" fill="hold" grpId="0" nodeType="clickEffect">
                                  <p:stCondLst>
                                    <p:cond delay="0"/>
                                  </p:stCondLst>
                                  <p:childTnLst>
                                    <p:set>
                                      <p:cBhvr>
                                        <p:cTn id="95" dur="1" fill="hold">
                                          <p:stCondLst>
                                            <p:cond delay="0"/>
                                          </p:stCondLst>
                                        </p:cTn>
                                        <p:tgtEl>
                                          <p:spTgt spid="42"/>
                                        </p:tgtEl>
                                        <p:attrNameLst>
                                          <p:attrName>style.visibility</p:attrName>
                                        </p:attrNameLst>
                                      </p:cBhvr>
                                      <p:to>
                                        <p:strVal val="visible"/>
                                      </p:to>
                                    </p:set>
                                    <p:anim calcmode="lin" valueType="num">
                                      <p:cBhvr additive="base">
                                        <p:cTn id="96" dur="500" fill="hold"/>
                                        <p:tgtEl>
                                          <p:spTgt spid="42"/>
                                        </p:tgtEl>
                                        <p:attrNameLst>
                                          <p:attrName>ppt_x</p:attrName>
                                        </p:attrNameLst>
                                      </p:cBhvr>
                                      <p:tavLst>
                                        <p:tav tm="0">
                                          <p:val>
                                            <p:strVal val="1+#ppt_w/2"/>
                                          </p:val>
                                        </p:tav>
                                        <p:tav tm="100000">
                                          <p:val>
                                            <p:strVal val="#ppt_x"/>
                                          </p:val>
                                        </p:tav>
                                      </p:tavLst>
                                    </p:anim>
                                    <p:anim calcmode="lin" valueType="num">
                                      <p:cBhvr additive="base">
                                        <p:cTn id="97" dur="500" fill="hold"/>
                                        <p:tgtEl>
                                          <p:spTgt spid="42"/>
                                        </p:tgtEl>
                                        <p:attrNameLst>
                                          <p:attrName>ppt_y</p:attrName>
                                        </p:attrNameLst>
                                      </p:cBhvr>
                                      <p:tavLst>
                                        <p:tav tm="0">
                                          <p:val>
                                            <p:strVal val="1+#ppt_h/2"/>
                                          </p:val>
                                        </p:tav>
                                        <p:tav tm="100000">
                                          <p:val>
                                            <p:strVal val="#ppt_y"/>
                                          </p:val>
                                        </p:tav>
                                      </p:tavLst>
                                    </p:anim>
                                  </p:childTnLst>
                                </p:cTn>
                              </p:par>
                            </p:childTnLst>
                          </p:cTn>
                        </p:par>
                      </p:childTnLst>
                    </p:cTn>
                  </p:par>
                  <p:par>
                    <p:cTn id="98" fill="hold">
                      <p:stCondLst>
                        <p:cond delay="indefinite"/>
                      </p:stCondLst>
                      <p:childTnLst>
                        <p:par>
                          <p:cTn id="99" fill="hold">
                            <p:stCondLst>
                              <p:cond delay="0"/>
                            </p:stCondLst>
                            <p:childTnLst>
                              <p:par>
                                <p:cTn id="100" presetID="2" presetClass="entr" presetSubtype="3" fill="hold" grpId="0" nodeType="clickEffect">
                                  <p:stCondLst>
                                    <p:cond delay="0"/>
                                  </p:stCondLst>
                                  <p:childTnLst>
                                    <p:set>
                                      <p:cBhvr>
                                        <p:cTn id="101" dur="1" fill="hold">
                                          <p:stCondLst>
                                            <p:cond delay="0"/>
                                          </p:stCondLst>
                                        </p:cTn>
                                        <p:tgtEl>
                                          <p:spTgt spid="51"/>
                                        </p:tgtEl>
                                        <p:attrNameLst>
                                          <p:attrName>style.visibility</p:attrName>
                                        </p:attrNameLst>
                                      </p:cBhvr>
                                      <p:to>
                                        <p:strVal val="visible"/>
                                      </p:to>
                                    </p:set>
                                    <p:anim calcmode="lin" valueType="num">
                                      <p:cBhvr additive="base">
                                        <p:cTn id="102" dur="500" fill="hold"/>
                                        <p:tgtEl>
                                          <p:spTgt spid="51"/>
                                        </p:tgtEl>
                                        <p:attrNameLst>
                                          <p:attrName>ppt_x</p:attrName>
                                        </p:attrNameLst>
                                      </p:cBhvr>
                                      <p:tavLst>
                                        <p:tav tm="0">
                                          <p:val>
                                            <p:strVal val="1+#ppt_w/2"/>
                                          </p:val>
                                        </p:tav>
                                        <p:tav tm="100000">
                                          <p:val>
                                            <p:strVal val="#ppt_x"/>
                                          </p:val>
                                        </p:tav>
                                      </p:tavLst>
                                    </p:anim>
                                    <p:anim calcmode="lin" valueType="num">
                                      <p:cBhvr additive="base">
                                        <p:cTn id="103" dur="500" fill="hold"/>
                                        <p:tgtEl>
                                          <p:spTgt spid="51"/>
                                        </p:tgtEl>
                                        <p:attrNameLst>
                                          <p:attrName>ppt_y</p:attrName>
                                        </p:attrNameLst>
                                      </p:cBhvr>
                                      <p:tavLst>
                                        <p:tav tm="0">
                                          <p:val>
                                            <p:strVal val="0-#ppt_h/2"/>
                                          </p:val>
                                        </p:tav>
                                        <p:tav tm="100000">
                                          <p:val>
                                            <p:strVal val="#ppt_y"/>
                                          </p:val>
                                        </p:tav>
                                      </p:tavLst>
                                    </p:anim>
                                  </p:childTnLst>
                                </p:cTn>
                              </p:par>
                            </p:childTnLst>
                          </p:cTn>
                        </p:par>
                      </p:childTnLst>
                    </p:cTn>
                  </p:par>
                  <p:par>
                    <p:cTn id="104" fill="hold">
                      <p:stCondLst>
                        <p:cond delay="indefinite"/>
                      </p:stCondLst>
                      <p:childTnLst>
                        <p:par>
                          <p:cTn id="105" fill="hold">
                            <p:stCondLst>
                              <p:cond delay="0"/>
                            </p:stCondLst>
                            <p:childTnLst>
                              <p:par>
                                <p:cTn id="106" presetID="2" presetClass="entr" presetSubtype="4" fill="hold" grpId="0" nodeType="clickEffect">
                                  <p:stCondLst>
                                    <p:cond delay="0"/>
                                  </p:stCondLst>
                                  <p:childTnLst>
                                    <p:set>
                                      <p:cBhvr>
                                        <p:cTn id="107" dur="1" fill="hold">
                                          <p:stCondLst>
                                            <p:cond delay="0"/>
                                          </p:stCondLst>
                                        </p:cTn>
                                        <p:tgtEl>
                                          <p:spTgt spid="49"/>
                                        </p:tgtEl>
                                        <p:attrNameLst>
                                          <p:attrName>style.visibility</p:attrName>
                                        </p:attrNameLst>
                                      </p:cBhvr>
                                      <p:to>
                                        <p:strVal val="visible"/>
                                      </p:to>
                                    </p:set>
                                    <p:anim calcmode="lin" valueType="num">
                                      <p:cBhvr additive="base">
                                        <p:cTn id="108" dur="500" fill="hold"/>
                                        <p:tgtEl>
                                          <p:spTgt spid="49"/>
                                        </p:tgtEl>
                                        <p:attrNameLst>
                                          <p:attrName>ppt_x</p:attrName>
                                        </p:attrNameLst>
                                      </p:cBhvr>
                                      <p:tavLst>
                                        <p:tav tm="0">
                                          <p:val>
                                            <p:strVal val="#ppt_x"/>
                                          </p:val>
                                        </p:tav>
                                        <p:tav tm="100000">
                                          <p:val>
                                            <p:strVal val="#ppt_x"/>
                                          </p:val>
                                        </p:tav>
                                      </p:tavLst>
                                    </p:anim>
                                    <p:anim calcmode="lin" valueType="num">
                                      <p:cBhvr additive="base">
                                        <p:cTn id="109"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110" fill="hold">
                      <p:stCondLst>
                        <p:cond delay="indefinite"/>
                      </p:stCondLst>
                      <p:childTnLst>
                        <p:par>
                          <p:cTn id="111" fill="hold">
                            <p:stCondLst>
                              <p:cond delay="0"/>
                            </p:stCondLst>
                            <p:childTnLst>
                              <p:par>
                                <p:cTn id="112" presetID="2" presetClass="entr" presetSubtype="1" fill="hold" grpId="0" nodeType="clickEffect">
                                  <p:stCondLst>
                                    <p:cond delay="0"/>
                                  </p:stCondLst>
                                  <p:childTnLst>
                                    <p:set>
                                      <p:cBhvr>
                                        <p:cTn id="113" dur="1" fill="hold">
                                          <p:stCondLst>
                                            <p:cond delay="0"/>
                                          </p:stCondLst>
                                        </p:cTn>
                                        <p:tgtEl>
                                          <p:spTgt spid="55"/>
                                        </p:tgtEl>
                                        <p:attrNameLst>
                                          <p:attrName>style.visibility</p:attrName>
                                        </p:attrNameLst>
                                      </p:cBhvr>
                                      <p:to>
                                        <p:strVal val="visible"/>
                                      </p:to>
                                    </p:set>
                                    <p:anim calcmode="lin" valueType="num">
                                      <p:cBhvr additive="base">
                                        <p:cTn id="114" dur="500" fill="hold"/>
                                        <p:tgtEl>
                                          <p:spTgt spid="55"/>
                                        </p:tgtEl>
                                        <p:attrNameLst>
                                          <p:attrName>ppt_x</p:attrName>
                                        </p:attrNameLst>
                                      </p:cBhvr>
                                      <p:tavLst>
                                        <p:tav tm="0">
                                          <p:val>
                                            <p:strVal val="#ppt_x"/>
                                          </p:val>
                                        </p:tav>
                                        <p:tav tm="100000">
                                          <p:val>
                                            <p:strVal val="#ppt_x"/>
                                          </p:val>
                                        </p:tav>
                                      </p:tavLst>
                                    </p:anim>
                                    <p:anim calcmode="lin" valueType="num">
                                      <p:cBhvr additive="base">
                                        <p:cTn id="115" dur="500" fill="hold"/>
                                        <p:tgtEl>
                                          <p:spTgt spid="55"/>
                                        </p:tgtEl>
                                        <p:attrNameLst>
                                          <p:attrName>ppt_y</p:attrName>
                                        </p:attrNameLst>
                                      </p:cBhvr>
                                      <p:tavLst>
                                        <p:tav tm="0">
                                          <p:val>
                                            <p:strVal val="0-#ppt_h/2"/>
                                          </p:val>
                                        </p:tav>
                                        <p:tav tm="100000">
                                          <p:val>
                                            <p:strVal val="#ppt_y"/>
                                          </p:val>
                                        </p:tav>
                                      </p:tavLst>
                                    </p:anim>
                                  </p:childTnLst>
                                </p:cTn>
                              </p:par>
                            </p:childTnLst>
                          </p:cTn>
                        </p:par>
                      </p:childTnLst>
                    </p:cTn>
                  </p:par>
                  <p:par>
                    <p:cTn id="116" fill="hold">
                      <p:stCondLst>
                        <p:cond delay="indefinite"/>
                      </p:stCondLst>
                      <p:childTnLst>
                        <p:par>
                          <p:cTn id="117" fill="hold">
                            <p:stCondLst>
                              <p:cond delay="0"/>
                            </p:stCondLst>
                            <p:childTnLst>
                              <p:par>
                                <p:cTn id="118" presetID="2" presetClass="entr" presetSubtype="12" fill="hold" grpId="0" nodeType="clickEffect">
                                  <p:stCondLst>
                                    <p:cond delay="0"/>
                                  </p:stCondLst>
                                  <p:childTnLst>
                                    <p:set>
                                      <p:cBhvr>
                                        <p:cTn id="119" dur="1" fill="hold">
                                          <p:stCondLst>
                                            <p:cond delay="0"/>
                                          </p:stCondLst>
                                        </p:cTn>
                                        <p:tgtEl>
                                          <p:spTgt spid="48"/>
                                        </p:tgtEl>
                                        <p:attrNameLst>
                                          <p:attrName>style.visibility</p:attrName>
                                        </p:attrNameLst>
                                      </p:cBhvr>
                                      <p:to>
                                        <p:strVal val="visible"/>
                                      </p:to>
                                    </p:set>
                                    <p:anim calcmode="lin" valueType="num">
                                      <p:cBhvr additive="base">
                                        <p:cTn id="120" dur="500" fill="hold"/>
                                        <p:tgtEl>
                                          <p:spTgt spid="48"/>
                                        </p:tgtEl>
                                        <p:attrNameLst>
                                          <p:attrName>ppt_x</p:attrName>
                                        </p:attrNameLst>
                                      </p:cBhvr>
                                      <p:tavLst>
                                        <p:tav tm="0">
                                          <p:val>
                                            <p:strVal val="0-#ppt_w/2"/>
                                          </p:val>
                                        </p:tav>
                                        <p:tav tm="100000">
                                          <p:val>
                                            <p:strVal val="#ppt_x"/>
                                          </p:val>
                                        </p:tav>
                                      </p:tavLst>
                                    </p:anim>
                                    <p:anim calcmode="lin" valueType="num">
                                      <p:cBhvr additive="base">
                                        <p:cTn id="121" dur="500" fill="hold"/>
                                        <p:tgtEl>
                                          <p:spTgt spid="48"/>
                                        </p:tgtEl>
                                        <p:attrNameLst>
                                          <p:attrName>ppt_y</p:attrName>
                                        </p:attrNameLst>
                                      </p:cBhvr>
                                      <p:tavLst>
                                        <p:tav tm="0">
                                          <p:val>
                                            <p:strVal val="1+#ppt_h/2"/>
                                          </p:val>
                                        </p:tav>
                                        <p:tav tm="100000">
                                          <p:val>
                                            <p:strVal val="#ppt_y"/>
                                          </p:val>
                                        </p:tav>
                                      </p:tavLst>
                                    </p:anim>
                                  </p:childTnLst>
                                </p:cTn>
                              </p:par>
                            </p:childTnLst>
                          </p:cTn>
                        </p:par>
                      </p:childTnLst>
                    </p:cTn>
                  </p:par>
                  <p:par>
                    <p:cTn id="122" fill="hold">
                      <p:stCondLst>
                        <p:cond delay="indefinite"/>
                      </p:stCondLst>
                      <p:childTnLst>
                        <p:par>
                          <p:cTn id="123" fill="hold">
                            <p:stCondLst>
                              <p:cond delay="0"/>
                            </p:stCondLst>
                            <p:childTnLst>
                              <p:par>
                                <p:cTn id="124" presetID="2" presetClass="entr" presetSubtype="9" fill="hold" grpId="0" nodeType="clickEffect">
                                  <p:stCondLst>
                                    <p:cond delay="0"/>
                                  </p:stCondLst>
                                  <p:childTnLst>
                                    <p:set>
                                      <p:cBhvr>
                                        <p:cTn id="125" dur="1" fill="hold">
                                          <p:stCondLst>
                                            <p:cond delay="0"/>
                                          </p:stCondLst>
                                        </p:cTn>
                                        <p:tgtEl>
                                          <p:spTgt spid="58"/>
                                        </p:tgtEl>
                                        <p:attrNameLst>
                                          <p:attrName>style.visibility</p:attrName>
                                        </p:attrNameLst>
                                      </p:cBhvr>
                                      <p:to>
                                        <p:strVal val="visible"/>
                                      </p:to>
                                    </p:set>
                                    <p:anim calcmode="lin" valueType="num">
                                      <p:cBhvr additive="base">
                                        <p:cTn id="126" dur="500" fill="hold"/>
                                        <p:tgtEl>
                                          <p:spTgt spid="58"/>
                                        </p:tgtEl>
                                        <p:attrNameLst>
                                          <p:attrName>ppt_x</p:attrName>
                                        </p:attrNameLst>
                                      </p:cBhvr>
                                      <p:tavLst>
                                        <p:tav tm="0">
                                          <p:val>
                                            <p:strVal val="0-#ppt_w/2"/>
                                          </p:val>
                                        </p:tav>
                                        <p:tav tm="100000">
                                          <p:val>
                                            <p:strVal val="#ppt_x"/>
                                          </p:val>
                                        </p:tav>
                                      </p:tavLst>
                                    </p:anim>
                                    <p:anim calcmode="lin" valueType="num">
                                      <p:cBhvr additive="base">
                                        <p:cTn id="127" dur="500" fill="hold"/>
                                        <p:tgtEl>
                                          <p:spTgt spid="58"/>
                                        </p:tgtEl>
                                        <p:attrNameLst>
                                          <p:attrName>ppt_y</p:attrName>
                                        </p:attrNameLst>
                                      </p:cBhvr>
                                      <p:tavLst>
                                        <p:tav tm="0">
                                          <p:val>
                                            <p:strVal val="0-#ppt_h/2"/>
                                          </p:val>
                                        </p:tav>
                                        <p:tav tm="100000">
                                          <p:val>
                                            <p:strVal val="#ppt_y"/>
                                          </p:val>
                                        </p:tav>
                                      </p:tavLst>
                                    </p:anim>
                                  </p:childTnLst>
                                </p:cTn>
                              </p:par>
                            </p:childTnLst>
                          </p:cTn>
                        </p:par>
                      </p:childTnLst>
                    </p:cTn>
                  </p:par>
                  <p:par>
                    <p:cTn id="128" fill="hold">
                      <p:stCondLst>
                        <p:cond delay="indefinite"/>
                      </p:stCondLst>
                      <p:childTnLst>
                        <p:par>
                          <p:cTn id="129" fill="hold">
                            <p:stCondLst>
                              <p:cond delay="0"/>
                            </p:stCondLst>
                            <p:childTnLst>
                              <p:par>
                                <p:cTn id="130" presetID="2" presetClass="entr" presetSubtype="9" fill="hold" grpId="0" nodeType="clickEffect">
                                  <p:stCondLst>
                                    <p:cond delay="0"/>
                                  </p:stCondLst>
                                  <p:childTnLst>
                                    <p:set>
                                      <p:cBhvr>
                                        <p:cTn id="131" dur="1" fill="hold">
                                          <p:stCondLst>
                                            <p:cond delay="0"/>
                                          </p:stCondLst>
                                        </p:cTn>
                                        <p:tgtEl>
                                          <p:spTgt spid="67"/>
                                        </p:tgtEl>
                                        <p:attrNameLst>
                                          <p:attrName>style.visibility</p:attrName>
                                        </p:attrNameLst>
                                      </p:cBhvr>
                                      <p:to>
                                        <p:strVal val="visible"/>
                                      </p:to>
                                    </p:set>
                                    <p:anim calcmode="lin" valueType="num">
                                      <p:cBhvr additive="base">
                                        <p:cTn id="132" dur="500" fill="hold"/>
                                        <p:tgtEl>
                                          <p:spTgt spid="67"/>
                                        </p:tgtEl>
                                        <p:attrNameLst>
                                          <p:attrName>ppt_x</p:attrName>
                                        </p:attrNameLst>
                                      </p:cBhvr>
                                      <p:tavLst>
                                        <p:tav tm="0">
                                          <p:val>
                                            <p:strVal val="0-#ppt_w/2"/>
                                          </p:val>
                                        </p:tav>
                                        <p:tav tm="100000">
                                          <p:val>
                                            <p:strVal val="#ppt_x"/>
                                          </p:val>
                                        </p:tav>
                                      </p:tavLst>
                                    </p:anim>
                                    <p:anim calcmode="lin" valueType="num">
                                      <p:cBhvr additive="base">
                                        <p:cTn id="133" dur="500" fill="hold"/>
                                        <p:tgtEl>
                                          <p:spTgt spid="67"/>
                                        </p:tgtEl>
                                        <p:attrNameLst>
                                          <p:attrName>ppt_y</p:attrName>
                                        </p:attrNameLst>
                                      </p:cBhvr>
                                      <p:tavLst>
                                        <p:tav tm="0">
                                          <p:val>
                                            <p:strVal val="0-#ppt_h/2"/>
                                          </p:val>
                                        </p:tav>
                                        <p:tav tm="100000">
                                          <p:val>
                                            <p:strVal val="#ppt_y"/>
                                          </p:val>
                                        </p:tav>
                                      </p:tavLst>
                                    </p:anim>
                                  </p:childTnLst>
                                </p:cTn>
                              </p:par>
                            </p:childTnLst>
                          </p:cTn>
                        </p:par>
                      </p:childTnLst>
                    </p:cTn>
                  </p:par>
                  <p:par>
                    <p:cTn id="134" fill="hold">
                      <p:stCondLst>
                        <p:cond delay="indefinite"/>
                      </p:stCondLst>
                      <p:childTnLst>
                        <p:par>
                          <p:cTn id="135" fill="hold">
                            <p:stCondLst>
                              <p:cond delay="0"/>
                            </p:stCondLst>
                            <p:childTnLst>
                              <p:par>
                                <p:cTn id="136" presetID="2" presetClass="entr" presetSubtype="6" fill="hold" grpId="0" nodeType="clickEffect">
                                  <p:stCondLst>
                                    <p:cond delay="0"/>
                                  </p:stCondLst>
                                  <p:childTnLst>
                                    <p:set>
                                      <p:cBhvr>
                                        <p:cTn id="137" dur="1" fill="hold">
                                          <p:stCondLst>
                                            <p:cond delay="0"/>
                                          </p:stCondLst>
                                        </p:cTn>
                                        <p:tgtEl>
                                          <p:spTgt spid="8"/>
                                        </p:tgtEl>
                                        <p:attrNameLst>
                                          <p:attrName>style.visibility</p:attrName>
                                        </p:attrNameLst>
                                      </p:cBhvr>
                                      <p:to>
                                        <p:strVal val="visible"/>
                                      </p:to>
                                    </p:set>
                                    <p:anim calcmode="lin" valueType="num">
                                      <p:cBhvr additive="base">
                                        <p:cTn id="138" dur="500" fill="hold"/>
                                        <p:tgtEl>
                                          <p:spTgt spid="8"/>
                                        </p:tgtEl>
                                        <p:attrNameLst>
                                          <p:attrName>ppt_x</p:attrName>
                                        </p:attrNameLst>
                                      </p:cBhvr>
                                      <p:tavLst>
                                        <p:tav tm="0">
                                          <p:val>
                                            <p:strVal val="1+#ppt_w/2"/>
                                          </p:val>
                                        </p:tav>
                                        <p:tav tm="100000">
                                          <p:val>
                                            <p:strVal val="#ppt_x"/>
                                          </p:val>
                                        </p:tav>
                                      </p:tavLst>
                                    </p:anim>
                                    <p:anim calcmode="lin" valueType="num">
                                      <p:cBhvr additive="base">
                                        <p:cTn id="139"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40" fill="hold">
                      <p:stCondLst>
                        <p:cond delay="indefinite"/>
                      </p:stCondLst>
                      <p:childTnLst>
                        <p:par>
                          <p:cTn id="141" fill="hold">
                            <p:stCondLst>
                              <p:cond delay="0"/>
                            </p:stCondLst>
                            <p:childTnLst>
                              <p:par>
                                <p:cTn id="142" presetID="2" presetClass="entr" presetSubtype="4" fill="hold" grpId="0" nodeType="clickEffect">
                                  <p:stCondLst>
                                    <p:cond delay="0"/>
                                  </p:stCondLst>
                                  <p:childTnLst>
                                    <p:set>
                                      <p:cBhvr>
                                        <p:cTn id="143" dur="1" fill="hold">
                                          <p:stCondLst>
                                            <p:cond delay="0"/>
                                          </p:stCondLst>
                                        </p:cTn>
                                        <p:tgtEl>
                                          <p:spTgt spid="11"/>
                                        </p:tgtEl>
                                        <p:attrNameLst>
                                          <p:attrName>style.visibility</p:attrName>
                                        </p:attrNameLst>
                                      </p:cBhvr>
                                      <p:to>
                                        <p:strVal val="visible"/>
                                      </p:to>
                                    </p:set>
                                    <p:anim calcmode="lin" valueType="num">
                                      <p:cBhvr additive="base">
                                        <p:cTn id="144" dur="500" fill="hold"/>
                                        <p:tgtEl>
                                          <p:spTgt spid="11"/>
                                        </p:tgtEl>
                                        <p:attrNameLst>
                                          <p:attrName>ppt_x</p:attrName>
                                        </p:attrNameLst>
                                      </p:cBhvr>
                                      <p:tavLst>
                                        <p:tav tm="0">
                                          <p:val>
                                            <p:strVal val="#ppt_x"/>
                                          </p:val>
                                        </p:tav>
                                        <p:tav tm="100000">
                                          <p:val>
                                            <p:strVal val="#ppt_x"/>
                                          </p:val>
                                        </p:tav>
                                      </p:tavLst>
                                    </p:anim>
                                    <p:anim calcmode="lin" valueType="num">
                                      <p:cBhvr additive="base">
                                        <p:cTn id="145"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46" fill="hold">
                      <p:stCondLst>
                        <p:cond delay="indefinite"/>
                      </p:stCondLst>
                      <p:childTnLst>
                        <p:par>
                          <p:cTn id="147" fill="hold">
                            <p:stCondLst>
                              <p:cond delay="0"/>
                            </p:stCondLst>
                            <p:childTnLst>
                              <p:par>
                                <p:cTn id="148" presetID="2" presetClass="entr" presetSubtype="12" fill="hold" grpId="0" nodeType="clickEffect">
                                  <p:stCondLst>
                                    <p:cond delay="0"/>
                                  </p:stCondLst>
                                  <p:childTnLst>
                                    <p:set>
                                      <p:cBhvr>
                                        <p:cTn id="149" dur="1" fill="hold">
                                          <p:stCondLst>
                                            <p:cond delay="0"/>
                                          </p:stCondLst>
                                        </p:cTn>
                                        <p:tgtEl>
                                          <p:spTgt spid="14"/>
                                        </p:tgtEl>
                                        <p:attrNameLst>
                                          <p:attrName>style.visibility</p:attrName>
                                        </p:attrNameLst>
                                      </p:cBhvr>
                                      <p:to>
                                        <p:strVal val="visible"/>
                                      </p:to>
                                    </p:set>
                                    <p:anim calcmode="lin" valueType="num">
                                      <p:cBhvr additive="base">
                                        <p:cTn id="150" dur="500" fill="hold"/>
                                        <p:tgtEl>
                                          <p:spTgt spid="14"/>
                                        </p:tgtEl>
                                        <p:attrNameLst>
                                          <p:attrName>ppt_x</p:attrName>
                                        </p:attrNameLst>
                                      </p:cBhvr>
                                      <p:tavLst>
                                        <p:tav tm="0">
                                          <p:val>
                                            <p:strVal val="0-#ppt_w/2"/>
                                          </p:val>
                                        </p:tav>
                                        <p:tav tm="100000">
                                          <p:val>
                                            <p:strVal val="#ppt_x"/>
                                          </p:val>
                                        </p:tav>
                                      </p:tavLst>
                                    </p:anim>
                                    <p:anim calcmode="lin" valueType="num">
                                      <p:cBhvr additive="base">
                                        <p:cTn id="151"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2" fill="hold">
                      <p:stCondLst>
                        <p:cond delay="indefinite"/>
                      </p:stCondLst>
                      <p:childTnLst>
                        <p:par>
                          <p:cTn id="153" fill="hold">
                            <p:stCondLst>
                              <p:cond delay="0"/>
                            </p:stCondLst>
                            <p:childTnLst>
                              <p:par>
                                <p:cTn id="154" presetID="2" presetClass="entr" presetSubtype="6" fill="hold" grpId="0" nodeType="clickEffect">
                                  <p:stCondLst>
                                    <p:cond delay="0"/>
                                  </p:stCondLst>
                                  <p:childTnLst>
                                    <p:set>
                                      <p:cBhvr>
                                        <p:cTn id="155" dur="1" fill="hold">
                                          <p:stCondLst>
                                            <p:cond delay="0"/>
                                          </p:stCondLst>
                                        </p:cTn>
                                        <p:tgtEl>
                                          <p:spTgt spid="9"/>
                                        </p:tgtEl>
                                        <p:attrNameLst>
                                          <p:attrName>style.visibility</p:attrName>
                                        </p:attrNameLst>
                                      </p:cBhvr>
                                      <p:to>
                                        <p:strVal val="visible"/>
                                      </p:to>
                                    </p:set>
                                    <p:anim calcmode="lin" valueType="num">
                                      <p:cBhvr additive="base">
                                        <p:cTn id="156" dur="500" fill="hold"/>
                                        <p:tgtEl>
                                          <p:spTgt spid="9"/>
                                        </p:tgtEl>
                                        <p:attrNameLst>
                                          <p:attrName>ppt_x</p:attrName>
                                        </p:attrNameLst>
                                      </p:cBhvr>
                                      <p:tavLst>
                                        <p:tav tm="0">
                                          <p:val>
                                            <p:strVal val="1+#ppt_w/2"/>
                                          </p:val>
                                        </p:tav>
                                        <p:tav tm="100000">
                                          <p:val>
                                            <p:strVal val="#ppt_x"/>
                                          </p:val>
                                        </p:tav>
                                      </p:tavLst>
                                    </p:anim>
                                    <p:anim calcmode="lin" valueType="num">
                                      <p:cBhvr additive="base">
                                        <p:cTn id="157"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8" fill="hold">
                      <p:stCondLst>
                        <p:cond delay="indefinite"/>
                      </p:stCondLst>
                      <p:childTnLst>
                        <p:par>
                          <p:cTn id="159" fill="hold">
                            <p:stCondLst>
                              <p:cond delay="0"/>
                            </p:stCondLst>
                            <p:childTnLst>
                              <p:par>
                                <p:cTn id="160" presetID="2" presetClass="entr" presetSubtype="1" fill="hold" grpId="0" nodeType="clickEffect">
                                  <p:stCondLst>
                                    <p:cond delay="0"/>
                                  </p:stCondLst>
                                  <p:childTnLst>
                                    <p:set>
                                      <p:cBhvr>
                                        <p:cTn id="161" dur="1" fill="hold">
                                          <p:stCondLst>
                                            <p:cond delay="0"/>
                                          </p:stCondLst>
                                        </p:cTn>
                                        <p:tgtEl>
                                          <p:spTgt spid="12"/>
                                        </p:tgtEl>
                                        <p:attrNameLst>
                                          <p:attrName>style.visibility</p:attrName>
                                        </p:attrNameLst>
                                      </p:cBhvr>
                                      <p:to>
                                        <p:strVal val="visible"/>
                                      </p:to>
                                    </p:set>
                                    <p:anim calcmode="lin" valueType="num">
                                      <p:cBhvr additive="base">
                                        <p:cTn id="162" dur="500" fill="hold"/>
                                        <p:tgtEl>
                                          <p:spTgt spid="12"/>
                                        </p:tgtEl>
                                        <p:attrNameLst>
                                          <p:attrName>ppt_x</p:attrName>
                                        </p:attrNameLst>
                                      </p:cBhvr>
                                      <p:tavLst>
                                        <p:tav tm="0">
                                          <p:val>
                                            <p:strVal val="#ppt_x"/>
                                          </p:val>
                                        </p:tav>
                                        <p:tav tm="100000">
                                          <p:val>
                                            <p:strVal val="#ppt_x"/>
                                          </p:val>
                                        </p:tav>
                                      </p:tavLst>
                                    </p:anim>
                                    <p:anim calcmode="lin" valueType="num">
                                      <p:cBhvr additive="base">
                                        <p:cTn id="163" dur="500" fill="hold"/>
                                        <p:tgtEl>
                                          <p:spTgt spid="12"/>
                                        </p:tgtEl>
                                        <p:attrNameLst>
                                          <p:attrName>ppt_y</p:attrName>
                                        </p:attrNameLst>
                                      </p:cBhvr>
                                      <p:tavLst>
                                        <p:tav tm="0">
                                          <p:val>
                                            <p:strVal val="0-#ppt_h/2"/>
                                          </p:val>
                                        </p:tav>
                                        <p:tav tm="100000">
                                          <p:val>
                                            <p:strVal val="#ppt_y"/>
                                          </p:val>
                                        </p:tav>
                                      </p:tavLst>
                                    </p:anim>
                                  </p:childTnLst>
                                </p:cTn>
                              </p:par>
                            </p:childTnLst>
                          </p:cTn>
                        </p:par>
                      </p:childTnLst>
                    </p:cTn>
                  </p:par>
                  <p:par>
                    <p:cTn id="164" fill="hold">
                      <p:stCondLst>
                        <p:cond delay="indefinite"/>
                      </p:stCondLst>
                      <p:childTnLst>
                        <p:par>
                          <p:cTn id="165" fill="hold">
                            <p:stCondLst>
                              <p:cond delay="0"/>
                            </p:stCondLst>
                            <p:childTnLst>
                              <p:par>
                                <p:cTn id="166" presetID="2" presetClass="entr" presetSubtype="12" fill="hold" grpId="0" nodeType="clickEffect">
                                  <p:stCondLst>
                                    <p:cond delay="0"/>
                                  </p:stCondLst>
                                  <p:childTnLst>
                                    <p:set>
                                      <p:cBhvr>
                                        <p:cTn id="167" dur="1" fill="hold">
                                          <p:stCondLst>
                                            <p:cond delay="0"/>
                                          </p:stCondLst>
                                        </p:cTn>
                                        <p:tgtEl>
                                          <p:spTgt spid="15"/>
                                        </p:tgtEl>
                                        <p:attrNameLst>
                                          <p:attrName>style.visibility</p:attrName>
                                        </p:attrNameLst>
                                      </p:cBhvr>
                                      <p:to>
                                        <p:strVal val="visible"/>
                                      </p:to>
                                    </p:set>
                                    <p:anim calcmode="lin" valueType="num">
                                      <p:cBhvr additive="base">
                                        <p:cTn id="168" dur="500" fill="hold"/>
                                        <p:tgtEl>
                                          <p:spTgt spid="15"/>
                                        </p:tgtEl>
                                        <p:attrNameLst>
                                          <p:attrName>ppt_x</p:attrName>
                                        </p:attrNameLst>
                                      </p:cBhvr>
                                      <p:tavLst>
                                        <p:tav tm="0">
                                          <p:val>
                                            <p:strVal val="0-#ppt_w/2"/>
                                          </p:val>
                                        </p:tav>
                                        <p:tav tm="100000">
                                          <p:val>
                                            <p:strVal val="#ppt_x"/>
                                          </p:val>
                                        </p:tav>
                                      </p:tavLst>
                                    </p:anim>
                                    <p:anim calcmode="lin" valueType="num">
                                      <p:cBhvr additive="base">
                                        <p:cTn id="169"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70" fill="hold">
                      <p:stCondLst>
                        <p:cond delay="indefinite"/>
                      </p:stCondLst>
                      <p:childTnLst>
                        <p:par>
                          <p:cTn id="171" fill="hold">
                            <p:stCondLst>
                              <p:cond delay="0"/>
                            </p:stCondLst>
                            <p:childTnLst>
                              <p:par>
                                <p:cTn id="172" presetID="2" presetClass="entr" presetSubtype="3" fill="hold" grpId="0" nodeType="clickEffect">
                                  <p:stCondLst>
                                    <p:cond delay="0"/>
                                  </p:stCondLst>
                                  <p:childTnLst>
                                    <p:set>
                                      <p:cBhvr>
                                        <p:cTn id="173" dur="1" fill="hold">
                                          <p:stCondLst>
                                            <p:cond delay="0"/>
                                          </p:stCondLst>
                                        </p:cTn>
                                        <p:tgtEl>
                                          <p:spTgt spid="10"/>
                                        </p:tgtEl>
                                        <p:attrNameLst>
                                          <p:attrName>style.visibility</p:attrName>
                                        </p:attrNameLst>
                                      </p:cBhvr>
                                      <p:to>
                                        <p:strVal val="visible"/>
                                      </p:to>
                                    </p:set>
                                    <p:anim calcmode="lin" valueType="num">
                                      <p:cBhvr additive="base">
                                        <p:cTn id="174" dur="500" fill="hold"/>
                                        <p:tgtEl>
                                          <p:spTgt spid="10"/>
                                        </p:tgtEl>
                                        <p:attrNameLst>
                                          <p:attrName>ppt_x</p:attrName>
                                        </p:attrNameLst>
                                      </p:cBhvr>
                                      <p:tavLst>
                                        <p:tav tm="0">
                                          <p:val>
                                            <p:strVal val="1+#ppt_w/2"/>
                                          </p:val>
                                        </p:tav>
                                        <p:tav tm="100000">
                                          <p:val>
                                            <p:strVal val="#ppt_x"/>
                                          </p:val>
                                        </p:tav>
                                      </p:tavLst>
                                    </p:anim>
                                    <p:anim calcmode="lin" valueType="num">
                                      <p:cBhvr additive="base">
                                        <p:cTn id="175" dur="500" fill="hold"/>
                                        <p:tgtEl>
                                          <p:spTgt spid="10"/>
                                        </p:tgtEl>
                                        <p:attrNameLst>
                                          <p:attrName>ppt_y</p:attrName>
                                        </p:attrNameLst>
                                      </p:cBhvr>
                                      <p:tavLst>
                                        <p:tav tm="0">
                                          <p:val>
                                            <p:strVal val="0-#ppt_h/2"/>
                                          </p:val>
                                        </p:tav>
                                        <p:tav tm="100000">
                                          <p:val>
                                            <p:strVal val="#ppt_y"/>
                                          </p:val>
                                        </p:tav>
                                      </p:tavLst>
                                    </p:anim>
                                  </p:childTnLst>
                                </p:cTn>
                              </p:par>
                            </p:childTnLst>
                          </p:cTn>
                        </p:par>
                      </p:childTnLst>
                    </p:cTn>
                  </p:par>
                  <p:par>
                    <p:cTn id="176" fill="hold">
                      <p:stCondLst>
                        <p:cond delay="indefinite"/>
                      </p:stCondLst>
                      <p:childTnLst>
                        <p:par>
                          <p:cTn id="177" fill="hold">
                            <p:stCondLst>
                              <p:cond delay="0"/>
                            </p:stCondLst>
                            <p:childTnLst>
                              <p:par>
                                <p:cTn id="178" presetID="2" presetClass="entr" presetSubtype="1" fill="hold" grpId="0" nodeType="clickEffect">
                                  <p:stCondLst>
                                    <p:cond delay="0"/>
                                  </p:stCondLst>
                                  <p:childTnLst>
                                    <p:set>
                                      <p:cBhvr>
                                        <p:cTn id="179" dur="1" fill="hold">
                                          <p:stCondLst>
                                            <p:cond delay="0"/>
                                          </p:stCondLst>
                                        </p:cTn>
                                        <p:tgtEl>
                                          <p:spTgt spid="13"/>
                                        </p:tgtEl>
                                        <p:attrNameLst>
                                          <p:attrName>style.visibility</p:attrName>
                                        </p:attrNameLst>
                                      </p:cBhvr>
                                      <p:to>
                                        <p:strVal val="visible"/>
                                      </p:to>
                                    </p:set>
                                    <p:anim calcmode="lin" valueType="num">
                                      <p:cBhvr additive="base">
                                        <p:cTn id="180" dur="500" fill="hold"/>
                                        <p:tgtEl>
                                          <p:spTgt spid="13"/>
                                        </p:tgtEl>
                                        <p:attrNameLst>
                                          <p:attrName>ppt_x</p:attrName>
                                        </p:attrNameLst>
                                      </p:cBhvr>
                                      <p:tavLst>
                                        <p:tav tm="0">
                                          <p:val>
                                            <p:strVal val="#ppt_x"/>
                                          </p:val>
                                        </p:tav>
                                        <p:tav tm="100000">
                                          <p:val>
                                            <p:strVal val="#ppt_x"/>
                                          </p:val>
                                        </p:tav>
                                      </p:tavLst>
                                    </p:anim>
                                    <p:anim calcmode="lin" valueType="num">
                                      <p:cBhvr additive="base">
                                        <p:cTn id="181"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182" fill="hold">
                      <p:stCondLst>
                        <p:cond delay="indefinite"/>
                      </p:stCondLst>
                      <p:childTnLst>
                        <p:par>
                          <p:cTn id="183" fill="hold">
                            <p:stCondLst>
                              <p:cond delay="0"/>
                            </p:stCondLst>
                            <p:childTnLst>
                              <p:par>
                                <p:cTn id="184" presetID="2" presetClass="entr" presetSubtype="9" fill="hold" grpId="0" nodeType="clickEffect">
                                  <p:stCondLst>
                                    <p:cond delay="0"/>
                                  </p:stCondLst>
                                  <p:childTnLst>
                                    <p:set>
                                      <p:cBhvr>
                                        <p:cTn id="185" dur="1" fill="hold">
                                          <p:stCondLst>
                                            <p:cond delay="0"/>
                                          </p:stCondLst>
                                        </p:cTn>
                                        <p:tgtEl>
                                          <p:spTgt spid="16"/>
                                        </p:tgtEl>
                                        <p:attrNameLst>
                                          <p:attrName>style.visibility</p:attrName>
                                        </p:attrNameLst>
                                      </p:cBhvr>
                                      <p:to>
                                        <p:strVal val="visible"/>
                                      </p:to>
                                    </p:set>
                                    <p:anim calcmode="lin" valueType="num">
                                      <p:cBhvr additive="base">
                                        <p:cTn id="186" dur="500" fill="hold"/>
                                        <p:tgtEl>
                                          <p:spTgt spid="16"/>
                                        </p:tgtEl>
                                        <p:attrNameLst>
                                          <p:attrName>ppt_x</p:attrName>
                                        </p:attrNameLst>
                                      </p:cBhvr>
                                      <p:tavLst>
                                        <p:tav tm="0">
                                          <p:val>
                                            <p:strVal val="0-#ppt_w/2"/>
                                          </p:val>
                                        </p:tav>
                                        <p:tav tm="100000">
                                          <p:val>
                                            <p:strVal val="#ppt_x"/>
                                          </p:val>
                                        </p:tav>
                                      </p:tavLst>
                                    </p:anim>
                                    <p:anim calcmode="lin" valueType="num">
                                      <p:cBhvr additive="base">
                                        <p:cTn id="187" dur="500" fill="hold"/>
                                        <p:tgtEl>
                                          <p:spTgt spid="16"/>
                                        </p:tgtEl>
                                        <p:attrNameLst>
                                          <p:attrName>ppt_y</p:attrName>
                                        </p:attrNameLst>
                                      </p:cBhvr>
                                      <p:tavLst>
                                        <p:tav tm="0">
                                          <p:val>
                                            <p:strVal val="0-#ppt_h/2"/>
                                          </p:val>
                                        </p:tav>
                                        <p:tav tm="100000">
                                          <p:val>
                                            <p:strVal val="#ppt_y"/>
                                          </p:val>
                                        </p:tav>
                                      </p:tavLst>
                                    </p:anim>
                                  </p:childTnLst>
                                </p:cTn>
                              </p:par>
                            </p:childTnLst>
                          </p:cTn>
                        </p:par>
                      </p:childTnLst>
                    </p:cTn>
                  </p:par>
                  <p:par>
                    <p:cTn id="188" fill="hold">
                      <p:stCondLst>
                        <p:cond delay="indefinite"/>
                      </p:stCondLst>
                      <p:childTnLst>
                        <p:par>
                          <p:cTn id="189" fill="hold">
                            <p:stCondLst>
                              <p:cond delay="0"/>
                            </p:stCondLst>
                            <p:childTnLst>
                              <p:par>
                                <p:cTn id="190" presetID="2" presetClass="entr" presetSubtype="9" fill="hold" grpId="0" nodeType="clickEffect">
                                  <p:stCondLst>
                                    <p:cond delay="0"/>
                                  </p:stCondLst>
                                  <p:childTnLst>
                                    <p:set>
                                      <p:cBhvr>
                                        <p:cTn id="191" dur="1" fill="hold">
                                          <p:stCondLst>
                                            <p:cond delay="0"/>
                                          </p:stCondLst>
                                        </p:cTn>
                                        <p:tgtEl>
                                          <p:spTgt spid="20"/>
                                        </p:tgtEl>
                                        <p:attrNameLst>
                                          <p:attrName>style.visibility</p:attrName>
                                        </p:attrNameLst>
                                      </p:cBhvr>
                                      <p:to>
                                        <p:strVal val="visible"/>
                                      </p:to>
                                    </p:set>
                                    <p:anim calcmode="lin" valueType="num">
                                      <p:cBhvr additive="base">
                                        <p:cTn id="192" dur="500" fill="hold"/>
                                        <p:tgtEl>
                                          <p:spTgt spid="20"/>
                                        </p:tgtEl>
                                        <p:attrNameLst>
                                          <p:attrName>ppt_x</p:attrName>
                                        </p:attrNameLst>
                                      </p:cBhvr>
                                      <p:tavLst>
                                        <p:tav tm="0">
                                          <p:val>
                                            <p:strVal val="0-#ppt_w/2"/>
                                          </p:val>
                                        </p:tav>
                                        <p:tav tm="100000">
                                          <p:val>
                                            <p:strVal val="#ppt_x"/>
                                          </p:val>
                                        </p:tav>
                                      </p:tavLst>
                                    </p:anim>
                                    <p:anim calcmode="lin" valueType="num">
                                      <p:cBhvr additive="base">
                                        <p:cTn id="193" dur="500" fill="hold"/>
                                        <p:tgtEl>
                                          <p:spTgt spid="20"/>
                                        </p:tgtEl>
                                        <p:attrNameLst>
                                          <p:attrName>ppt_y</p:attrName>
                                        </p:attrNameLst>
                                      </p:cBhvr>
                                      <p:tavLst>
                                        <p:tav tm="0">
                                          <p:val>
                                            <p:strVal val="0-#ppt_h/2"/>
                                          </p:val>
                                        </p:tav>
                                        <p:tav tm="100000">
                                          <p:val>
                                            <p:strVal val="#ppt_y"/>
                                          </p:val>
                                        </p:tav>
                                      </p:tavLst>
                                    </p:anim>
                                  </p:childTnLst>
                                </p:cTn>
                              </p:par>
                            </p:childTnLst>
                          </p:cTn>
                        </p:par>
                      </p:childTnLst>
                    </p:cTn>
                  </p:par>
                  <p:par>
                    <p:cTn id="194" fill="hold">
                      <p:stCondLst>
                        <p:cond delay="indefinite"/>
                      </p:stCondLst>
                      <p:childTnLst>
                        <p:par>
                          <p:cTn id="195" fill="hold">
                            <p:stCondLst>
                              <p:cond delay="0"/>
                            </p:stCondLst>
                            <p:childTnLst>
                              <p:par>
                                <p:cTn id="196" presetID="2" presetClass="entr" presetSubtype="9" fill="hold" nodeType="clickEffect">
                                  <p:stCondLst>
                                    <p:cond delay="0"/>
                                  </p:stCondLst>
                                  <p:childTnLst>
                                    <p:set>
                                      <p:cBhvr>
                                        <p:cTn id="197" dur="1" fill="hold">
                                          <p:stCondLst>
                                            <p:cond delay="0"/>
                                          </p:stCondLst>
                                        </p:cTn>
                                        <p:tgtEl>
                                          <p:spTgt spid="37"/>
                                        </p:tgtEl>
                                        <p:attrNameLst>
                                          <p:attrName>style.visibility</p:attrName>
                                        </p:attrNameLst>
                                      </p:cBhvr>
                                      <p:to>
                                        <p:strVal val="visible"/>
                                      </p:to>
                                    </p:set>
                                    <p:anim calcmode="lin" valueType="num">
                                      <p:cBhvr additive="base">
                                        <p:cTn id="198" dur="500" fill="hold"/>
                                        <p:tgtEl>
                                          <p:spTgt spid="37"/>
                                        </p:tgtEl>
                                        <p:attrNameLst>
                                          <p:attrName>ppt_x</p:attrName>
                                        </p:attrNameLst>
                                      </p:cBhvr>
                                      <p:tavLst>
                                        <p:tav tm="0">
                                          <p:val>
                                            <p:strVal val="0-#ppt_w/2"/>
                                          </p:val>
                                        </p:tav>
                                        <p:tav tm="100000">
                                          <p:val>
                                            <p:strVal val="#ppt_x"/>
                                          </p:val>
                                        </p:tav>
                                      </p:tavLst>
                                    </p:anim>
                                    <p:anim calcmode="lin" valueType="num">
                                      <p:cBhvr additive="base">
                                        <p:cTn id="199" dur="500" fill="hold"/>
                                        <p:tgtEl>
                                          <p:spTgt spid="37"/>
                                        </p:tgtEl>
                                        <p:attrNameLst>
                                          <p:attrName>ppt_y</p:attrName>
                                        </p:attrNameLst>
                                      </p:cBhvr>
                                      <p:tavLst>
                                        <p:tav tm="0">
                                          <p:val>
                                            <p:strVal val="0-#ppt_h/2"/>
                                          </p:val>
                                        </p:tav>
                                        <p:tav tm="100000">
                                          <p:val>
                                            <p:strVal val="#ppt_y"/>
                                          </p:val>
                                        </p:tav>
                                      </p:tavLst>
                                    </p:anim>
                                  </p:childTnLst>
                                </p:cTn>
                              </p:par>
                            </p:childTnLst>
                          </p:cTn>
                        </p:par>
                      </p:childTnLst>
                    </p:cTn>
                  </p:par>
                  <p:par>
                    <p:cTn id="200" fill="hold">
                      <p:stCondLst>
                        <p:cond delay="indefinite"/>
                      </p:stCondLst>
                      <p:childTnLst>
                        <p:par>
                          <p:cTn id="201" fill="hold">
                            <p:stCondLst>
                              <p:cond delay="0"/>
                            </p:stCondLst>
                            <p:childTnLst>
                              <p:par>
                                <p:cTn id="202" presetID="2" presetClass="entr" presetSubtype="9" fill="hold" grpId="0" nodeType="clickEffect">
                                  <p:stCondLst>
                                    <p:cond delay="0"/>
                                  </p:stCondLst>
                                  <p:childTnLst>
                                    <p:set>
                                      <p:cBhvr>
                                        <p:cTn id="203" dur="1" fill="hold">
                                          <p:stCondLst>
                                            <p:cond delay="0"/>
                                          </p:stCondLst>
                                        </p:cTn>
                                        <p:tgtEl>
                                          <p:spTgt spid="53"/>
                                        </p:tgtEl>
                                        <p:attrNameLst>
                                          <p:attrName>style.visibility</p:attrName>
                                        </p:attrNameLst>
                                      </p:cBhvr>
                                      <p:to>
                                        <p:strVal val="visible"/>
                                      </p:to>
                                    </p:set>
                                    <p:anim calcmode="lin" valueType="num">
                                      <p:cBhvr additive="base">
                                        <p:cTn id="204" dur="500" fill="hold"/>
                                        <p:tgtEl>
                                          <p:spTgt spid="53"/>
                                        </p:tgtEl>
                                        <p:attrNameLst>
                                          <p:attrName>ppt_x</p:attrName>
                                        </p:attrNameLst>
                                      </p:cBhvr>
                                      <p:tavLst>
                                        <p:tav tm="0">
                                          <p:val>
                                            <p:strVal val="0-#ppt_w/2"/>
                                          </p:val>
                                        </p:tav>
                                        <p:tav tm="100000">
                                          <p:val>
                                            <p:strVal val="#ppt_x"/>
                                          </p:val>
                                        </p:tav>
                                      </p:tavLst>
                                    </p:anim>
                                    <p:anim calcmode="lin" valueType="num">
                                      <p:cBhvr additive="base">
                                        <p:cTn id="205" dur="500" fill="hold"/>
                                        <p:tgtEl>
                                          <p:spTgt spid="53"/>
                                        </p:tgtEl>
                                        <p:attrNameLst>
                                          <p:attrName>ppt_y</p:attrName>
                                        </p:attrNameLst>
                                      </p:cBhvr>
                                      <p:tavLst>
                                        <p:tav tm="0">
                                          <p:val>
                                            <p:strVal val="0-#ppt_h/2"/>
                                          </p:val>
                                        </p:tav>
                                        <p:tav tm="100000">
                                          <p:val>
                                            <p:strVal val="#ppt_y"/>
                                          </p:val>
                                        </p:tav>
                                      </p:tavLst>
                                    </p:anim>
                                  </p:childTnLst>
                                </p:cTn>
                              </p:par>
                            </p:childTnLst>
                          </p:cTn>
                        </p:par>
                      </p:childTnLst>
                    </p:cTn>
                  </p:par>
                  <p:par>
                    <p:cTn id="206" fill="hold">
                      <p:stCondLst>
                        <p:cond delay="indefinite"/>
                      </p:stCondLst>
                      <p:childTnLst>
                        <p:par>
                          <p:cTn id="207" fill="hold">
                            <p:stCondLst>
                              <p:cond delay="0"/>
                            </p:stCondLst>
                            <p:childTnLst>
                              <p:par>
                                <p:cTn id="208" presetID="2" presetClass="entr" presetSubtype="9" fill="hold" nodeType="clickEffect">
                                  <p:stCondLst>
                                    <p:cond delay="0"/>
                                  </p:stCondLst>
                                  <p:childTnLst>
                                    <p:set>
                                      <p:cBhvr>
                                        <p:cTn id="209" dur="1" fill="hold">
                                          <p:stCondLst>
                                            <p:cond delay="0"/>
                                          </p:stCondLst>
                                        </p:cTn>
                                        <p:tgtEl>
                                          <p:spTgt spid="34"/>
                                        </p:tgtEl>
                                        <p:attrNameLst>
                                          <p:attrName>style.visibility</p:attrName>
                                        </p:attrNameLst>
                                      </p:cBhvr>
                                      <p:to>
                                        <p:strVal val="visible"/>
                                      </p:to>
                                    </p:set>
                                    <p:anim calcmode="lin" valueType="num">
                                      <p:cBhvr additive="base">
                                        <p:cTn id="210" dur="500" fill="hold"/>
                                        <p:tgtEl>
                                          <p:spTgt spid="34"/>
                                        </p:tgtEl>
                                        <p:attrNameLst>
                                          <p:attrName>ppt_x</p:attrName>
                                        </p:attrNameLst>
                                      </p:cBhvr>
                                      <p:tavLst>
                                        <p:tav tm="0">
                                          <p:val>
                                            <p:strVal val="0-#ppt_w/2"/>
                                          </p:val>
                                        </p:tav>
                                        <p:tav tm="100000">
                                          <p:val>
                                            <p:strVal val="#ppt_x"/>
                                          </p:val>
                                        </p:tav>
                                      </p:tavLst>
                                    </p:anim>
                                    <p:anim calcmode="lin" valueType="num">
                                      <p:cBhvr additive="base">
                                        <p:cTn id="211" dur="500" fill="hold"/>
                                        <p:tgtEl>
                                          <p:spTgt spid="34"/>
                                        </p:tgtEl>
                                        <p:attrNameLst>
                                          <p:attrName>ppt_y</p:attrName>
                                        </p:attrNameLst>
                                      </p:cBhvr>
                                      <p:tavLst>
                                        <p:tav tm="0">
                                          <p:val>
                                            <p:strVal val="0-#ppt_h/2"/>
                                          </p:val>
                                        </p:tav>
                                        <p:tav tm="100000">
                                          <p:val>
                                            <p:strVal val="#ppt_y"/>
                                          </p:val>
                                        </p:tav>
                                      </p:tavLst>
                                    </p:anim>
                                  </p:childTnLst>
                                </p:cTn>
                              </p:par>
                            </p:childTnLst>
                          </p:cTn>
                        </p:par>
                      </p:childTnLst>
                    </p:cTn>
                  </p:par>
                  <p:par>
                    <p:cTn id="212" fill="hold">
                      <p:stCondLst>
                        <p:cond delay="indefinite"/>
                      </p:stCondLst>
                      <p:childTnLst>
                        <p:par>
                          <p:cTn id="213" fill="hold">
                            <p:stCondLst>
                              <p:cond delay="0"/>
                            </p:stCondLst>
                            <p:childTnLst>
                              <p:par>
                                <p:cTn id="214" presetID="2" presetClass="entr" presetSubtype="9" fill="hold" grpId="0" nodeType="clickEffect">
                                  <p:stCondLst>
                                    <p:cond delay="0"/>
                                  </p:stCondLst>
                                  <p:childTnLst>
                                    <p:set>
                                      <p:cBhvr>
                                        <p:cTn id="215" dur="1" fill="hold">
                                          <p:stCondLst>
                                            <p:cond delay="0"/>
                                          </p:stCondLst>
                                        </p:cTn>
                                        <p:tgtEl>
                                          <p:spTgt spid="62"/>
                                        </p:tgtEl>
                                        <p:attrNameLst>
                                          <p:attrName>style.visibility</p:attrName>
                                        </p:attrNameLst>
                                      </p:cBhvr>
                                      <p:to>
                                        <p:strVal val="visible"/>
                                      </p:to>
                                    </p:set>
                                    <p:anim calcmode="lin" valueType="num">
                                      <p:cBhvr additive="base">
                                        <p:cTn id="216" dur="500" fill="hold"/>
                                        <p:tgtEl>
                                          <p:spTgt spid="62"/>
                                        </p:tgtEl>
                                        <p:attrNameLst>
                                          <p:attrName>ppt_x</p:attrName>
                                        </p:attrNameLst>
                                      </p:cBhvr>
                                      <p:tavLst>
                                        <p:tav tm="0">
                                          <p:val>
                                            <p:strVal val="0-#ppt_w/2"/>
                                          </p:val>
                                        </p:tav>
                                        <p:tav tm="100000">
                                          <p:val>
                                            <p:strVal val="#ppt_x"/>
                                          </p:val>
                                        </p:tav>
                                      </p:tavLst>
                                    </p:anim>
                                    <p:anim calcmode="lin" valueType="num">
                                      <p:cBhvr additive="base">
                                        <p:cTn id="217" dur="500" fill="hold"/>
                                        <p:tgtEl>
                                          <p:spTgt spid="62"/>
                                        </p:tgtEl>
                                        <p:attrNameLst>
                                          <p:attrName>ppt_y</p:attrName>
                                        </p:attrNameLst>
                                      </p:cBhvr>
                                      <p:tavLst>
                                        <p:tav tm="0">
                                          <p:val>
                                            <p:strVal val="0-#ppt_h/2"/>
                                          </p:val>
                                        </p:tav>
                                        <p:tav tm="100000">
                                          <p:val>
                                            <p:strVal val="#ppt_y"/>
                                          </p:val>
                                        </p:tav>
                                      </p:tavLst>
                                    </p:anim>
                                  </p:childTnLst>
                                </p:cTn>
                              </p:par>
                            </p:childTnLst>
                          </p:cTn>
                        </p:par>
                      </p:childTnLst>
                    </p:cTn>
                  </p:par>
                  <p:par>
                    <p:cTn id="218" fill="hold">
                      <p:stCondLst>
                        <p:cond delay="indefinite"/>
                      </p:stCondLst>
                      <p:childTnLst>
                        <p:par>
                          <p:cTn id="219" fill="hold">
                            <p:stCondLst>
                              <p:cond delay="0"/>
                            </p:stCondLst>
                            <p:childTnLst>
                              <p:par>
                                <p:cTn id="220" presetID="2" presetClass="entr" presetSubtype="12" fill="hold" grpId="0" nodeType="clickEffect">
                                  <p:stCondLst>
                                    <p:cond delay="0"/>
                                  </p:stCondLst>
                                  <p:childTnLst>
                                    <p:set>
                                      <p:cBhvr>
                                        <p:cTn id="221" dur="1" fill="hold">
                                          <p:stCondLst>
                                            <p:cond delay="0"/>
                                          </p:stCondLst>
                                        </p:cTn>
                                        <p:tgtEl>
                                          <p:spTgt spid="19"/>
                                        </p:tgtEl>
                                        <p:attrNameLst>
                                          <p:attrName>style.visibility</p:attrName>
                                        </p:attrNameLst>
                                      </p:cBhvr>
                                      <p:to>
                                        <p:strVal val="visible"/>
                                      </p:to>
                                    </p:set>
                                    <p:anim calcmode="lin" valueType="num">
                                      <p:cBhvr additive="base">
                                        <p:cTn id="222" dur="500" fill="hold"/>
                                        <p:tgtEl>
                                          <p:spTgt spid="19"/>
                                        </p:tgtEl>
                                        <p:attrNameLst>
                                          <p:attrName>ppt_x</p:attrName>
                                        </p:attrNameLst>
                                      </p:cBhvr>
                                      <p:tavLst>
                                        <p:tav tm="0">
                                          <p:val>
                                            <p:strVal val="0-#ppt_w/2"/>
                                          </p:val>
                                        </p:tav>
                                        <p:tav tm="100000">
                                          <p:val>
                                            <p:strVal val="#ppt_x"/>
                                          </p:val>
                                        </p:tav>
                                      </p:tavLst>
                                    </p:anim>
                                    <p:anim calcmode="lin" valueType="num">
                                      <p:cBhvr additive="base">
                                        <p:cTn id="223"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224" fill="hold">
                      <p:stCondLst>
                        <p:cond delay="indefinite"/>
                      </p:stCondLst>
                      <p:childTnLst>
                        <p:par>
                          <p:cTn id="225" fill="hold">
                            <p:stCondLst>
                              <p:cond delay="0"/>
                            </p:stCondLst>
                            <p:childTnLst>
                              <p:par>
                                <p:cTn id="226" presetID="2" presetClass="entr" presetSubtype="3" fill="hold" nodeType="clickEffect">
                                  <p:stCondLst>
                                    <p:cond delay="0"/>
                                  </p:stCondLst>
                                  <p:childTnLst>
                                    <p:set>
                                      <p:cBhvr>
                                        <p:cTn id="227" dur="1" fill="hold">
                                          <p:stCondLst>
                                            <p:cond delay="0"/>
                                          </p:stCondLst>
                                        </p:cTn>
                                        <p:tgtEl>
                                          <p:spTgt spid="35"/>
                                        </p:tgtEl>
                                        <p:attrNameLst>
                                          <p:attrName>style.visibility</p:attrName>
                                        </p:attrNameLst>
                                      </p:cBhvr>
                                      <p:to>
                                        <p:strVal val="visible"/>
                                      </p:to>
                                    </p:set>
                                    <p:anim calcmode="lin" valueType="num">
                                      <p:cBhvr additive="base">
                                        <p:cTn id="228" dur="500" fill="hold"/>
                                        <p:tgtEl>
                                          <p:spTgt spid="35"/>
                                        </p:tgtEl>
                                        <p:attrNameLst>
                                          <p:attrName>ppt_x</p:attrName>
                                        </p:attrNameLst>
                                      </p:cBhvr>
                                      <p:tavLst>
                                        <p:tav tm="0">
                                          <p:val>
                                            <p:strVal val="1+#ppt_w/2"/>
                                          </p:val>
                                        </p:tav>
                                        <p:tav tm="100000">
                                          <p:val>
                                            <p:strVal val="#ppt_x"/>
                                          </p:val>
                                        </p:tav>
                                      </p:tavLst>
                                    </p:anim>
                                    <p:anim calcmode="lin" valueType="num">
                                      <p:cBhvr additive="base">
                                        <p:cTn id="229" dur="500" fill="hold"/>
                                        <p:tgtEl>
                                          <p:spTgt spid="35"/>
                                        </p:tgtEl>
                                        <p:attrNameLst>
                                          <p:attrName>ppt_y</p:attrName>
                                        </p:attrNameLst>
                                      </p:cBhvr>
                                      <p:tavLst>
                                        <p:tav tm="0">
                                          <p:val>
                                            <p:strVal val="0-#ppt_h/2"/>
                                          </p:val>
                                        </p:tav>
                                        <p:tav tm="100000">
                                          <p:val>
                                            <p:strVal val="#ppt_y"/>
                                          </p:val>
                                        </p:tav>
                                      </p:tavLst>
                                    </p:anim>
                                  </p:childTnLst>
                                </p:cTn>
                              </p:par>
                            </p:childTnLst>
                          </p:cTn>
                        </p:par>
                      </p:childTnLst>
                    </p:cTn>
                  </p:par>
                  <p:par>
                    <p:cTn id="230" fill="hold">
                      <p:stCondLst>
                        <p:cond delay="indefinite"/>
                      </p:stCondLst>
                      <p:childTnLst>
                        <p:par>
                          <p:cTn id="231" fill="hold">
                            <p:stCondLst>
                              <p:cond delay="0"/>
                            </p:stCondLst>
                            <p:childTnLst>
                              <p:par>
                                <p:cTn id="232" presetID="2" presetClass="entr" presetSubtype="9" fill="hold" grpId="0" nodeType="clickEffect">
                                  <p:stCondLst>
                                    <p:cond delay="0"/>
                                  </p:stCondLst>
                                  <p:childTnLst>
                                    <p:set>
                                      <p:cBhvr>
                                        <p:cTn id="233" dur="1" fill="hold">
                                          <p:stCondLst>
                                            <p:cond delay="0"/>
                                          </p:stCondLst>
                                        </p:cTn>
                                        <p:tgtEl>
                                          <p:spTgt spid="52"/>
                                        </p:tgtEl>
                                        <p:attrNameLst>
                                          <p:attrName>style.visibility</p:attrName>
                                        </p:attrNameLst>
                                      </p:cBhvr>
                                      <p:to>
                                        <p:strVal val="visible"/>
                                      </p:to>
                                    </p:set>
                                    <p:anim calcmode="lin" valueType="num">
                                      <p:cBhvr additive="base">
                                        <p:cTn id="234" dur="500" fill="hold"/>
                                        <p:tgtEl>
                                          <p:spTgt spid="52"/>
                                        </p:tgtEl>
                                        <p:attrNameLst>
                                          <p:attrName>ppt_x</p:attrName>
                                        </p:attrNameLst>
                                      </p:cBhvr>
                                      <p:tavLst>
                                        <p:tav tm="0">
                                          <p:val>
                                            <p:strVal val="0-#ppt_w/2"/>
                                          </p:val>
                                        </p:tav>
                                        <p:tav tm="100000">
                                          <p:val>
                                            <p:strVal val="#ppt_x"/>
                                          </p:val>
                                        </p:tav>
                                      </p:tavLst>
                                    </p:anim>
                                    <p:anim calcmode="lin" valueType="num">
                                      <p:cBhvr additive="base">
                                        <p:cTn id="235" dur="500" fill="hold"/>
                                        <p:tgtEl>
                                          <p:spTgt spid="52"/>
                                        </p:tgtEl>
                                        <p:attrNameLst>
                                          <p:attrName>ppt_y</p:attrName>
                                        </p:attrNameLst>
                                      </p:cBhvr>
                                      <p:tavLst>
                                        <p:tav tm="0">
                                          <p:val>
                                            <p:strVal val="0-#ppt_h/2"/>
                                          </p:val>
                                        </p:tav>
                                        <p:tav tm="100000">
                                          <p:val>
                                            <p:strVal val="#ppt_y"/>
                                          </p:val>
                                        </p:tav>
                                      </p:tavLst>
                                    </p:anim>
                                  </p:childTnLst>
                                </p:cTn>
                              </p:par>
                            </p:childTnLst>
                          </p:cTn>
                        </p:par>
                      </p:childTnLst>
                    </p:cTn>
                  </p:par>
                  <p:par>
                    <p:cTn id="236" fill="hold">
                      <p:stCondLst>
                        <p:cond delay="indefinite"/>
                      </p:stCondLst>
                      <p:childTnLst>
                        <p:par>
                          <p:cTn id="237" fill="hold">
                            <p:stCondLst>
                              <p:cond delay="0"/>
                            </p:stCondLst>
                            <p:childTnLst>
                              <p:par>
                                <p:cTn id="238" presetID="2" presetClass="entr" presetSubtype="12" fill="hold" nodeType="clickEffect">
                                  <p:stCondLst>
                                    <p:cond delay="0"/>
                                  </p:stCondLst>
                                  <p:childTnLst>
                                    <p:set>
                                      <p:cBhvr>
                                        <p:cTn id="239" dur="1" fill="hold">
                                          <p:stCondLst>
                                            <p:cond delay="0"/>
                                          </p:stCondLst>
                                        </p:cTn>
                                        <p:tgtEl>
                                          <p:spTgt spid="23"/>
                                        </p:tgtEl>
                                        <p:attrNameLst>
                                          <p:attrName>style.visibility</p:attrName>
                                        </p:attrNameLst>
                                      </p:cBhvr>
                                      <p:to>
                                        <p:strVal val="visible"/>
                                      </p:to>
                                    </p:set>
                                    <p:anim calcmode="lin" valueType="num">
                                      <p:cBhvr additive="base">
                                        <p:cTn id="240" dur="500" fill="hold"/>
                                        <p:tgtEl>
                                          <p:spTgt spid="23"/>
                                        </p:tgtEl>
                                        <p:attrNameLst>
                                          <p:attrName>ppt_x</p:attrName>
                                        </p:attrNameLst>
                                      </p:cBhvr>
                                      <p:tavLst>
                                        <p:tav tm="0">
                                          <p:val>
                                            <p:strVal val="0-#ppt_w/2"/>
                                          </p:val>
                                        </p:tav>
                                        <p:tav tm="100000">
                                          <p:val>
                                            <p:strVal val="#ppt_x"/>
                                          </p:val>
                                        </p:tav>
                                      </p:tavLst>
                                    </p:anim>
                                    <p:anim calcmode="lin" valueType="num">
                                      <p:cBhvr additive="base">
                                        <p:cTn id="241"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242" fill="hold">
                      <p:stCondLst>
                        <p:cond delay="indefinite"/>
                      </p:stCondLst>
                      <p:childTnLst>
                        <p:par>
                          <p:cTn id="243" fill="hold">
                            <p:stCondLst>
                              <p:cond delay="0"/>
                            </p:stCondLst>
                            <p:childTnLst>
                              <p:par>
                                <p:cTn id="244" presetID="2" presetClass="entr" presetSubtype="12" fill="hold" grpId="0" nodeType="clickEffect">
                                  <p:stCondLst>
                                    <p:cond delay="0"/>
                                  </p:stCondLst>
                                  <p:childTnLst>
                                    <p:set>
                                      <p:cBhvr>
                                        <p:cTn id="245" dur="1" fill="hold">
                                          <p:stCondLst>
                                            <p:cond delay="0"/>
                                          </p:stCondLst>
                                        </p:cTn>
                                        <p:tgtEl>
                                          <p:spTgt spid="63"/>
                                        </p:tgtEl>
                                        <p:attrNameLst>
                                          <p:attrName>style.visibility</p:attrName>
                                        </p:attrNameLst>
                                      </p:cBhvr>
                                      <p:to>
                                        <p:strVal val="visible"/>
                                      </p:to>
                                    </p:set>
                                    <p:anim calcmode="lin" valueType="num">
                                      <p:cBhvr additive="base">
                                        <p:cTn id="246" dur="500" fill="hold"/>
                                        <p:tgtEl>
                                          <p:spTgt spid="63"/>
                                        </p:tgtEl>
                                        <p:attrNameLst>
                                          <p:attrName>ppt_x</p:attrName>
                                        </p:attrNameLst>
                                      </p:cBhvr>
                                      <p:tavLst>
                                        <p:tav tm="0">
                                          <p:val>
                                            <p:strVal val="0-#ppt_w/2"/>
                                          </p:val>
                                        </p:tav>
                                        <p:tav tm="100000">
                                          <p:val>
                                            <p:strVal val="#ppt_x"/>
                                          </p:val>
                                        </p:tav>
                                      </p:tavLst>
                                    </p:anim>
                                    <p:anim calcmode="lin" valueType="num">
                                      <p:cBhvr additive="base">
                                        <p:cTn id="247" dur="500" fill="hold"/>
                                        <p:tgtEl>
                                          <p:spTgt spid="63"/>
                                        </p:tgtEl>
                                        <p:attrNameLst>
                                          <p:attrName>ppt_y</p:attrName>
                                        </p:attrNameLst>
                                      </p:cBhvr>
                                      <p:tavLst>
                                        <p:tav tm="0">
                                          <p:val>
                                            <p:strVal val="1+#ppt_h/2"/>
                                          </p:val>
                                        </p:tav>
                                        <p:tav tm="100000">
                                          <p:val>
                                            <p:strVal val="#ppt_y"/>
                                          </p:val>
                                        </p:tav>
                                      </p:tavLst>
                                    </p:anim>
                                  </p:childTnLst>
                                </p:cTn>
                              </p:par>
                            </p:childTnLst>
                          </p:cTn>
                        </p:par>
                      </p:childTnLst>
                    </p:cTn>
                  </p:par>
                  <p:par>
                    <p:cTn id="248" fill="hold">
                      <p:stCondLst>
                        <p:cond delay="indefinite"/>
                      </p:stCondLst>
                      <p:childTnLst>
                        <p:par>
                          <p:cTn id="249" fill="hold">
                            <p:stCondLst>
                              <p:cond delay="0"/>
                            </p:stCondLst>
                            <p:childTnLst>
                              <p:par>
                                <p:cTn id="250" presetID="2" presetClass="entr" presetSubtype="8" fill="hold" grpId="0" nodeType="clickEffect">
                                  <p:stCondLst>
                                    <p:cond delay="0"/>
                                  </p:stCondLst>
                                  <p:childTnLst>
                                    <p:set>
                                      <p:cBhvr>
                                        <p:cTn id="251" dur="1" fill="hold">
                                          <p:stCondLst>
                                            <p:cond delay="0"/>
                                          </p:stCondLst>
                                        </p:cTn>
                                        <p:tgtEl>
                                          <p:spTgt spid="18"/>
                                        </p:tgtEl>
                                        <p:attrNameLst>
                                          <p:attrName>style.visibility</p:attrName>
                                        </p:attrNameLst>
                                      </p:cBhvr>
                                      <p:to>
                                        <p:strVal val="visible"/>
                                      </p:to>
                                    </p:set>
                                    <p:anim calcmode="lin" valueType="num">
                                      <p:cBhvr additive="base">
                                        <p:cTn id="252" dur="500" fill="hold"/>
                                        <p:tgtEl>
                                          <p:spTgt spid="18"/>
                                        </p:tgtEl>
                                        <p:attrNameLst>
                                          <p:attrName>ppt_x</p:attrName>
                                        </p:attrNameLst>
                                      </p:cBhvr>
                                      <p:tavLst>
                                        <p:tav tm="0">
                                          <p:val>
                                            <p:strVal val="0-#ppt_w/2"/>
                                          </p:val>
                                        </p:tav>
                                        <p:tav tm="100000">
                                          <p:val>
                                            <p:strVal val="#ppt_x"/>
                                          </p:val>
                                        </p:tav>
                                      </p:tavLst>
                                    </p:anim>
                                    <p:anim calcmode="lin" valueType="num">
                                      <p:cBhvr additive="base">
                                        <p:cTn id="253"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254" fill="hold">
                      <p:stCondLst>
                        <p:cond delay="indefinite"/>
                      </p:stCondLst>
                      <p:childTnLst>
                        <p:par>
                          <p:cTn id="255" fill="hold">
                            <p:stCondLst>
                              <p:cond delay="0"/>
                            </p:stCondLst>
                            <p:childTnLst>
                              <p:par>
                                <p:cTn id="256" presetID="2" presetClass="entr" presetSubtype="9" fill="hold" nodeType="clickEffect">
                                  <p:stCondLst>
                                    <p:cond delay="0"/>
                                  </p:stCondLst>
                                  <p:childTnLst>
                                    <p:set>
                                      <p:cBhvr>
                                        <p:cTn id="257" dur="1" fill="hold">
                                          <p:stCondLst>
                                            <p:cond delay="0"/>
                                          </p:stCondLst>
                                        </p:cTn>
                                        <p:tgtEl>
                                          <p:spTgt spid="40"/>
                                        </p:tgtEl>
                                        <p:attrNameLst>
                                          <p:attrName>style.visibility</p:attrName>
                                        </p:attrNameLst>
                                      </p:cBhvr>
                                      <p:to>
                                        <p:strVal val="visible"/>
                                      </p:to>
                                    </p:set>
                                    <p:anim calcmode="lin" valueType="num">
                                      <p:cBhvr additive="base">
                                        <p:cTn id="258" dur="500" fill="hold"/>
                                        <p:tgtEl>
                                          <p:spTgt spid="40"/>
                                        </p:tgtEl>
                                        <p:attrNameLst>
                                          <p:attrName>ppt_x</p:attrName>
                                        </p:attrNameLst>
                                      </p:cBhvr>
                                      <p:tavLst>
                                        <p:tav tm="0">
                                          <p:val>
                                            <p:strVal val="0-#ppt_w/2"/>
                                          </p:val>
                                        </p:tav>
                                        <p:tav tm="100000">
                                          <p:val>
                                            <p:strVal val="#ppt_x"/>
                                          </p:val>
                                        </p:tav>
                                      </p:tavLst>
                                    </p:anim>
                                    <p:anim calcmode="lin" valueType="num">
                                      <p:cBhvr additive="base">
                                        <p:cTn id="259" dur="500" fill="hold"/>
                                        <p:tgtEl>
                                          <p:spTgt spid="40"/>
                                        </p:tgtEl>
                                        <p:attrNameLst>
                                          <p:attrName>ppt_y</p:attrName>
                                        </p:attrNameLst>
                                      </p:cBhvr>
                                      <p:tavLst>
                                        <p:tav tm="0">
                                          <p:val>
                                            <p:strVal val="0-#ppt_h/2"/>
                                          </p:val>
                                        </p:tav>
                                        <p:tav tm="100000">
                                          <p:val>
                                            <p:strVal val="#ppt_y"/>
                                          </p:val>
                                        </p:tav>
                                      </p:tavLst>
                                    </p:anim>
                                  </p:childTnLst>
                                </p:cTn>
                              </p:par>
                            </p:childTnLst>
                          </p:cTn>
                        </p:par>
                      </p:childTnLst>
                    </p:cTn>
                  </p:par>
                  <p:par>
                    <p:cTn id="260" fill="hold">
                      <p:stCondLst>
                        <p:cond delay="indefinite"/>
                      </p:stCondLst>
                      <p:childTnLst>
                        <p:par>
                          <p:cTn id="261" fill="hold">
                            <p:stCondLst>
                              <p:cond delay="0"/>
                            </p:stCondLst>
                            <p:childTnLst>
                              <p:par>
                                <p:cTn id="262" presetID="2" presetClass="entr" presetSubtype="9" fill="hold" grpId="0" nodeType="clickEffect">
                                  <p:stCondLst>
                                    <p:cond delay="0"/>
                                  </p:stCondLst>
                                  <p:childTnLst>
                                    <p:set>
                                      <p:cBhvr>
                                        <p:cTn id="263" dur="1" fill="hold">
                                          <p:stCondLst>
                                            <p:cond delay="0"/>
                                          </p:stCondLst>
                                        </p:cTn>
                                        <p:tgtEl>
                                          <p:spTgt spid="60"/>
                                        </p:tgtEl>
                                        <p:attrNameLst>
                                          <p:attrName>style.visibility</p:attrName>
                                        </p:attrNameLst>
                                      </p:cBhvr>
                                      <p:to>
                                        <p:strVal val="visible"/>
                                      </p:to>
                                    </p:set>
                                    <p:anim calcmode="lin" valueType="num">
                                      <p:cBhvr additive="base">
                                        <p:cTn id="264" dur="500" fill="hold"/>
                                        <p:tgtEl>
                                          <p:spTgt spid="60"/>
                                        </p:tgtEl>
                                        <p:attrNameLst>
                                          <p:attrName>ppt_x</p:attrName>
                                        </p:attrNameLst>
                                      </p:cBhvr>
                                      <p:tavLst>
                                        <p:tav tm="0">
                                          <p:val>
                                            <p:strVal val="0-#ppt_w/2"/>
                                          </p:val>
                                        </p:tav>
                                        <p:tav tm="100000">
                                          <p:val>
                                            <p:strVal val="#ppt_x"/>
                                          </p:val>
                                        </p:tav>
                                      </p:tavLst>
                                    </p:anim>
                                    <p:anim calcmode="lin" valueType="num">
                                      <p:cBhvr additive="base">
                                        <p:cTn id="265" dur="500" fill="hold"/>
                                        <p:tgtEl>
                                          <p:spTgt spid="60"/>
                                        </p:tgtEl>
                                        <p:attrNameLst>
                                          <p:attrName>ppt_y</p:attrName>
                                        </p:attrNameLst>
                                      </p:cBhvr>
                                      <p:tavLst>
                                        <p:tav tm="0">
                                          <p:val>
                                            <p:strVal val="0-#ppt_h/2"/>
                                          </p:val>
                                        </p:tav>
                                        <p:tav tm="100000">
                                          <p:val>
                                            <p:strVal val="#ppt_y"/>
                                          </p:val>
                                        </p:tav>
                                      </p:tavLst>
                                    </p:anim>
                                  </p:childTnLst>
                                </p:cTn>
                              </p:par>
                            </p:childTnLst>
                          </p:cTn>
                        </p:par>
                      </p:childTnLst>
                    </p:cTn>
                  </p:par>
                  <p:par>
                    <p:cTn id="266" fill="hold">
                      <p:stCondLst>
                        <p:cond delay="indefinite"/>
                      </p:stCondLst>
                      <p:childTnLst>
                        <p:par>
                          <p:cTn id="267" fill="hold">
                            <p:stCondLst>
                              <p:cond delay="0"/>
                            </p:stCondLst>
                            <p:childTnLst>
                              <p:par>
                                <p:cTn id="268" presetID="2" presetClass="entr" presetSubtype="9" fill="hold" nodeType="clickEffect">
                                  <p:stCondLst>
                                    <p:cond delay="0"/>
                                  </p:stCondLst>
                                  <p:childTnLst>
                                    <p:set>
                                      <p:cBhvr>
                                        <p:cTn id="269" dur="1" fill="hold">
                                          <p:stCondLst>
                                            <p:cond delay="0"/>
                                          </p:stCondLst>
                                        </p:cTn>
                                        <p:tgtEl>
                                          <p:spTgt spid="32"/>
                                        </p:tgtEl>
                                        <p:attrNameLst>
                                          <p:attrName>style.visibility</p:attrName>
                                        </p:attrNameLst>
                                      </p:cBhvr>
                                      <p:to>
                                        <p:strVal val="visible"/>
                                      </p:to>
                                    </p:set>
                                    <p:anim calcmode="lin" valueType="num">
                                      <p:cBhvr additive="base">
                                        <p:cTn id="270" dur="500" fill="hold"/>
                                        <p:tgtEl>
                                          <p:spTgt spid="32"/>
                                        </p:tgtEl>
                                        <p:attrNameLst>
                                          <p:attrName>ppt_x</p:attrName>
                                        </p:attrNameLst>
                                      </p:cBhvr>
                                      <p:tavLst>
                                        <p:tav tm="0">
                                          <p:val>
                                            <p:strVal val="0-#ppt_w/2"/>
                                          </p:val>
                                        </p:tav>
                                        <p:tav tm="100000">
                                          <p:val>
                                            <p:strVal val="#ppt_x"/>
                                          </p:val>
                                        </p:tav>
                                      </p:tavLst>
                                    </p:anim>
                                    <p:anim calcmode="lin" valueType="num">
                                      <p:cBhvr additive="base">
                                        <p:cTn id="271" dur="500" fill="hold"/>
                                        <p:tgtEl>
                                          <p:spTgt spid="32"/>
                                        </p:tgtEl>
                                        <p:attrNameLst>
                                          <p:attrName>ppt_y</p:attrName>
                                        </p:attrNameLst>
                                      </p:cBhvr>
                                      <p:tavLst>
                                        <p:tav tm="0">
                                          <p:val>
                                            <p:strVal val="0-#ppt_h/2"/>
                                          </p:val>
                                        </p:tav>
                                        <p:tav tm="100000">
                                          <p:val>
                                            <p:strVal val="#ppt_y"/>
                                          </p:val>
                                        </p:tav>
                                      </p:tavLst>
                                    </p:anim>
                                  </p:childTnLst>
                                </p:cTn>
                              </p:par>
                            </p:childTnLst>
                          </p:cTn>
                        </p:par>
                      </p:childTnLst>
                    </p:cTn>
                  </p:par>
                  <p:par>
                    <p:cTn id="272" fill="hold">
                      <p:stCondLst>
                        <p:cond delay="indefinite"/>
                      </p:stCondLst>
                      <p:childTnLst>
                        <p:par>
                          <p:cTn id="273" fill="hold">
                            <p:stCondLst>
                              <p:cond delay="0"/>
                            </p:stCondLst>
                            <p:childTnLst>
                              <p:par>
                                <p:cTn id="274" presetID="2" presetClass="entr" presetSubtype="9" fill="hold" grpId="0" nodeType="clickEffect">
                                  <p:stCondLst>
                                    <p:cond delay="0"/>
                                  </p:stCondLst>
                                  <p:childTnLst>
                                    <p:set>
                                      <p:cBhvr>
                                        <p:cTn id="275" dur="1" fill="hold">
                                          <p:stCondLst>
                                            <p:cond delay="0"/>
                                          </p:stCondLst>
                                        </p:cTn>
                                        <p:tgtEl>
                                          <p:spTgt spid="54"/>
                                        </p:tgtEl>
                                        <p:attrNameLst>
                                          <p:attrName>style.visibility</p:attrName>
                                        </p:attrNameLst>
                                      </p:cBhvr>
                                      <p:to>
                                        <p:strVal val="visible"/>
                                      </p:to>
                                    </p:set>
                                    <p:anim calcmode="lin" valueType="num">
                                      <p:cBhvr additive="base">
                                        <p:cTn id="276" dur="500" fill="hold"/>
                                        <p:tgtEl>
                                          <p:spTgt spid="54"/>
                                        </p:tgtEl>
                                        <p:attrNameLst>
                                          <p:attrName>ppt_x</p:attrName>
                                        </p:attrNameLst>
                                      </p:cBhvr>
                                      <p:tavLst>
                                        <p:tav tm="0">
                                          <p:val>
                                            <p:strVal val="0-#ppt_w/2"/>
                                          </p:val>
                                        </p:tav>
                                        <p:tav tm="100000">
                                          <p:val>
                                            <p:strVal val="#ppt_x"/>
                                          </p:val>
                                        </p:tav>
                                      </p:tavLst>
                                    </p:anim>
                                    <p:anim calcmode="lin" valueType="num">
                                      <p:cBhvr additive="base">
                                        <p:cTn id="277" dur="500" fill="hold"/>
                                        <p:tgtEl>
                                          <p:spTgt spid="54"/>
                                        </p:tgtEl>
                                        <p:attrNameLst>
                                          <p:attrName>ppt_y</p:attrName>
                                        </p:attrNameLst>
                                      </p:cBhvr>
                                      <p:tavLst>
                                        <p:tav tm="0">
                                          <p:val>
                                            <p:strVal val="0-#ppt_h/2"/>
                                          </p:val>
                                        </p:tav>
                                        <p:tav tm="100000">
                                          <p:val>
                                            <p:strVal val="#ppt_y"/>
                                          </p:val>
                                        </p:tav>
                                      </p:tavLst>
                                    </p:anim>
                                  </p:childTnLst>
                                </p:cTn>
                              </p:par>
                            </p:childTnLst>
                          </p:cTn>
                        </p:par>
                      </p:childTnLst>
                    </p:cTn>
                  </p:par>
                  <p:par>
                    <p:cTn id="278" fill="hold">
                      <p:stCondLst>
                        <p:cond delay="indefinite"/>
                      </p:stCondLst>
                      <p:childTnLst>
                        <p:par>
                          <p:cTn id="279" fill="hold">
                            <p:stCondLst>
                              <p:cond delay="0"/>
                            </p:stCondLst>
                            <p:childTnLst>
                              <p:par>
                                <p:cTn id="280" presetID="2" presetClass="entr" presetSubtype="9" fill="hold" grpId="0" nodeType="clickEffect">
                                  <p:stCondLst>
                                    <p:cond delay="0"/>
                                  </p:stCondLst>
                                  <p:childTnLst>
                                    <p:set>
                                      <p:cBhvr>
                                        <p:cTn id="281" dur="1" fill="hold">
                                          <p:stCondLst>
                                            <p:cond delay="0"/>
                                          </p:stCondLst>
                                        </p:cTn>
                                        <p:tgtEl>
                                          <p:spTgt spid="21"/>
                                        </p:tgtEl>
                                        <p:attrNameLst>
                                          <p:attrName>style.visibility</p:attrName>
                                        </p:attrNameLst>
                                      </p:cBhvr>
                                      <p:to>
                                        <p:strVal val="visible"/>
                                      </p:to>
                                    </p:set>
                                    <p:anim calcmode="lin" valueType="num">
                                      <p:cBhvr additive="base">
                                        <p:cTn id="282" dur="500" fill="hold"/>
                                        <p:tgtEl>
                                          <p:spTgt spid="21"/>
                                        </p:tgtEl>
                                        <p:attrNameLst>
                                          <p:attrName>ppt_x</p:attrName>
                                        </p:attrNameLst>
                                      </p:cBhvr>
                                      <p:tavLst>
                                        <p:tav tm="0">
                                          <p:val>
                                            <p:strVal val="0-#ppt_w/2"/>
                                          </p:val>
                                        </p:tav>
                                        <p:tav tm="100000">
                                          <p:val>
                                            <p:strVal val="#ppt_x"/>
                                          </p:val>
                                        </p:tav>
                                      </p:tavLst>
                                    </p:anim>
                                    <p:anim calcmode="lin" valueType="num">
                                      <p:cBhvr additive="base">
                                        <p:cTn id="283" dur="500" fill="hold"/>
                                        <p:tgtEl>
                                          <p:spTgt spid="21"/>
                                        </p:tgtEl>
                                        <p:attrNameLst>
                                          <p:attrName>ppt_y</p:attrName>
                                        </p:attrNameLst>
                                      </p:cBhvr>
                                      <p:tavLst>
                                        <p:tav tm="0">
                                          <p:val>
                                            <p:strVal val="0-#ppt_h/2"/>
                                          </p:val>
                                        </p:tav>
                                        <p:tav tm="100000">
                                          <p:val>
                                            <p:strVal val="#ppt_y"/>
                                          </p:val>
                                        </p:tav>
                                      </p:tavLst>
                                    </p:anim>
                                  </p:childTnLst>
                                </p:cTn>
                              </p:par>
                            </p:childTnLst>
                          </p:cTn>
                        </p:par>
                      </p:childTnLst>
                    </p:cTn>
                  </p:par>
                  <p:par>
                    <p:cTn id="284" fill="hold">
                      <p:stCondLst>
                        <p:cond delay="indefinite"/>
                      </p:stCondLst>
                      <p:childTnLst>
                        <p:par>
                          <p:cTn id="285" fill="hold">
                            <p:stCondLst>
                              <p:cond delay="0"/>
                            </p:stCondLst>
                            <p:childTnLst>
                              <p:par>
                                <p:cTn id="286" presetID="2" presetClass="entr" presetSubtype="9" fill="hold" nodeType="clickEffect">
                                  <p:stCondLst>
                                    <p:cond delay="0"/>
                                  </p:stCondLst>
                                  <p:childTnLst>
                                    <p:set>
                                      <p:cBhvr>
                                        <p:cTn id="287" dur="1" fill="hold">
                                          <p:stCondLst>
                                            <p:cond delay="0"/>
                                          </p:stCondLst>
                                        </p:cTn>
                                        <p:tgtEl>
                                          <p:spTgt spid="38"/>
                                        </p:tgtEl>
                                        <p:attrNameLst>
                                          <p:attrName>style.visibility</p:attrName>
                                        </p:attrNameLst>
                                      </p:cBhvr>
                                      <p:to>
                                        <p:strVal val="visible"/>
                                      </p:to>
                                    </p:set>
                                    <p:anim calcmode="lin" valueType="num">
                                      <p:cBhvr additive="base">
                                        <p:cTn id="288" dur="500" fill="hold"/>
                                        <p:tgtEl>
                                          <p:spTgt spid="38"/>
                                        </p:tgtEl>
                                        <p:attrNameLst>
                                          <p:attrName>ppt_x</p:attrName>
                                        </p:attrNameLst>
                                      </p:cBhvr>
                                      <p:tavLst>
                                        <p:tav tm="0">
                                          <p:val>
                                            <p:strVal val="0-#ppt_w/2"/>
                                          </p:val>
                                        </p:tav>
                                        <p:tav tm="100000">
                                          <p:val>
                                            <p:strVal val="#ppt_x"/>
                                          </p:val>
                                        </p:tav>
                                      </p:tavLst>
                                    </p:anim>
                                    <p:anim calcmode="lin" valueType="num">
                                      <p:cBhvr additive="base">
                                        <p:cTn id="289" dur="500" fill="hold"/>
                                        <p:tgtEl>
                                          <p:spTgt spid="38"/>
                                        </p:tgtEl>
                                        <p:attrNameLst>
                                          <p:attrName>ppt_y</p:attrName>
                                        </p:attrNameLst>
                                      </p:cBhvr>
                                      <p:tavLst>
                                        <p:tav tm="0">
                                          <p:val>
                                            <p:strVal val="0-#ppt_h/2"/>
                                          </p:val>
                                        </p:tav>
                                        <p:tav tm="100000">
                                          <p:val>
                                            <p:strVal val="#ppt_y"/>
                                          </p:val>
                                        </p:tav>
                                      </p:tavLst>
                                    </p:anim>
                                  </p:childTnLst>
                                </p:cTn>
                              </p:par>
                            </p:childTnLst>
                          </p:cTn>
                        </p:par>
                      </p:childTnLst>
                    </p:cTn>
                  </p:par>
                  <p:par>
                    <p:cTn id="290" fill="hold">
                      <p:stCondLst>
                        <p:cond delay="indefinite"/>
                      </p:stCondLst>
                      <p:childTnLst>
                        <p:par>
                          <p:cTn id="291" fill="hold">
                            <p:stCondLst>
                              <p:cond delay="0"/>
                            </p:stCondLst>
                            <p:childTnLst>
                              <p:par>
                                <p:cTn id="292" presetID="2" presetClass="entr" presetSubtype="9" fill="hold" grpId="0" nodeType="clickEffect">
                                  <p:stCondLst>
                                    <p:cond delay="0"/>
                                  </p:stCondLst>
                                  <p:childTnLst>
                                    <p:set>
                                      <p:cBhvr>
                                        <p:cTn id="293" dur="1" fill="hold">
                                          <p:stCondLst>
                                            <p:cond delay="0"/>
                                          </p:stCondLst>
                                        </p:cTn>
                                        <p:tgtEl>
                                          <p:spTgt spid="59"/>
                                        </p:tgtEl>
                                        <p:attrNameLst>
                                          <p:attrName>style.visibility</p:attrName>
                                        </p:attrNameLst>
                                      </p:cBhvr>
                                      <p:to>
                                        <p:strVal val="visible"/>
                                      </p:to>
                                    </p:set>
                                    <p:anim calcmode="lin" valueType="num">
                                      <p:cBhvr additive="base">
                                        <p:cTn id="294" dur="500" fill="hold"/>
                                        <p:tgtEl>
                                          <p:spTgt spid="59"/>
                                        </p:tgtEl>
                                        <p:attrNameLst>
                                          <p:attrName>ppt_x</p:attrName>
                                        </p:attrNameLst>
                                      </p:cBhvr>
                                      <p:tavLst>
                                        <p:tav tm="0">
                                          <p:val>
                                            <p:strVal val="0-#ppt_w/2"/>
                                          </p:val>
                                        </p:tav>
                                        <p:tav tm="100000">
                                          <p:val>
                                            <p:strVal val="#ppt_x"/>
                                          </p:val>
                                        </p:tav>
                                      </p:tavLst>
                                    </p:anim>
                                    <p:anim calcmode="lin" valueType="num">
                                      <p:cBhvr additive="base">
                                        <p:cTn id="295" dur="500" fill="hold"/>
                                        <p:tgtEl>
                                          <p:spTgt spid="59"/>
                                        </p:tgtEl>
                                        <p:attrNameLst>
                                          <p:attrName>ppt_y</p:attrName>
                                        </p:attrNameLst>
                                      </p:cBhvr>
                                      <p:tavLst>
                                        <p:tav tm="0">
                                          <p:val>
                                            <p:strVal val="0-#ppt_h/2"/>
                                          </p:val>
                                        </p:tav>
                                        <p:tav tm="100000">
                                          <p:val>
                                            <p:strVal val="#ppt_y"/>
                                          </p:val>
                                        </p:tav>
                                      </p:tavLst>
                                    </p:anim>
                                  </p:childTnLst>
                                </p:cTn>
                              </p:par>
                            </p:childTnLst>
                          </p:cTn>
                        </p:par>
                      </p:childTnLst>
                    </p:cTn>
                  </p:par>
                  <p:par>
                    <p:cTn id="296" fill="hold">
                      <p:stCondLst>
                        <p:cond delay="indefinite"/>
                      </p:stCondLst>
                      <p:childTnLst>
                        <p:par>
                          <p:cTn id="297" fill="hold">
                            <p:stCondLst>
                              <p:cond delay="0"/>
                            </p:stCondLst>
                            <p:childTnLst>
                              <p:par>
                                <p:cTn id="298" presetID="2" presetClass="entr" presetSubtype="9" fill="hold" nodeType="clickEffect">
                                  <p:stCondLst>
                                    <p:cond delay="0"/>
                                  </p:stCondLst>
                                  <p:childTnLst>
                                    <p:set>
                                      <p:cBhvr>
                                        <p:cTn id="299" dur="1" fill="hold">
                                          <p:stCondLst>
                                            <p:cond delay="0"/>
                                          </p:stCondLst>
                                        </p:cTn>
                                        <p:tgtEl>
                                          <p:spTgt spid="36"/>
                                        </p:tgtEl>
                                        <p:attrNameLst>
                                          <p:attrName>style.visibility</p:attrName>
                                        </p:attrNameLst>
                                      </p:cBhvr>
                                      <p:to>
                                        <p:strVal val="visible"/>
                                      </p:to>
                                    </p:set>
                                    <p:anim calcmode="lin" valueType="num">
                                      <p:cBhvr additive="base">
                                        <p:cTn id="300" dur="500" fill="hold"/>
                                        <p:tgtEl>
                                          <p:spTgt spid="36"/>
                                        </p:tgtEl>
                                        <p:attrNameLst>
                                          <p:attrName>ppt_x</p:attrName>
                                        </p:attrNameLst>
                                      </p:cBhvr>
                                      <p:tavLst>
                                        <p:tav tm="0">
                                          <p:val>
                                            <p:strVal val="0-#ppt_w/2"/>
                                          </p:val>
                                        </p:tav>
                                        <p:tav tm="100000">
                                          <p:val>
                                            <p:strVal val="#ppt_x"/>
                                          </p:val>
                                        </p:tav>
                                      </p:tavLst>
                                    </p:anim>
                                    <p:anim calcmode="lin" valueType="num">
                                      <p:cBhvr additive="base">
                                        <p:cTn id="301" dur="500" fill="hold"/>
                                        <p:tgtEl>
                                          <p:spTgt spid="36"/>
                                        </p:tgtEl>
                                        <p:attrNameLst>
                                          <p:attrName>ppt_y</p:attrName>
                                        </p:attrNameLst>
                                      </p:cBhvr>
                                      <p:tavLst>
                                        <p:tav tm="0">
                                          <p:val>
                                            <p:strVal val="0-#ppt_h/2"/>
                                          </p:val>
                                        </p:tav>
                                        <p:tav tm="100000">
                                          <p:val>
                                            <p:strVal val="#ppt_y"/>
                                          </p:val>
                                        </p:tav>
                                      </p:tavLst>
                                    </p:anim>
                                  </p:childTnLst>
                                </p:cTn>
                              </p:par>
                            </p:childTnLst>
                          </p:cTn>
                        </p:par>
                      </p:childTnLst>
                    </p:cTn>
                  </p:par>
                  <p:par>
                    <p:cTn id="302" fill="hold">
                      <p:stCondLst>
                        <p:cond delay="indefinite"/>
                      </p:stCondLst>
                      <p:childTnLst>
                        <p:par>
                          <p:cTn id="303" fill="hold">
                            <p:stCondLst>
                              <p:cond delay="0"/>
                            </p:stCondLst>
                            <p:childTnLst>
                              <p:par>
                                <p:cTn id="304" presetID="2" presetClass="entr" presetSubtype="9" fill="hold" grpId="0" nodeType="clickEffect">
                                  <p:stCondLst>
                                    <p:cond delay="0"/>
                                  </p:stCondLst>
                                  <p:childTnLst>
                                    <p:set>
                                      <p:cBhvr>
                                        <p:cTn id="305" dur="1" fill="hold">
                                          <p:stCondLst>
                                            <p:cond delay="0"/>
                                          </p:stCondLst>
                                        </p:cTn>
                                        <p:tgtEl>
                                          <p:spTgt spid="57"/>
                                        </p:tgtEl>
                                        <p:attrNameLst>
                                          <p:attrName>style.visibility</p:attrName>
                                        </p:attrNameLst>
                                      </p:cBhvr>
                                      <p:to>
                                        <p:strVal val="visible"/>
                                      </p:to>
                                    </p:set>
                                    <p:anim calcmode="lin" valueType="num">
                                      <p:cBhvr additive="base">
                                        <p:cTn id="306" dur="500" fill="hold"/>
                                        <p:tgtEl>
                                          <p:spTgt spid="57"/>
                                        </p:tgtEl>
                                        <p:attrNameLst>
                                          <p:attrName>ppt_x</p:attrName>
                                        </p:attrNameLst>
                                      </p:cBhvr>
                                      <p:tavLst>
                                        <p:tav tm="0">
                                          <p:val>
                                            <p:strVal val="0-#ppt_w/2"/>
                                          </p:val>
                                        </p:tav>
                                        <p:tav tm="100000">
                                          <p:val>
                                            <p:strVal val="#ppt_x"/>
                                          </p:val>
                                        </p:tav>
                                      </p:tavLst>
                                    </p:anim>
                                    <p:anim calcmode="lin" valueType="num">
                                      <p:cBhvr additive="base">
                                        <p:cTn id="307" dur="500" fill="hold"/>
                                        <p:tgtEl>
                                          <p:spTgt spid="57"/>
                                        </p:tgtEl>
                                        <p:attrNameLst>
                                          <p:attrName>ppt_y</p:attrName>
                                        </p:attrNameLst>
                                      </p:cBhvr>
                                      <p:tavLst>
                                        <p:tav tm="0">
                                          <p:val>
                                            <p:strVal val="0-#ppt_h/2"/>
                                          </p:val>
                                        </p:tav>
                                        <p:tav tm="100000">
                                          <p:val>
                                            <p:strVal val="#ppt_y"/>
                                          </p:val>
                                        </p:tav>
                                      </p:tavLst>
                                    </p:anim>
                                  </p:childTnLst>
                                </p:cTn>
                              </p:par>
                            </p:childTnLst>
                          </p:cTn>
                        </p:par>
                      </p:childTnLst>
                    </p:cTn>
                  </p:par>
                  <p:par>
                    <p:cTn id="308" fill="hold">
                      <p:stCondLst>
                        <p:cond delay="indefinite"/>
                      </p:stCondLst>
                      <p:childTnLst>
                        <p:par>
                          <p:cTn id="309" fill="hold">
                            <p:stCondLst>
                              <p:cond delay="0"/>
                            </p:stCondLst>
                            <p:childTnLst>
                              <p:par>
                                <p:cTn id="310" presetID="2" presetClass="entr" presetSubtype="6" fill="hold" grpId="0" nodeType="clickEffect">
                                  <p:stCondLst>
                                    <p:cond delay="0"/>
                                  </p:stCondLst>
                                  <p:childTnLst>
                                    <p:set>
                                      <p:cBhvr>
                                        <p:cTn id="311" dur="1" fill="hold">
                                          <p:stCondLst>
                                            <p:cond delay="0"/>
                                          </p:stCondLst>
                                        </p:cTn>
                                        <p:tgtEl>
                                          <p:spTgt spid="17"/>
                                        </p:tgtEl>
                                        <p:attrNameLst>
                                          <p:attrName>style.visibility</p:attrName>
                                        </p:attrNameLst>
                                      </p:cBhvr>
                                      <p:to>
                                        <p:strVal val="visible"/>
                                      </p:to>
                                    </p:set>
                                    <p:anim calcmode="lin" valueType="num">
                                      <p:cBhvr additive="base">
                                        <p:cTn id="312" dur="500" fill="hold"/>
                                        <p:tgtEl>
                                          <p:spTgt spid="17"/>
                                        </p:tgtEl>
                                        <p:attrNameLst>
                                          <p:attrName>ppt_x</p:attrName>
                                        </p:attrNameLst>
                                      </p:cBhvr>
                                      <p:tavLst>
                                        <p:tav tm="0">
                                          <p:val>
                                            <p:strVal val="1+#ppt_w/2"/>
                                          </p:val>
                                        </p:tav>
                                        <p:tav tm="100000">
                                          <p:val>
                                            <p:strVal val="#ppt_x"/>
                                          </p:val>
                                        </p:tav>
                                      </p:tavLst>
                                    </p:anim>
                                    <p:anim calcmode="lin" valueType="num">
                                      <p:cBhvr additive="base">
                                        <p:cTn id="313"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14" fill="hold">
                      <p:stCondLst>
                        <p:cond delay="indefinite"/>
                      </p:stCondLst>
                      <p:childTnLst>
                        <p:par>
                          <p:cTn id="315" fill="hold">
                            <p:stCondLst>
                              <p:cond delay="0"/>
                            </p:stCondLst>
                            <p:childTnLst>
                              <p:par>
                                <p:cTn id="316" presetID="2" presetClass="entr" presetSubtype="12" fill="hold" nodeType="clickEffect">
                                  <p:stCondLst>
                                    <p:cond delay="0"/>
                                  </p:stCondLst>
                                  <p:childTnLst>
                                    <p:set>
                                      <p:cBhvr>
                                        <p:cTn id="317" dur="1" fill="hold">
                                          <p:stCondLst>
                                            <p:cond delay="0"/>
                                          </p:stCondLst>
                                        </p:cTn>
                                        <p:tgtEl>
                                          <p:spTgt spid="31"/>
                                        </p:tgtEl>
                                        <p:attrNameLst>
                                          <p:attrName>style.visibility</p:attrName>
                                        </p:attrNameLst>
                                      </p:cBhvr>
                                      <p:to>
                                        <p:strVal val="visible"/>
                                      </p:to>
                                    </p:set>
                                    <p:anim calcmode="lin" valueType="num">
                                      <p:cBhvr additive="base">
                                        <p:cTn id="318" dur="500" fill="hold"/>
                                        <p:tgtEl>
                                          <p:spTgt spid="31"/>
                                        </p:tgtEl>
                                        <p:attrNameLst>
                                          <p:attrName>ppt_x</p:attrName>
                                        </p:attrNameLst>
                                      </p:cBhvr>
                                      <p:tavLst>
                                        <p:tav tm="0">
                                          <p:val>
                                            <p:strVal val="0-#ppt_w/2"/>
                                          </p:val>
                                        </p:tav>
                                        <p:tav tm="100000">
                                          <p:val>
                                            <p:strVal val="#ppt_x"/>
                                          </p:val>
                                        </p:tav>
                                      </p:tavLst>
                                    </p:anim>
                                    <p:anim calcmode="lin" valueType="num">
                                      <p:cBhvr additive="base">
                                        <p:cTn id="319"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320" fill="hold">
                      <p:stCondLst>
                        <p:cond delay="indefinite"/>
                      </p:stCondLst>
                      <p:childTnLst>
                        <p:par>
                          <p:cTn id="321" fill="hold">
                            <p:stCondLst>
                              <p:cond delay="0"/>
                            </p:stCondLst>
                            <p:childTnLst>
                              <p:par>
                                <p:cTn id="322" presetID="2" presetClass="entr" presetSubtype="12" fill="hold" grpId="0" nodeType="clickEffect">
                                  <p:stCondLst>
                                    <p:cond delay="0"/>
                                  </p:stCondLst>
                                  <p:childTnLst>
                                    <p:set>
                                      <p:cBhvr>
                                        <p:cTn id="323" dur="1" fill="hold">
                                          <p:stCondLst>
                                            <p:cond delay="0"/>
                                          </p:stCondLst>
                                        </p:cTn>
                                        <p:tgtEl>
                                          <p:spTgt spid="61"/>
                                        </p:tgtEl>
                                        <p:attrNameLst>
                                          <p:attrName>style.visibility</p:attrName>
                                        </p:attrNameLst>
                                      </p:cBhvr>
                                      <p:to>
                                        <p:strVal val="visible"/>
                                      </p:to>
                                    </p:set>
                                    <p:anim calcmode="lin" valueType="num">
                                      <p:cBhvr additive="base">
                                        <p:cTn id="324" dur="500" fill="hold"/>
                                        <p:tgtEl>
                                          <p:spTgt spid="61"/>
                                        </p:tgtEl>
                                        <p:attrNameLst>
                                          <p:attrName>ppt_x</p:attrName>
                                        </p:attrNameLst>
                                      </p:cBhvr>
                                      <p:tavLst>
                                        <p:tav tm="0">
                                          <p:val>
                                            <p:strVal val="0-#ppt_w/2"/>
                                          </p:val>
                                        </p:tav>
                                        <p:tav tm="100000">
                                          <p:val>
                                            <p:strVal val="#ppt_x"/>
                                          </p:val>
                                        </p:tav>
                                      </p:tavLst>
                                    </p:anim>
                                    <p:anim calcmode="lin" valueType="num">
                                      <p:cBhvr additive="base">
                                        <p:cTn id="325" dur="500" fill="hold"/>
                                        <p:tgtEl>
                                          <p:spTgt spid="61"/>
                                        </p:tgtEl>
                                        <p:attrNameLst>
                                          <p:attrName>ppt_y</p:attrName>
                                        </p:attrNameLst>
                                      </p:cBhvr>
                                      <p:tavLst>
                                        <p:tav tm="0">
                                          <p:val>
                                            <p:strVal val="1+#ppt_h/2"/>
                                          </p:val>
                                        </p:tav>
                                        <p:tav tm="100000">
                                          <p:val>
                                            <p:strVal val="#ppt_y"/>
                                          </p:val>
                                        </p:tav>
                                      </p:tavLst>
                                    </p:anim>
                                  </p:childTnLst>
                                </p:cTn>
                              </p:par>
                            </p:childTnLst>
                          </p:cTn>
                        </p:par>
                      </p:childTnLst>
                    </p:cTn>
                  </p:par>
                  <p:par>
                    <p:cTn id="326" fill="hold">
                      <p:stCondLst>
                        <p:cond delay="indefinite"/>
                      </p:stCondLst>
                      <p:childTnLst>
                        <p:par>
                          <p:cTn id="327" fill="hold">
                            <p:stCondLst>
                              <p:cond delay="0"/>
                            </p:stCondLst>
                            <p:childTnLst>
                              <p:par>
                                <p:cTn id="328" presetID="2" presetClass="entr" presetSubtype="9" fill="hold" nodeType="clickEffect">
                                  <p:stCondLst>
                                    <p:cond delay="0"/>
                                  </p:stCondLst>
                                  <p:childTnLst>
                                    <p:set>
                                      <p:cBhvr>
                                        <p:cTn id="329" dur="1" fill="hold">
                                          <p:stCondLst>
                                            <p:cond delay="0"/>
                                          </p:stCondLst>
                                        </p:cTn>
                                        <p:tgtEl>
                                          <p:spTgt spid="33"/>
                                        </p:tgtEl>
                                        <p:attrNameLst>
                                          <p:attrName>style.visibility</p:attrName>
                                        </p:attrNameLst>
                                      </p:cBhvr>
                                      <p:to>
                                        <p:strVal val="visible"/>
                                      </p:to>
                                    </p:set>
                                    <p:anim calcmode="lin" valueType="num">
                                      <p:cBhvr additive="base">
                                        <p:cTn id="330" dur="500" fill="hold"/>
                                        <p:tgtEl>
                                          <p:spTgt spid="33"/>
                                        </p:tgtEl>
                                        <p:attrNameLst>
                                          <p:attrName>ppt_x</p:attrName>
                                        </p:attrNameLst>
                                      </p:cBhvr>
                                      <p:tavLst>
                                        <p:tav tm="0">
                                          <p:val>
                                            <p:strVal val="0-#ppt_w/2"/>
                                          </p:val>
                                        </p:tav>
                                        <p:tav tm="100000">
                                          <p:val>
                                            <p:strVal val="#ppt_x"/>
                                          </p:val>
                                        </p:tav>
                                      </p:tavLst>
                                    </p:anim>
                                    <p:anim calcmode="lin" valueType="num">
                                      <p:cBhvr additive="base">
                                        <p:cTn id="331" dur="500" fill="hold"/>
                                        <p:tgtEl>
                                          <p:spTgt spid="33"/>
                                        </p:tgtEl>
                                        <p:attrNameLst>
                                          <p:attrName>ppt_y</p:attrName>
                                        </p:attrNameLst>
                                      </p:cBhvr>
                                      <p:tavLst>
                                        <p:tav tm="0">
                                          <p:val>
                                            <p:strVal val="0-#ppt_h/2"/>
                                          </p:val>
                                        </p:tav>
                                        <p:tav tm="100000">
                                          <p:val>
                                            <p:strVal val="#ppt_y"/>
                                          </p:val>
                                        </p:tav>
                                      </p:tavLst>
                                    </p:anim>
                                  </p:childTnLst>
                                </p:cTn>
                              </p:par>
                            </p:childTnLst>
                          </p:cTn>
                        </p:par>
                      </p:childTnLst>
                    </p:cTn>
                  </p:par>
                  <p:par>
                    <p:cTn id="332" fill="hold">
                      <p:stCondLst>
                        <p:cond delay="indefinite"/>
                      </p:stCondLst>
                      <p:childTnLst>
                        <p:par>
                          <p:cTn id="333" fill="hold">
                            <p:stCondLst>
                              <p:cond delay="0"/>
                            </p:stCondLst>
                            <p:childTnLst>
                              <p:par>
                                <p:cTn id="334" presetID="2" presetClass="entr" presetSubtype="9" fill="hold" grpId="0" nodeType="clickEffect">
                                  <p:stCondLst>
                                    <p:cond delay="0"/>
                                  </p:stCondLst>
                                  <p:childTnLst>
                                    <p:set>
                                      <p:cBhvr>
                                        <p:cTn id="335" dur="1" fill="hold">
                                          <p:stCondLst>
                                            <p:cond delay="0"/>
                                          </p:stCondLst>
                                        </p:cTn>
                                        <p:tgtEl>
                                          <p:spTgt spid="56"/>
                                        </p:tgtEl>
                                        <p:attrNameLst>
                                          <p:attrName>style.visibility</p:attrName>
                                        </p:attrNameLst>
                                      </p:cBhvr>
                                      <p:to>
                                        <p:strVal val="visible"/>
                                      </p:to>
                                    </p:set>
                                    <p:anim calcmode="lin" valueType="num">
                                      <p:cBhvr additive="base">
                                        <p:cTn id="336" dur="500" fill="hold"/>
                                        <p:tgtEl>
                                          <p:spTgt spid="56"/>
                                        </p:tgtEl>
                                        <p:attrNameLst>
                                          <p:attrName>ppt_x</p:attrName>
                                        </p:attrNameLst>
                                      </p:cBhvr>
                                      <p:tavLst>
                                        <p:tav tm="0">
                                          <p:val>
                                            <p:strVal val="0-#ppt_w/2"/>
                                          </p:val>
                                        </p:tav>
                                        <p:tav tm="100000">
                                          <p:val>
                                            <p:strVal val="#ppt_x"/>
                                          </p:val>
                                        </p:tav>
                                      </p:tavLst>
                                    </p:anim>
                                    <p:anim calcmode="lin" valueType="num">
                                      <p:cBhvr additive="base">
                                        <p:cTn id="337" dur="500" fill="hold"/>
                                        <p:tgtEl>
                                          <p:spTgt spid="5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p:bldP spid="39" grpId="0"/>
      <p:bldP spid="41" grpId="0"/>
      <p:bldP spid="42" grpId="0"/>
      <p:bldP spid="43" grpId="0"/>
      <p:bldP spid="44" grpId="0"/>
      <p:bldP spid="45" grpId="0"/>
      <p:bldP spid="46" grpId="0"/>
      <p:bldP spid="47" grpId="0"/>
      <p:bldP spid="48" grpId="0"/>
      <p:bldP spid="49" grpId="0"/>
      <p:bldP spid="50" grpId="0"/>
      <p:bldP spid="51" grpId="0"/>
      <p:bldP spid="52" grpId="0"/>
      <p:bldP spid="53" grpId="0"/>
      <p:bldP spid="54" grpId="0"/>
      <p:bldP spid="55" grpId="0"/>
      <p:bldP spid="56" grpId="0"/>
      <p:bldP spid="57" grpId="0"/>
      <p:bldP spid="58" grpId="0"/>
      <p:bldP spid="59" grpId="0"/>
      <p:bldP spid="60" grpId="0"/>
      <p:bldP spid="61" grpId="0"/>
      <p:bldP spid="62" grpId="0"/>
      <p:bldP spid="63" grpId="0"/>
      <p:bldP spid="64" grpId="0"/>
      <p:bldP spid="65" grpId="0"/>
      <p:bldP spid="66" grpId="0"/>
      <p:bldP spid="6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D8BD6E-142B-49DE-8E5A-AC5316750003}"/>
              </a:ext>
            </a:extLst>
          </p:cNvPr>
          <p:cNvSpPr>
            <a:spLocks noGrp="1"/>
          </p:cNvSpPr>
          <p:nvPr>
            <p:ph idx="1"/>
          </p:nvPr>
        </p:nvSpPr>
        <p:spPr>
          <a:xfrm>
            <a:off x="457200" y="1143000"/>
            <a:ext cx="8229600" cy="4983163"/>
          </a:xfrm>
        </p:spPr>
        <p:txBody>
          <a:bodyPr>
            <a:normAutofit/>
          </a:bodyPr>
          <a:lstStyle/>
          <a:p>
            <a:pPr>
              <a:buFontTx/>
              <a:buChar char="-"/>
            </a:pPr>
            <a:r>
              <a:rPr lang="ar-SA" sz="2400" b="1" dirty="0"/>
              <a:t>الأرقام داخل المربعات الصغرى هي التكلفة بالدينار.</a:t>
            </a:r>
          </a:p>
          <a:p>
            <a:pPr>
              <a:buFontTx/>
              <a:buChar char="-"/>
            </a:pPr>
            <a:r>
              <a:rPr lang="ar-SA" sz="2400" b="1" dirty="0"/>
              <a:t>يجب التأكد من توفر شرط التوازن أي أن مجموع العرض = مجموع الطلب</a:t>
            </a:r>
          </a:p>
          <a:p>
            <a:pPr marL="0" indent="0">
              <a:buNone/>
            </a:pPr>
            <a:r>
              <a:rPr lang="ar-SA" sz="2400" b="1" dirty="0"/>
              <a:t>       </a:t>
            </a:r>
            <a:r>
              <a:rPr lang="ar-JO" sz="2400" b="1" dirty="0"/>
              <a:t> (</a:t>
            </a:r>
            <a:r>
              <a:rPr lang="en-US" sz="2400" b="1" dirty="0"/>
              <a:t>11</a:t>
            </a:r>
            <a:r>
              <a:rPr lang="ar-JO" sz="2400" b="1" dirty="0"/>
              <a:t> + </a:t>
            </a:r>
            <a:r>
              <a:rPr lang="en-US" sz="2400" b="1" dirty="0"/>
              <a:t>10</a:t>
            </a:r>
            <a:r>
              <a:rPr lang="ar-JO" sz="2400" b="1" dirty="0"/>
              <a:t> +</a:t>
            </a:r>
            <a:r>
              <a:rPr lang="en-US" sz="2400" b="1" dirty="0"/>
              <a:t> </a:t>
            </a:r>
            <a:r>
              <a:rPr lang="ar-JO" sz="2400" b="1" dirty="0"/>
              <a:t> </a:t>
            </a:r>
            <a:r>
              <a:rPr lang="en-US" sz="2400" b="1" dirty="0"/>
              <a:t>9</a:t>
            </a:r>
            <a:r>
              <a:rPr lang="ar-JO" sz="2400" b="1" dirty="0"/>
              <a:t>) = (</a:t>
            </a:r>
            <a:r>
              <a:rPr lang="en-US" sz="2400" b="1" dirty="0"/>
              <a:t>4</a:t>
            </a:r>
            <a:r>
              <a:rPr lang="ar-JO" sz="2400" b="1" dirty="0"/>
              <a:t> + </a:t>
            </a:r>
            <a:r>
              <a:rPr lang="en-US" sz="2400" b="1" dirty="0"/>
              <a:t>14</a:t>
            </a:r>
            <a:r>
              <a:rPr lang="ar-JO" sz="2400" b="1" dirty="0"/>
              <a:t> + </a:t>
            </a:r>
            <a:r>
              <a:rPr lang="en-US" sz="2400" b="1" dirty="0"/>
              <a:t>12</a:t>
            </a:r>
            <a:r>
              <a:rPr lang="ar-JO" sz="2400" b="1" dirty="0"/>
              <a:t>)</a:t>
            </a:r>
          </a:p>
          <a:p>
            <a:pPr marL="0" indent="0">
              <a:buNone/>
            </a:pPr>
            <a:r>
              <a:rPr lang="ar-JO" sz="2400" b="1" dirty="0"/>
              <a:t>                         </a:t>
            </a:r>
            <a:r>
              <a:rPr lang="en-US" sz="2400" b="1" dirty="0"/>
              <a:t>30</a:t>
            </a:r>
            <a:r>
              <a:rPr lang="ar-JO" sz="2400" b="1" dirty="0"/>
              <a:t> = </a:t>
            </a:r>
            <a:r>
              <a:rPr lang="en-US" sz="2400" b="1" dirty="0"/>
              <a:t>30</a:t>
            </a:r>
            <a:r>
              <a:rPr lang="ar-JO" sz="2400" b="1" dirty="0"/>
              <a:t> </a:t>
            </a:r>
          </a:p>
          <a:p>
            <a:pPr marL="0" indent="0">
              <a:buNone/>
            </a:pPr>
            <a:r>
              <a:rPr lang="en-US" sz="2400" b="1" dirty="0"/>
              <a:t>1</a:t>
            </a:r>
            <a:r>
              <a:rPr lang="ar-JO" sz="2400" b="1" dirty="0"/>
              <a:t>- أقل تكلفة في الجدول هي صفر وهي في الخلية (</a:t>
            </a:r>
            <a:r>
              <a:rPr lang="en-US" sz="2400" b="1" dirty="0"/>
              <a:t>S2,D3</a:t>
            </a:r>
            <a:r>
              <a:rPr lang="ar-JO" sz="2400" b="1" dirty="0"/>
              <a:t>)، </a:t>
            </a:r>
            <a:r>
              <a:rPr lang="ar-SA" sz="2400" b="1" dirty="0"/>
              <a:t>لذا</a:t>
            </a:r>
            <a:r>
              <a:rPr lang="ar-JO" sz="2400" b="1" dirty="0"/>
              <a:t> نقارن الكمية المطلوبة من قبل مركز الطلب </a:t>
            </a:r>
            <a:r>
              <a:rPr lang="en-US" sz="2400" b="1" dirty="0"/>
              <a:t>D3</a:t>
            </a:r>
            <a:r>
              <a:rPr lang="ar-JO" sz="2400" b="1" dirty="0"/>
              <a:t> مع الكمية المتوفرة لدى المصدر </a:t>
            </a:r>
            <a:r>
              <a:rPr lang="en-US" sz="2400" b="1" dirty="0"/>
              <a:t>S2</a:t>
            </a:r>
            <a:r>
              <a:rPr lang="ar-JO" sz="2400" b="1" dirty="0"/>
              <a:t> ونخصص أقل الكميتين في (</a:t>
            </a:r>
            <a:r>
              <a:rPr lang="en-US" sz="2400" b="1" dirty="0"/>
              <a:t>S2,D3</a:t>
            </a:r>
            <a:r>
              <a:rPr lang="ar-JO" sz="2400" b="1" dirty="0"/>
              <a:t>)، </a:t>
            </a:r>
            <a:r>
              <a:rPr lang="en-US" sz="2400" b="1" dirty="0"/>
              <a:t>Min=(14,11)</a:t>
            </a:r>
            <a:r>
              <a:rPr lang="ar-JO" sz="2400" b="1" dirty="0"/>
              <a:t> وهي </a:t>
            </a:r>
            <a:r>
              <a:rPr lang="en-US" sz="2400" b="1" dirty="0"/>
              <a:t>11</a:t>
            </a:r>
            <a:r>
              <a:rPr lang="ar-JO" sz="2400" b="1" dirty="0"/>
              <a:t>.</a:t>
            </a:r>
          </a:p>
          <a:p>
            <a:pPr marL="0" indent="0">
              <a:buNone/>
            </a:pPr>
            <a:r>
              <a:rPr lang="ar-JO" sz="2400" b="1" dirty="0"/>
              <a:t>نلاحظ أنه تم سد احتياجات المركز </a:t>
            </a:r>
            <a:r>
              <a:rPr lang="en-US" sz="2400" b="1" dirty="0"/>
              <a:t>D3</a:t>
            </a:r>
            <a:r>
              <a:rPr lang="ar-JO" sz="2400" b="1" dirty="0"/>
              <a:t> بالكامل.</a:t>
            </a:r>
          </a:p>
          <a:p>
            <a:pPr marL="0" indent="0">
              <a:buNone/>
            </a:pPr>
            <a:r>
              <a:rPr lang="ar-JO" sz="2400" b="1" dirty="0"/>
              <a:t>ملاحظة:- </a:t>
            </a:r>
          </a:p>
          <a:p>
            <a:pPr marL="0" indent="0">
              <a:buNone/>
            </a:pPr>
            <a:r>
              <a:rPr lang="ar-JO" sz="2400" b="1" dirty="0"/>
              <a:t>أ- يتم تعديل العرض والطلب بعد كل عملية تلبية طلب ما.</a:t>
            </a:r>
          </a:p>
        </p:txBody>
      </p:sp>
      <p:sp>
        <p:nvSpPr>
          <p:cNvPr id="4" name="Date Placeholder 3">
            <a:extLst>
              <a:ext uri="{FF2B5EF4-FFF2-40B4-BE49-F238E27FC236}">
                <a16:creationId xmlns:a16="http://schemas.microsoft.com/office/drawing/2014/main" id="{6ECB9D08-C7F7-45B6-AC53-D11986F4CCC8}"/>
              </a:ext>
            </a:extLst>
          </p:cNvPr>
          <p:cNvSpPr>
            <a:spLocks noGrp="1"/>
          </p:cNvSpPr>
          <p:nvPr>
            <p:ph type="dt" sz="half" idx="10"/>
          </p:nvPr>
        </p:nvSpPr>
        <p:spPr/>
        <p:txBody>
          <a:bodyPr/>
          <a:lstStyle/>
          <a:p>
            <a:fld id="{0B8A65AA-0116-4997-B548-D2D8A0054EAC}" type="datetime1">
              <a:rPr lang="en-US" smtClean="0"/>
              <a:t>8/12/2024</a:t>
            </a:fld>
            <a:endParaRPr lang="en-US"/>
          </a:p>
        </p:txBody>
      </p:sp>
      <p:sp>
        <p:nvSpPr>
          <p:cNvPr id="5" name="Footer Placeholder 4">
            <a:extLst>
              <a:ext uri="{FF2B5EF4-FFF2-40B4-BE49-F238E27FC236}">
                <a16:creationId xmlns:a16="http://schemas.microsoft.com/office/drawing/2014/main" id="{92A44C1C-DFC0-4019-8223-2208FC53ACC1}"/>
              </a:ext>
            </a:extLst>
          </p:cNvPr>
          <p:cNvSpPr>
            <a:spLocks noGrp="1"/>
          </p:cNvSpPr>
          <p:nvPr>
            <p:ph type="ftr" sz="quarter" idx="11"/>
          </p:nvPr>
        </p:nvSpPr>
        <p:spPr/>
        <p:txBody>
          <a:bodyPr/>
          <a:lstStyle/>
          <a:p>
            <a:r>
              <a:rPr lang="ar-JO"/>
              <a:t>جامعة فلسطين الأهلية</a:t>
            </a:r>
            <a:endParaRPr lang="en-US" dirty="0"/>
          </a:p>
        </p:txBody>
      </p:sp>
      <p:sp>
        <p:nvSpPr>
          <p:cNvPr id="6" name="Slide Number Placeholder 5">
            <a:extLst>
              <a:ext uri="{FF2B5EF4-FFF2-40B4-BE49-F238E27FC236}">
                <a16:creationId xmlns:a16="http://schemas.microsoft.com/office/drawing/2014/main" id="{06A8EBFF-2E29-4F63-A234-AEBE55AEB3E1}"/>
              </a:ext>
            </a:extLst>
          </p:cNvPr>
          <p:cNvSpPr>
            <a:spLocks noGrp="1"/>
          </p:cNvSpPr>
          <p:nvPr>
            <p:ph type="sldNum" sz="quarter" idx="12"/>
          </p:nvPr>
        </p:nvSpPr>
        <p:spPr/>
        <p:txBody>
          <a:bodyPr/>
          <a:lstStyle/>
          <a:p>
            <a:fld id="{CADC140F-BB3D-412E-8119-EA44085A138A}" type="slidenum">
              <a:rPr lang="en-US" smtClean="0"/>
              <a:t>13</a:t>
            </a:fld>
            <a:endParaRPr lang="en-US"/>
          </a:p>
        </p:txBody>
      </p:sp>
    </p:spTree>
    <p:extLst>
      <p:ext uri="{BB962C8B-B14F-4D97-AF65-F5344CB8AC3E}">
        <p14:creationId xmlns:p14="http://schemas.microsoft.com/office/powerpoint/2010/main" val="420360708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arn(inVertical)">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9021A4-98E1-49B3-AD98-CECF9AEF9ABB}"/>
              </a:ext>
            </a:extLst>
          </p:cNvPr>
          <p:cNvSpPr>
            <a:spLocks noGrp="1"/>
          </p:cNvSpPr>
          <p:nvPr>
            <p:ph idx="1"/>
          </p:nvPr>
        </p:nvSpPr>
        <p:spPr>
          <a:xfrm>
            <a:off x="457200" y="1066800"/>
            <a:ext cx="8229600" cy="4983163"/>
          </a:xfrm>
        </p:spPr>
        <p:txBody>
          <a:bodyPr/>
          <a:lstStyle/>
          <a:p>
            <a:pPr marL="0" indent="0">
              <a:buNone/>
            </a:pPr>
            <a:r>
              <a:rPr lang="en-US" sz="2000" dirty="0"/>
              <a:t>2</a:t>
            </a:r>
            <a:r>
              <a:rPr lang="ar-JO" sz="2000" dirty="0"/>
              <a:t>- نبحث عن أقل تكلفة ضمن القيم المتبقية في الجدول فنجدها </a:t>
            </a:r>
            <a:r>
              <a:rPr lang="en-US" sz="2000" dirty="0"/>
              <a:t>1</a:t>
            </a:r>
            <a:r>
              <a:rPr lang="ar-JO" sz="2000" dirty="0"/>
              <a:t> وهي الخلية </a:t>
            </a:r>
            <a:r>
              <a:rPr lang="en-US" sz="2000" dirty="0"/>
              <a:t>(S1,D2)</a:t>
            </a:r>
            <a:r>
              <a:rPr lang="ar-SA" sz="2000" dirty="0"/>
              <a:t> </a:t>
            </a:r>
            <a:r>
              <a:rPr lang="ar-JO" sz="2000" dirty="0"/>
              <a:t>لذلك </a:t>
            </a:r>
            <a:r>
              <a:rPr lang="ar-SA" sz="2000" dirty="0"/>
              <a:t>نقارن الكمية المتاحة لدى المصدر </a:t>
            </a:r>
            <a:r>
              <a:rPr lang="en-US" sz="2000" dirty="0"/>
              <a:t>S1</a:t>
            </a:r>
            <a:r>
              <a:rPr lang="ar-SA" sz="2000" dirty="0"/>
              <a:t> بالكمية المطلوبة من قبل المركز </a:t>
            </a:r>
            <a:r>
              <a:rPr lang="en-US" sz="2000" dirty="0"/>
              <a:t>D2</a:t>
            </a:r>
            <a:r>
              <a:rPr lang="ar-JO" sz="2000" dirty="0"/>
              <a:t> ونختار الأقل ونخصصها للخلية</a:t>
            </a:r>
            <a:r>
              <a:rPr lang="ar-SA" sz="2000" dirty="0"/>
              <a:t> (</a:t>
            </a:r>
            <a:r>
              <a:rPr lang="en-US" sz="2000" dirty="0"/>
              <a:t>S1,D2</a:t>
            </a:r>
            <a:r>
              <a:rPr lang="ar-JO" sz="2000" dirty="0"/>
              <a:t>)،</a:t>
            </a:r>
            <a:r>
              <a:rPr lang="en-US" sz="2000" dirty="0"/>
              <a:t> </a:t>
            </a:r>
            <a:r>
              <a:rPr lang="ar-JO" sz="2000" dirty="0"/>
              <a:t> </a:t>
            </a:r>
            <a:r>
              <a:rPr lang="en-US" sz="2000" dirty="0"/>
              <a:t>Min(12,10)</a:t>
            </a:r>
            <a:r>
              <a:rPr lang="ar-JO" sz="2000" dirty="0"/>
              <a:t> وهي </a:t>
            </a:r>
            <a:r>
              <a:rPr lang="en-US" sz="2000" dirty="0"/>
              <a:t>10</a:t>
            </a:r>
            <a:r>
              <a:rPr lang="ar-JO" sz="2000" dirty="0"/>
              <a:t>   </a:t>
            </a:r>
          </a:p>
          <a:p>
            <a:pPr marL="0" indent="0">
              <a:buNone/>
            </a:pPr>
            <a:r>
              <a:rPr lang="en-US" sz="2000" dirty="0"/>
              <a:t>3</a:t>
            </a:r>
            <a:r>
              <a:rPr lang="ar-SA" sz="2000" dirty="0"/>
              <a:t>- </a:t>
            </a:r>
            <a:r>
              <a:rPr lang="ar-JO" sz="2000" dirty="0"/>
              <a:t>الخلية الأقل تكلفة من ضمن المتبقي هي </a:t>
            </a:r>
            <a:r>
              <a:rPr lang="en-US" sz="2000" dirty="0"/>
              <a:t>2</a:t>
            </a:r>
            <a:r>
              <a:rPr lang="ar-JO" sz="2000" dirty="0"/>
              <a:t> في الخلية </a:t>
            </a:r>
            <a:r>
              <a:rPr lang="en-US" sz="2000" dirty="0"/>
              <a:t>(S2,D1)</a:t>
            </a:r>
            <a:r>
              <a:rPr lang="ar-JO" sz="2000" dirty="0"/>
              <a:t> </a:t>
            </a:r>
            <a:r>
              <a:rPr lang="ar-SA" sz="2000" dirty="0"/>
              <a:t>لذا</a:t>
            </a:r>
            <a:r>
              <a:rPr lang="ar-JO" sz="2000" dirty="0"/>
              <a:t> نقارن الكمية المتاحة لدى المصدر </a:t>
            </a:r>
            <a:r>
              <a:rPr lang="en-US" sz="2000" dirty="0"/>
              <a:t>S2</a:t>
            </a:r>
            <a:r>
              <a:rPr lang="ar-JO" sz="2000" dirty="0"/>
              <a:t> بالكمية المطلوبة من قبل المركز </a:t>
            </a:r>
            <a:r>
              <a:rPr lang="en-US" sz="2000" dirty="0"/>
              <a:t>D1</a:t>
            </a:r>
            <a:r>
              <a:rPr lang="ar-JO" sz="2000" dirty="0"/>
              <a:t>، ونختار الأقل ونخصصها للخلية (</a:t>
            </a:r>
            <a:r>
              <a:rPr lang="en-US" sz="2000" dirty="0"/>
              <a:t>S2,D1</a:t>
            </a:r>
            <a:r>
              <a:rPr lang="ar-JO" sz="2000" dirty="0"/>
              <a:t>)، </a:t>
            </a:r>
            <a:r>
              <a:rPr lang="en-US" sz="2000" dirty="0"/>
              <a:t>Min(3,9)</a:t>
            </a:r>
            <a:r>
              <a:rPr lang="ar-JO" sz="2000" dirty="0"/>
              <a:t> وهي </a:t>
            </a:r>
            <a:r>
              <a:rPr lang="en-US" sz="2000" dirty="0"/>
              <a:t>3</a:t>
            </a:r>
            <a:r>
              <a:rPr lang="ar-JO" sz="2000" dirty="0"/>
              <a:t> </a:t>
            </a:r>
          </a:p>
          <a:p>
            <a:pPr marL="0" indent="0">
              <a:buNone/>
            </a:pPr>
            <a:r>
              <a:rPr lang="en-US" sz="2000" dirty="0"/>
              <a:t>4</a:t>
            </a:r>
            <a:r>
              <a:rPr lang="ar-SA" sz="2000" dirty="0"/>
              <a:t>- </a:t>
            </a:r>
            <a:r>
              <a:rPr lang="ar-JO" sz="2000" dirty="0"/>
              <a:t>الخلية الأقل تكلفة من ضمن المتبقي هي </a:t>
            </a:r>
            <a:r>
              <a:rPr lang="en-US" sz="2000" dirty="0"/>
              <a:t>3</a:t>
            </a:r>
            <a:r>
              <a:rPr lang="ar-JO" sz="2000" dirty="0"/>
              <a:t> في الخلية </a:t>
            </a:r>
            <a:r>
              <a:rPr lang="en-US" sz="2000" dirty="0"/>
              <a:t>(S3,D1)</a:t>
            </a:r>
            <a:r>
              <a:rPr lang="ar-JO" sz="2000" dirty="0"/>
              <a:t> </a:t>
            </a:r>
            <a:r>
              <a:rPr lang="ar-SA" sz="2000" dirty="0"/>
              <a:t>لذا</a:t>
            </a:r>
            <a:r>
              <a:rPr lang="ar-JO" sz="2000" dirty="0"/>
              <a:t> نقارن الكمية المتاحة لدى المصدر </a:t>
            </a:r>
            <a:r>
              <a:rPr lang="en-US" sz="2000" dirty="0"/>
              <a:t>S3</a:t>
            </a:r>
            <a:r>
              <a:rPr lang="ar-JO" sz="2000" dirty="0"/>
              <a:t> بالكمية المطلوبة من قبل المركز </a:t>
            </a:r>
            <a:r>
              <a:rPr lang="en-US" sz="2000" dirty="0"/>
              <a:t>D1</a:t>
            </a:r>
            <a:r>
              <a:rPr lang="ar-JO" sz="2000" dirty="0"/>
              <a:t>، ونختار الأقل ونخصصها للخلية (</a:t>
            </a:r>
            <a:r>
              <a:rPr lang="en-US" sz="2000" dirty="0"/>
              <a:t>S3,D1</a:t>
            </a:r>
            <a:r>
              <a:rPr lang="ar-JO" sz="2000" dirty="0"/>
              <a:t>)، </a:t>
            </a:r>
            <a:r>
              <a:rPr lang="en-US" sz="2000" dirty="0"/>
              <a:t>Min(4,6)</a:t>
            </a:r>
            <a:r>
              <a:rPr lang="ar-JO" sz="2000" dirty="0"/>
              <a:t> وهي </a:t>
            </a:r>
            <a:r>
              <a:rPr lang="en-US" sz="2000" dirty="0"/>
              <a:t>4</a:t>
            </a:r>
            <a:r>
              <a:rPr lang="ar-JO" sz="2000" dirty="0"/>
              <a:t> </a:t>
            </a:r>
          </a:p>
          <a:p>
            <a:pPr marL="0" indent="0">
              <a:buNone/>
            </a:pPr>
            <a:r>
              <a:rPr lang="en-US" sz="2000" dirty="0"/>
              <a:t>5</a:t>
            </a:r>
            <a:r>
              <a:rPr lang="ar-JO" sz="2000" dirty="0"/>
              <a:t>- التكلفة الأخيرة في الجدول هي</a:t>
            </a:r>
            <a:r>
              <a:rPr lang="ar-SA" sz="2000" dirty="0"/>
              <a:t> </a:t>
            </a:r>
            <a:r>
              <a:rPr lang="en-US" sz="2000" dirty="0"/>
              <a:t>5</a:t>
            </a:r>
            <a:r>
              <a:rPr lang="ar-JO" sz="2000" dirty="0"/>
              <a:t> للخلية </a:t>
            </a:r>
            <a:r>
              <a:rPr lang="en-US" sz="2000" dirty="0"/>
              <a:t>(S1,D1)</a:t>
            </a:r>
            <a:r>
              <a:rPr lang="ar-JO" sz="2000" dirty="0"/>
              <a:t> </a:t>
            </a:r>
            <a:r>
              <a:rPr lang="ar-SA" sz="2000" dirty="0"/>
              <a:t>لذا</a:t>
            </a:r>
            <a:r>
              <a:rPr lang="ar-JO" sz="2000" dirty="0"/>
              <a:t> نقارن الكمية المتاحة لدى المصدر </a:t>
            </a:r>
            <a:r>
              <a:rPr lang="en-US" sz="2000" dirty="0"/>
              <a:t>S1</a:t>
            </a:r>
            <a:r>
              <a:rPr lang="ar-JO" sz="2000" dirty="0"/>
              <a:t> بالكمية المطلوبة من قبل المركز </a:t>
            </a:r>
            <a:r>
              <a:rPr lang="en-US" sz="2000" dirty="0"/>
              <a:t>D1</a:t>
            </a:r>
            <a:r>
              <a:rPr lang="ar-JO" sz="2000" dirty="0"/>
              <a:t>، ونختار الأقل ونخصصها للخلية (</a:t>
            </a:r>
            <a:r>
              <a:rPr lang="en-US" sz="2000" dirty="0"/>
              <a:t>S1,D1</a:t>
            </a:r>
            <a:r>
              <a:rPr lang="ar-JO" sz="2000" dirty="0"/>
              <a:t>)، </a:t>
            </a:r>
            <a:r>
              <a:rPr lang="en-US" sz="2000" dirty="0"/>
              <a:t>Min(2,2)</a:t>
            </a:r>
            <a:r>
              <a:rPr lang="ar-JO" sz="2000" dirty="0"/>
              <a:t> وهي </a:t>
            </a:r>
            <a:r>
              <a:rPr lang="en-US" sz="2000" dirty="0"/>
              <a:t>2</a:t>
            </a:r>
            <a:r>
              <a:rPr lang="ar-JO" sz="2000" dirty="0"/>
              <a:t> </a:t>
            </a:r>
          </a:p>
          <a:p>
            <a:pPr marL="0" indent="0">
              <a:buNone/>
            </a:pPr>
            <a:r>
              <a:rPr lang="ar-JO" sz="2000" dirty="0"/>
              <a:t>اجمالي تكليف النقل = مجموع ( التكلفة * عدد الوحدات لكل الخلية )</a:t>
            </a:r>
          </a:p>
          <a:p>
            <a:pPr marL="0" indent="0" algn="l">
              <a:buNone/>
            </a:pPr>
            <a:r>
              <a:rPr lang="en-US" sz="2000" dirty="0"/>
              <a:t>Total Cost = ( 5 * 2) + (1 *10) + (2 * 3) + (0 * 11) + (3 * 4)</a:t>
            </a:r>
          </a:p>
          <a:p>
            <a:pPr marL="0" indent="0" algn="l">
              <a:buNone/>
            </a:pPr>
            <a:r>
              <a:rPr lang="en-US" sz="2000" dirty="0"/>
              <a:t>                   = 10 + 10 + 6 + 0 + 12 = 38 J.D</a:t>
            </a:r>
            <a:endParaRPr lang="ar-JO" sz="2000" dirty="0"/>
          </a:p>
          <a:p>
            <a:pPr marL="0" indent="0" algn="ctr">
              <a:buNone/>
            </a:pPr>
            <a:endParaRPr lang="en-US" sz="2000" dirty="0"/>
          </a:p>
          <a:p>
            <a:pPr marL="0" indent="0" algn="ctr">
              <a:buNone/>
            </a:pPr>
            <a:endParaRPr lang="en-US" sz="2000" dirty="0"/>
          </a:p>
          <a:p>
            <a:pPr marL="0" indent="0" algn="ctr">
              <a:buNone/>
            </a:pPr>
            <a:endParaRPr lang="en-US" dirty="0"/>
          </a:p>
          <a:p>
            <a:pPr marL="0" indent="0">
              <a:buNone/>
            </a:pPr>
            <a:endParaRPr lang="en-US" dirty="0"/>
          </a:p>
          <a:p>
            <a:pPr marL="0" indent="0" algn="ctr">
              <a:buNone/>
            </a:pPr>
            <a:endParaRPr lang="en-US" dirty="0"/>
          </a:p>
          <a:p>
            <a:pPr marL="0" indent="0" algn="ctr">
              <a:buNone/>
            </a:pPr>
            <a:endParaRPr lang="ar-SA" dirty="0"/>
          </a:p>
        </p:txBody>
      </p:sp>
      <p:sp>
        <p:nvSpPr>
          <p:cNvPr id="4" name="Date Placeholder 3">
            <a:extLst>
              <a:ext uri="{FF2B5EF4-FFF2-40B4-BE49-F238E27FC236}">
                <a16:creationId xmlns:a16="http://schemas.microsoft.com/office/drawing/2014/main" id="{695914A1-5151-44F0-ADC2-3A1D2660FCE3}"/>
              </a:ext>
            </a:extLst>
          </p:cNvPr>
          <p:cNvSpPr>
            <a:spLocks noGrp="1"/>
          </p:cNvSpPr>
          <p:nvPr>
            <p:ph type="dt" sz="half" idx="10"/>
          </p:nvPr>
        </p:nvSpPr>
        <p:spPr/>
        <p:txBody>
          <a:bodyPr/>
          <a:lstStyle/>
          <a:p>
            <a:fld id="{0B8A65AA-0116-4997-B548-D2D8A0054EAC}" type="datetime1">
              <a:rPr lang="en-US" smtClean="0"/>
              <a:t>8/12/2024</a:t>
            </a:fld>
            <a:endParaRPr lang="en-US" dirty="0"/>
          </a:p>
        </p:txBody>
      </p:sp>
      <p:sp>
        <p:nvSpPr>
          <p:cNvPr id="5" name="Footer Placeholder 4">
            <a:extLst>
              <a:ext uri="{FF2B5EF4-FFF2-40B4-BE49-F238E27FC236}">
                <a16:creationId xmlns:a16="http://schemas.microsoft.com/office/drawing/2014/main" id="{3462213F-FD74-470A-90A7-672613F7D38A}"/>
              </a:ext>
            </a:extLst>
          </p:cNvPr>
          <p:cNvSpPr>
            <a:spLocks noGrp="1"/>
          </p:cNvSpPr>
          <p:nvPr>
            <p:ph type="ftr" sz="quarter" idx="11"/>
          </p:nvPr>
        </p:nvSpPr>
        <p:spPr/>
        <p:txBody>
          <a:bodyPr/>
          <a:lstStyle/>
          <a:p>
            <a:r>
              <a:rPr lang="ar-JO"/>
              <a:t>جامعة فلسطين الأهلية</a:t>
            </a:r>
            <a:endParaRPr lang="en-US" dirty="0"/>
          </a:p>
        </p:txBody>
      </p:sp>
      <p:sp>
        <p:nvSpPr>
          <p:cNvPr id="6" name="Slide Number Placeholder 5">
            <a:extLst>
              <a:ext uri="{FF2B5EF4-FFF2-40B4-BE49-F238E27FC236}">
                <a16:creationId xmlns:a16="http://schemas.microsoft.com/office/drawing/2014/main" id="{833F91FB-25E7-4F8C-9734-8B4548925FEC}"/>
              </a:ext>
            </a:extLst>
          </p:cNvPr>
          <p:cNvSpPr>
            <a:spLocks noGrp="1"/>
          </p:cNvSpPr>
          <p:nvPr>
            <p:ph type="sldNum" sz="quarter" idx="12"/>
          </p:nvPr>
        </p:nvSpPr>
        <p:spPr/>
        <p:txBody>
          <a:bodyPr/>
          <a:lstStyle/>
          <a:p>
            <a:fld id="{CADC140F-BB3D-412E-8119-EA44085A138A}" type="slidenum">
              <a:rPr lang="en-US" smtClean="0"/>
              <a:t>14</a:t>
            </a:fld>
            <a:endParaRPr lang="en-US"/>
          </a:p>
        </p:txBody>
      </p:sp>
    </p:spTree>
    <p:extLst>
      <p:ext uri="{BB962C8B-B14F-4D97-AF65-F5344CB8AC3E}">
        <p14:creationId xmlns:p14="http://schemas.microsoft.com/office/powerpoint/2010/main" val="137584618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nodeType="clickEffect">
                                  <p:stCondLst>
                                    <p:cond delay="0"/>
                                  </p:stCondLst>
                                  <p:childTnLst>
                                    <p:set>
                                      <p:cBhvr>
                                        <p:cTn id="78" dur="1" fill="hold">
                                          <p:stCondLst>
                                            <p:cond delay="0"/>
                                          </p:stCondLst>
                                        </p:cTn>
                                        <p:tgtEl>
                                          <p:spTgt spid="3">
                                            <p:txEl>
                                              <p:pRg st="4" end="4"/>
                                            </p:txEl>
                                          </p:spTgt>
                                        </p:tgtEl>
                                        <p:attrNameLst>
                                          <p:attrName>style.visibility</p:attrName>
                                        </p:attrNameLst>
                                      </p:cBhvr>
                                      <p:to>
                                        <p:strVal val="visible"/>
                                      </p:to>
                                    </p:set>
                                    <p:animEffect transition="in" filter="wipe(down)">
                                      <p:cBhvr>
                                        <p:cTn id="79" dur="580">
                                          <p:stCondLst>
                                            <p:cond delay="0"/>
                                          </p:stCondLst>
                                        </p:cTn>
                                        <p:tgtEl>
                                          <p:spTgt spid="3">
                                            <p:txEl>
                                              <p:pRg st="4" end="4"/>
                                            </p:txEl>
                                          </p:spTgt>
                                        </p:tgtEl>
                                      </p:cBhvr>
                                    </p:animEffect>
                                    <p:anim calcmode="lin" valueType="num">
                                      <p:cBhvr>
                                        <p:cTn id="80"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3">
                                            <p:txEl>
                                              <p:pRg st="4" end="4"/>
                                            </p:txEl>
                                          </p:spTgt>
                                        </p:tgtEl>
                                      </p:cBhvr>
                                      <p:to x="100000" y="60000"/>
                                    </p:animScale>
                                    <p:animScale>
                                      <p:cBhvr>
                                        <p:cTn id="86" dur="166" decel="50000">
                                          <p:stCondLst>
                                            <p:cond delay="676"/>
                                          </p:stCondLst>
                                        </p:cTn>
                                        <p:tgtEl>
                                          <p:spTgt spid="3">
                                            <p:txEl>
                                              <p:pRg st="4" end="4"/>
                                            </p:txEl>
                                          </p:spTgt>
                                        </p:tgtEl>
                                      </p:cBhvr>
                                      <p:to x="100000" y="100000"/>
                                    </p:animScale>
                                    <p:animScale>
                                      <p:cBhvr>
                                        <p:cTn id="87" dur="26">
                                          <p:stCondLst>
                                            <p:cond delay="1312"/>
                                          </p:stCondLst>
                                        </p:cTn>
                                        <p:tgtEl>
                                          <p:spTgt spid="3">
                                            <p:txEl>
                                              <p:pRg st="4" end="4"/>
                                            </p:txEl>
                                          </p:spTgt>
                                        </p:tgtEl>
                                      </p:cBhvr>
                                      <p:to x="100000" y="80000"/>
                                    </p:animScale>
                                    <p:animScale>
                                      <p:cBhvr>
                                        <p:cTn id="88" dur="166" decel="50000">
                                          <p:stCondLst>
                                            <p:cond delay="1338"/>
                                          </p:stCondLst>
                                        </p:cTn>
                                        <p:tgtEl>
                                          <p:spTgt spid="3">
                                            <p:txEl>
                                              <p:pRg st="4" end="4"/>
                                            </p:txEl>
                                          </p:spTgt>
                                        </p:tgtEl>
                                      </p:cBhvr>
                                      <p:to x="100000" y="100000"/>
                                    </p:animScale>
                                    <p:animScale>
                                      <p:cBhvr>
                                        <p:cTn id="89" dur="26">
                                          <p:stCondLst>
                                            <p:cond delay="1642"/>
                                          </p:stCondLst>
                                        </p:cTn>
                                        <p:tgtEl>
                                          <p:spTgt spid="3">
                                            <p:txEl>
                                              <p:pRg st="4" end="4"/>
                                            </p:txEl>
                                          </p:spTgt>
                                        </p:tgtEl>
                                      </p:cBhvr>
                                      <p:to x="100000" y="90000"/>
                                    </p:animScale>
                                    <p:animScale>
                                      <p:cBhvr>
                                        <p:cTn id="90" dur="166" decel="50000">
                                          <p:stCondLst>
                                            <p:cond delay="1668"/>
                                          </p:stCondLst>
                                        </p:cTn>
                                        <p:tgtEl>
                                          <p:spTgt spid="3">
                                            <p:txEl>
                                              <p:pRg st="4" end="4"/>
                                            </p:txEl>
                                          </p:spTgt>
                                        </p:tgtEl>
                                      </p:cBhvr>
                                      <p:to x="100000" y="100000"/>
                                    </p:animScale>
                                    <p:animScale>
                                      <p:cBhvr>
                                        <p:cTn id="91" dur="26">
                                          <p:stCondLst>
                                            <p:cond delay="1808"/>
                                          </p:stCondLst>
                                        </p:cTn>
                                        <p:tgtEl>
                                          <p:spTgt spid="3">
                                            <p:txEl>
                                              <p:pRg st="4" end="4"/>
                                            </p:txEl>
                                          </p:spTgt>
                                        </p:tgtEl>
                                      </p:cBhvr>
                                      <p:to x="100000" y="95000"/>
                                    </p:animScale>
                                    <p:animScale>
                                      <p:cBhvr>
                                        <p:cTn id="92" dur="166" decel="50000">
                                          <p:stCondLst>
                                            <p:cond delay="1834"/>
                                          </p:stCondLst>
                                        </p:cTn>
                                        <p:tgtEl>
                                          <p:spTgt spid="3">
                                            <p:txEl>
                                              <p:pRg st="4" end="4"/>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nodeType="clickEffect">
                                  <p:stCondLst>
                                    <p:cond delay="0"/>
                                  </p:stCondLst>
                                  <p:childTnLst>
                                    <p:set>
                                      <p:cBhvr>
                                        <p:cTn id="96" dur="1" fill="hold">
                                          <p:stCondLst>
                                            <p:cond delay="0"/>
                                          </p:stCondLst>
                                        </p:cTn>
                                        <p:tgtEl>
                                          <p:spTgt spid="3">
                                            <p:txEl>
                                              <p:pRg st="5" end="5"/>
                                            </p:txEl>
                                          </p:spTgt>
                                        </p:tgtEl>
                                        <p:attrNameLst>
                                          <p:attrName>style.visibility</p:attrName>
                                        </p:attrNameLst>
                                      </p:cBhvr>
                                      <p:to>
                                        <p:strVal val="visible"/>
                                      </p:to>
                                    </p:set>
                                    <p:animEffect transition="in" filter="wipe(down)">
                                      <p:cBhvr>
                                        <p:cTn id="97" dur="580">
                                          <p:stCondLst>
                                            <p:cond delay="0"/>
                                          </p:stCondLst>
                                        </p:cTn>
                                        <p:tgtEl>
                                          <p:spTgt spid="3">
                                            <p:txEl>
                                              <p:pRg st="5" end="5"/>
                                            </p:txEl>
                                          </p:spTgt>
                                        </p:tgtEl>
                                      </p:cBhvr>
                                    </p:animEffect>
                                    <p:anim calcmode="lin" valueType="num">
                                      <p:cBhvr>
                                        <p:cTn id="98"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3">
                                            <p:txEl>
                                              <p:pRg st="5" end="5"/>
                                            </p:txEl>
                                          </p:spTgt>
                                        </p:tgtEl>
                                      </p:cBhvr>
                                      <p:to x="100000" y="60000"/>
                                    </p:animScale>
                                    <p:animScale>
                                      <p:cBhvr>
                                        <p:cTn id="104" dur="166" decel="50000">
                                          <p:stCondLst>
                                            <p:cond delay="676"/>
                                          </p:stCondLst>
                                        </p:cTn>
                                        <p:tgtEl>
                                          <p:spTgt spid="3">
                                            <p:txEl>
                                              <p:pRg st="5" end="5"/>
                                            </p:txEl>
                                          </p:spTgt>
                                        </p:tgtEl>
                                      </p:cBhvr>
                                      <p:to x="100000" y="100000"/>
                                    </p:animScale>
                                    <p:animScale>
                                      <p:cBhvr>
                                        <p:cTn id="105" dur="26">
                                          <p:stCondLst>
                                            <p:cond delay="1312"/>
                                          </p:stCondLst>
                                        </p:cTn>
                                        <p:tgtEl>
                                          <p:spTgt spid="3">
                                            <p:txEl>
                                              <p:pRg st="5" end="5"/>
                                            </p:txEl>
                                          </p:spTgt>
                                        </p:tgtEl>
                                      </p:cBhvr>
                                      <p:to x="100000" y="80000"/>
                                    </p:animScale>
                                    <p:animScale>
                                      <p:cBhvr>
                                        <p:cTn id="106" dur="166" decel="50000">
                                          <p:stCondLst>
                                            <p:cond delay="1338"/>
                                          </p:stCondLst>
                                        </p:cTn>
                                        <p:tgtEl>
                                          <p:spTgt spid="3">
                                            <p:txEl>
                                              <p:pRg st="5" end="5"/>
                                            </p:txEl>
                                          </p:spTgt>
                                        </p:tgtEl>
                                      </p:cBhvr>
                                      <p:to x="100000" y="100000"/>
                                    </p:animScale>
                                    <p:animScale>
                                      <p:cBhvr>
                                        <p:cTn id="107" dur="26">
                                          <p:stCondLst>
                                            <p:cond delay="1642"/>
                                          </p:stCondLst>
                                        </p:cTn>
                                        <p:tgtEl>
                                          <p:spTgt spid="3">
                                            <p:txEl>
                                              <p:pRg st="5" end="5"/>
                                            </p:txEl>
                                          </p:spTgt>
                                        </p:tgtEl>
                                      </p:cBhvr>
                                      <p:to x="100000" y="90000"/>
                                    </p:animScale>
                                    <p:animScale>
                                      <p:cBhvr>
                                        <p:cTn id="108" dur="166" decel="50000">
                                          <p:stCondLst>
                                            <p:cond delay="1668"/>
                                          </p:stCondLst>
                                        </p:cTn>
                                        <p:tgtEl>
                                          <p:spTgt spid="3">
                                            <p:txEl>
                                              <p:pRg st="5" end="5"/>
                                            </p:txEl>
                                          </p:spTgt>
                                        </p:tgtEl>
                                      </p:cBhvr>
                                      <p:to x="100000" y="100000"/>
                                    </p:animScale>
                                    <p:animScale>
                                      <p:cBhvr>
                                        <p:cTn id="109" dur="26">
                                          <p:stCondLst>
                                            <p:cond delay="1808"/>
                                          </p:stCondLst>
                                        </p:cTn>
                                        <p:tgtEl>
                                          <p:spTgt spid="3">
                                            <p:txEl>
                                              <p:pRg st="5" end="5"/>
                                            </p:txEl>
                                          </p:spTgt>
                                        </p:tgtEl>
                                      </p:cBhvr>
                                      <p:to x="100000" y="95000"/>
                                    </p:animScale>
                                    <p:animScale>
                                      <p:cBhvr>
                                        <p:cTn id="110" dur="166" decel="50000">
                                          <p:stCondLst>
                                            <p:cond delay="1834"/>
                                          </p:stCondLst>
                                        </p:cTn>
                                        <p:tgtEl>
                                          <p:spTgt spid="3">
                                            <p:txEl>
                                              <p:pRg st="5" end="5"/>
                                            </p:txEl>
                                          </p:spTgt>
                                        </p:tgtEl>
                                      </p:cBhvr>
                                      <p:to x="100000" y="100000"/>
                                    </p:animScale>
                                  </p:childTnLst>
                                </p:cTn>
                              </p:par>
                            </p:childTnLst>
                          </p:cTn>
                        </p:par>
                      </p:childTnLst>
                    </p:cTn>
                  </p:par>
                  <p:par>
                    <p:cTn id="111" fill="hold">
                      <p:stCondLst>
                        <p:cond delay="indefinite"/>
                      </p:stCondLst>
                      <p:childTnLst>
                        <p:par>
                          <p:cTn id="112" fill="hold">
                            <p:stCondLst>
                              <p:cond delay="0"/>
                            </p:stCondLst>
                            <p:childTnLst>
                              <p:par>
                                <p:cTn id="113" presetID="26" presetClass="entr" presetSubtype="0" fill="hold" nodeType="clickEffect">
                                  <p:stCondLst>
                                    <p:cond delay="0"/>
                                  </p:stCondLst>
                                  <p:childTnLst>
                                    <p:set>
                                      <p:cBhvr>
                                        <p:cTn id="114" dur="1" fill="hold">
                                          <p:stCondLst>
                                            <p:cond delay="0"/>
                                          </p:stCondLst>
                                        </p:cTn>
                                        <p:tgtEl>
                                          <p:spTgt spid="3">
                                            <p:txEl>
                                              <p:pRg st="6" end="6"/>
                                            </p:txEl>
                                          </p:spTgt>
                                        </p:tgtEl>
                                        <p:attrNameLst>
                                          <p:attrName>style.visibility</p:attrName>
                                        </p:attrNameLst>
                                      </p:cBhvr>
                                      <p:to>
                                        <p:strVal val="visible"/>
                                      </p:to>
                                    </p:set>
                                    <p:animEffect transition="in" filter="wipe(down)">
                                      <p:cBhvr>
                                        <p:cTn id="115" dur="580">
                                          <p:stCondLst>
                                            <p:cond delay="0"/>
                                          </p:stCondLst>
                                        </p:cTn>
                                        <p:tgtEl>
                                          <p:spTgt spid="3">
                                            <p:txEl>
                                              <p:pRg st="6" end="6"/>
                                            </p:txEl>
                                          </p:spTgt>
                                        </p:tgtEl>
                                      </p:cBhvr>
                                    </p:animEffect>
                                    <p:anim calcmode="lin" valueType="num">
                                      <p:cBhvr>
                                        <p:cTn id="116"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17"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18"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19"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20"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121" dur="26">
                                          <p:stCondLst>
                                            <p:cond delay="650"/>
                                          </p:stCondLst>
                                        </p:cTn>
                                        <p:tgtEl>
                                          <p:spTgt spid="3">
                                            <p:txEl>
                                              <p:pRg st="6" end="6"/>
                                            </p:txEl>
                                          </p:spTgt>
                                        </p:tgtEl>
                                      </p:cBhvr>
                                      <p:to x="100000" y="60000"/>
                                    </p:animScale>
                                    <p:animScale>
                                      <p:cBhvr>
                                        <p:cTn id="122" dur="166" decel="50000">
                                          <p:stCondLst>
                                            <p:cond delay="676"/>
                                          </p:stCondLst>
                                        </p:cTn>
                                        <p:tgtEl>
                                          <p:spTgt spid="3">
                                            <p:txEl>
                                              <p:pRg st="6" end="6"/>
                                            </p:txEl>
                                          </p:spTgt>
                                        </p:tgtEl>
                                      </p:cBhvr>
                                      <p:to x="100000" y="100000"/>
                                    </p:animScale>
                                    <p:animScale>
                                      <p:cBhvr>
                                        <p:cTn id="123" dur="26">
                                          <p:stCondLst>
                                            <p:cond delay="1312"/>
                                          </p:stCondLst>
                                        </p:cTn>
                                        <p:tgtEl>
                                          <p:spTgt spid="3">
                                            <p:txEl>
                                              <p:pRg st="6" end="6"/>
                                            </p:txEl>
                                          </p:spTgt>
                                        </p:tgtEl>
                                      </p:cBhvr>
                                      <p:to x="100000" y="80000"/>
                                    </p:animScale>
                                    <p:animScale>
                                      <p:cBhvr>
                                        <p:cTn id="124" dur="166" decel="50000">
                                          <p:stCondLst>
                                            <p:cond delay="1338"/>
                                          </p:stCondLst>
                                        </p:cTn>
                                        <p:tgtEl>
                                          <p:spTgt spid="3">
                                            <p:txEl>
                                              <p:pRg st="6" end="6"/>
                                            </p:txEl>
                                          </p:spTgt>
                                        </p:tgtEl>
                                      </p:cBhvr>
                                      <p:to x="100000" y="100000"/>
                                    </p:animScale>
                                    <p:animScale>
                                      <p:cBhvr>
                                        <p:cTn id="125" dur="26">
                                          <p:stCondLst>
                                            <p:cond delay="1642"/>
                                          </p:stCondLst>
                                        </p:cTn>
                                        <p:tgtEl>
                                          <p:spTgt spid="3">
                                            <p:txEl>
                                              <p:pRg st="6" end="6"/>
                                            </p:txEl>
                                          </p:spTgt>
                                        </p:tgtEl>
                                      </p:cBhvr>
                                      <p:to x="100000" y="90000"/>
                                    </p:animScale>
                                    <p:animScale>
                                      <p:cBhvr>
                                        <p:cTn id="126" dur="166" decel="50000">
                                          <p:stCondLst>
                                            <p:cond delay="1668"/>
                                          </p:stCondLst>
                                        </p:cTn>
                                        <p:tgtEl>
                                          <p:spTgt spid="3">
                                            <p:txEl>
                                              <p:pRg st="6" end="6"/>
                                            </p:txEl>
                                          </p:spTgt>
                                        </p:tgtEl>
                                      </p:cBhvr>
                                      <p:to x="100000" y="100000"/>
                                    </p:animScale>
                                    <p:animScale>
                                      <p:cBhvr>
                                        <p:cTn id="127" dur="26">
                                          <p:stCondLst>
                                            <p:cond delay="1808"/>
                                          </p:stCondLst>
                                        </p:cTn>
                                        <p:tgtEl>
                                          <p:spTgt spid="3">
                                            <p:txEl>
                                              <p:pRg st="6" end="6"/>
                                            </p:txEl>
                                          </p:spTgt>
                                        </p:tgtEl>
                                      </p:cBhvr>
                                      <p:to x="100000" y="95000"/>
                                    </p:animScale>
                                    <p:animScale>
                                      <p:cBhvr>
                                        <p:cTn id="128" dur="166" decel="50000">
                                          <p:stCondLst>
                                            <p:cond delay="1834"/>
                                          </p:stCondLst>
                                        </p:cTn>
                                        <p:tgtEl>
                                          <p:spTgt spid="3">
                                            <p:txEl>
                                              <p:pRg st="6" end="6"/>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3200" b="1" dirty="0">
                <a:solidFill>
                  <a:srgbClr val="0070C0"/>
                </a:solidFill>
              </a:rPr>
              <a:t>مشاكل النقل: </a:t>
            </a:r>
            <a:r>
              <a:rPr lang="en-US" sz="3200" b="1" dirty="0">
                <a:solidFill>
                  <a:srgbClr val="0070C0"/>
                </a:solidFill>
              </a:rPr>
              <a:t>Transportation Problems</a:t>
            </a:r>
          </a:p>
        </p:txBody>
      </p:sp>
      <p:sp>
        <p:nvSpPr>
          <p:cNvPr id="3" name="Content Placeholder 2"/>
          <p:cNvSpPr>
            <a:spLocks noGrp="1"/>
          </p:cNvSpPr>
          <p:nvPr>
            <p:ph idx="1"/>
          </p:nvPr>
        </p:nvSpPr>
        <p:spPr/>
        <p:txBody>
          <a:bodyPr>
            <a:normAutofit fontScale="92500"/>
          </a:bodyPr>
          <a:lstStyle/>
          <a:p>
            <a:pPr>
              <a:buFontTx/>
              <a:buChar char="-"/>
            </a:pPr>
            <a:r>
              <a:rPr lang="ar-JO" sz="1800" b="1" dirty="0"/>
              <a:t>تعتبر طريقة النقل من الأساليب المهمة في عملية اتخاذ القرارات المتعلقة بنقل حجم معين من مصادر متعددة إلى مراكز متعددة، بهدف سد احتياجات المراكز ذات العلاقة بأقل كلفة ممكنة.</a:t>
            </a:r>
          </a:p>
          <a:p>
            <a:pPr>
              <a:buFontTx/>
              <a:buChar char="-"/>
            </a:pPr>
            <a:r>
              <a:rPr lang="ar-JO" sz="1800" b="1" dirty="0">
                <a:solidFill>
                  <a:srgbClr val="00B0F0"/>
                </a:solidFill>
              </a:rPr>
              <a:t>تعريف النقل: </a:t>
            </a:r>
            <a:r>
              <a:rPr lang="ar-JO" sz="1800" b="1" dirty="0"/>
              <a:t>التوزيع الجيد </a:t>
            </a:r>
            <a:r>
              <a:rPr lang="ar-SA" sz="1800" b="1" dirty="0"/>
              <a:t>من </a:t>
            </a:r>
            <a:r>
              <a:rPr lang="ar-JO" sz="1800" b="1" dirty="0"/>
              <a:t>نقاط عديد</a:t>
            </a:r>
            <a:r>
              <a:rPr lang="ar-SA" sz="1800" b="1" dirty="0"/>
              <a:t>ة</a:t>
            </a:r>
            <a:r>
              <a:rPr lang="ar-JO" sz="1800" b="1" dirty="0"/>
              <a:t> (المصادر) إلى نقاط الطلب المخصصة بأقل تكلفة ممكنة, بمعنى توزيع البضائع من نقاط متعددة من المصادر إلى نقاط الطلب بأقل تكلفة ممكنة. </a:t>
            </a:r>
          </a:p>
          <a:p>
            <a:pPr>
              <a:buFontTx/>
              <a:buChar char="-"/>
            </a:pPr>
            <a:r>
              <a:rPr lang="ar-JO" sz="1800" b="1" dirty="0">
                <a:solidFill>
                  <a:srgbClr val="00B0F0"/>
                </a:solidFill>
              </a:rPr>
              <a:t>تعريف مشاكل النقل: </a:t>
            </a:r>
            <a:r>
              <a:rPr lang="ar-JO" sz="1800" b="1" dirty="0"/>
              <a:t>تعتبر طريقة النقل من الأساليب الرياضية الكمية المشتقة من البرمجة الخطية تدرس عملية اتخاذ القرارات المتعمقة بنقل حجـم معين من السلع أو المواد من مصادر الإنتاج المتعددة إلى مراكز الاستلام أو الاستهلاك المتعددة </a:t>
            </a:r>
          </a:p>
          <a:p>
            <a:pPr>
              <a:buFontTx/>
              <a:buChar char="-"/>
            </a:pPr>
            <a:r>
              <a:rPr lang="ar-JO" sz="1800" b="1" dirty="0">
                <a:solidFill>
                  <a:srgbClr val="00B0F0"/>
                </a:solidFill>
              </a:rPr>
              <a:t>ما هو هدف حل مشاكل النقل؟</a:t>
            </a:r>
          </a:p>
          <a:p>
            <a:pPr marL="0" indent="0">
              <a:buNone/>
            </a:pPr>
            <a:r>
              <a:rPr lang="ar-JO" sz="1800" b="1" dirty="0"/>
              <a:t>      سد احتياجات المراكز ذات العلاقة بأقل تكلفة ممكنة يعني إيصالها إلى المستهلك الأخير بأقل تكلفة ممكنة  </a:t>
            </a:r>
          </a:p>
          <a:p>
            <a:pPr>
              <a:buFontTx/>
              <a:buChar char="-"/>
            </a:pPr>
            <a:r>
              <a:rPr lang="ar-JO" sz="1800" b="1" dirty="0">
                <a:solidFill>
                  <a:srgbClr val="00B0F0"/>
                </a:solidFill>
              </a:rPr>
              <a:t>ما هي آلية عمل جدول النقل؟ </a:t>
            </a:r>
          </a:p>
          <a:p>
            <a:pPr marL="0" indent="0">
              <a:buNone/>
            </a:pPr>
            <a:r>
              <a:rPr lang="ar-JO" sz="1800" b="1" dirty="0"/>
              <a:t>      يتـم تفريغ البيانات المتعلقة في عملية النقل في جدول خاص يسمى جدو</a:t>
            </a:r>
            <a:r>
              <a:rPr lang="ar-SA" sz="1800" b="1" dirty="0"/>
              <a:t>ل </a:t>
            </a:r>
            <a:r>
              <a:rPr lang="ar-JO" sz="1800" b="1" dirty="0"/>
              <a:t>النقل </a:t>
            </a:r>
            <a:r>
              <a:rPr lang="en-US" sz="1800" b="1" dirty="0"/>
              <a:t>Transportation Table  </a:t>
            </a:r>
          </a:p>
          <a:p>
            <a:pPr>
              <a:buFontTx/>
              <a:buChar char="-"/>
            </a:pPr>
            <a:r>
              <a:rPr lang="ar-JO" sz="1800" b="1" dirty="0">
                <a:solidFill>
                  <a:srgbClr val="00B0F0"/>
                </a:solidFill>
              </a:rPr>
              <a:t>ماذا يفترض لوجود نموذج نقل؟  </a:t>
            </a:r>
          </a:p>
          <a:p>
            <a:pPr marL="0" indent="0">
              <a:buNone/>
            </a:pPr>
            <a:r>
              <a:rPr lang="ar-JO" sz="1800" b="1" dirty="0"/>
              <a:t>     </a:t>
            </a:r>
            <a:r>
              <a:rPr lang="en-US" sz="1800" b="1" dirty="0"/>
              <a:t>1</a:t>
            </a:r>
            <a:r>
              <a:rPr lang="ar-JO" sz="1800" b="1" dirty="0"/>
              <a:t>-وجدود  عدد من المصادر الإنتاجية (مصانع, شركات) ويرمز له </a:t>
            </a:r>
            <a:r>
              <a:rPr lang="en-US" sz="1800" b="1" dirty="0"/>
              <a:t>S</a:t>
            </a:r>
          </a:p>
          <a:p>
            <a:pPr marL="0" indent="0">
              <a:buNone/>
            </a:pPr>
            <a:r>
              <a:rPr lang="en-US" sz="1800" b="1" dirty="0"/>
              <a:t>-2      </a:t>
            </a:r>
            <a:r>
              <a:rPr lang="ar-JO" sz="1800" b="1" dirty="0"/>
              <a:t>وجود عدد م</a:t>
            </a:r>
            <a:r>
              <a:rPr lang="ar-SA" sz="1800" b="1" dirty="0"/>
              <a:t>ن</a:t>
            </a:r>
            <a:r>
              <a:rPr lang="ar-JO" sz="1800" b="1" dirty="0"/>
              <a:t> المر</a:t>
            </a:r>
            <a:r>
              <a:rPr lang="ar-SA" sz="1800" b="1" dirty="0"/>
              <a:t>ا</a:t>
            </a:r>
            <a:r>
              <a:rPr lang="ar-JO" sz="1800" b="1" dirty="0"/>
              <a:t>كز التسويقية (مخز</a:t>
            </a:r>
            <a:r>
              <a:rPr lang="ar-SA" sz="1800" b="1" dirty="0"/>
              <a:t>ن</a:t>
            </a:r>
            <a:r>
              <a:rPr lang="ar-JO" sz="1800" b="1" dirty="0"/>
              <a:t>, سو</a:t>
            </a:r>
            <a:r>
              <a:rPr lang="ar-SA" sz="1800" b="1" dirty="0"/>
              <a:t>ق</a:t>
            </a:r>
            <a:r>
              <a:rPr lang="ar-JO" sz="1800" b="1" dirty="0"/>
              <a:t>) رمزه </a:t>
            </a:r>
            <a:r>
              <a:rPr lang="en-US" sz="1800" b="1" dirty="0"/>
              <a:t>D</a:t>
            </a:r>
            <a:r>
              <a:rPr lang="ar-JO" sz="1800" b="1" dirty="0"/>
              <a:t> </a:t>
            </a:r>
            <a:endParaRPr lang="en-US" sz="1800" b="1" dirty="0"/>
          </a:p>
          <a:p>
            <a:pPr marL="0" indent="0">
              <a:buNone/>
            </a:pPr>
            <a:r>
              <a:rPr lang="en-US" sz="1800" b="1" dirty="0"/>
              <a:t>3      </a:t>
            </a:r>
            <a:r>
              <a:rPr lang="ar-SA" sz="1800" b="1" dirty="0"/>
              <a:t>-</a:t>
            </a:r>
            <a:r>
              <a:rPr lang="ar-JO" sz="1800" b="1" dirty="0"/>
              <a:t> العرض ( </a:t>
            </a:r>
            <a:r>
              <a:rPr lang="en-US" sz="1800" b="1" dirty="0"/>
              <a:t>Supply</a:t>
            </a:r>
            <a:r>
              <a:rPr lang="ar-SA" sz="1800" b="1" dirty="0"/>
              <a:t> )</a:t>
            </a:r>
            <a:r>
              <a:rPr lang="ar-JO" sz="1800" b="1" dirty="0"/>
              <a:t>: </a:t>
            </a:r>
            <a:r>
              <a:rPr lang="ar-SA" sz="1800" b="1" dirty="0"/>
              <a:t>هو </a:t>
            </a:r>
            <a:r>
              <a:rPr lang="ar-JO" sz="1800" b="1" dirty="0"/>
              <a:t>الكميات المتوفرة في ك</a:t>
            </a:r>
            <a:r>
              <a:rPr lang="ar-SA" sz="1800" b="1" dirty="0"/>
              <a:t>ل </a:t>
            </a:r>
            <a:r>
              <a:rPr lang="ar-JO" sz="1800" b="1" dirty="0"/>
              <a:t>مركز م</a:t>
            </a:r>
            <a:r>
              <a:rPr lang="ar-SA" sz="1800" b="1" dirty="0"/>
              <a:t>ن</a:t>
            </a:r>
            <a:r>
              <a:rPr lang="ar-JO" sz="1800" b="1" dirty="0"/>
              <a:t> مر</a:t>
            </a:r>
            <a:r>
              <a:rPr lang="ar-SA" sz="1800" b="1" dirty="0"/>
              <a:t>ا</a:t>
            </a:r>
            <a:r>
              <a:rPr lang="ar-JO" sz="1800" b="1" dirty="0"/>
              <a:t>كز التوزيع</a:t>
            </a:r>
            <a:r>
              <a:rPr lang="ar-SA" sz="1800" b="1" dirty="0"/>
              <a:t> ( المصادر).</a:t>
            </a:r>
            <a:r>
              <a:rPr lang="ar-JO" sz="1800" b="1" dirty="0"/>
              <a:t> </a:t>
            </a:r>
          </a:p>
        </p:txBody>
      </p:sp>
      <p:sp>
        <p:nvSpPr>
          <p:cNvPr id="4" name="Date Placeholder 3"/>
          <p:cNvSpPr>
            <a:spLocks noGrp="1"/>
          </p:cNvSpPr>
          <p:nvPr>
            <p:ph type="dt" sz="half" idx="10"/>
          </p:nvPr>
        </p:nvSpPr>
        <p:spPr/>
        <p:txBody>
          <a:bodyPr/>
          <a:lstStyle/>
          <a:p>
            <a:r>
              <a:rPr lang="en-US" dirty="0"/>
              <a:t>14/03/2020</a:t>
            </a:r>
          </a:p>
        </p:txBody>
      </p:sp>
      <p:sp>
        <p:nvSpPr>
          <p:cNvPr id="5" name="Footer Placeholder 4"/>
          <p:cNvSpPr>
            <a:spLocks noGrp="1"/>
          </p:cNvSpPr>
          <p:nvPr>
            <p:ph type="ftr" sz="quarter" idx="11"/>
          </p:nvPr>
        </p:nvSpPr>
        <p:spPr/>
        <p:txBody>
          <a:bodyPr/>
          <a:lstStyle/>
          <a:p>
            <a:r>
              <a:rPr lang="ar-JO" dirty="0"/>
              <a:t>جامعة فلسطين الأهلية</a:t>
            </a:r>
            <a:endParaRPr lang="en-US" dirty="0"/>
          </a:p>
        </p:txBody>
      </p:sp>
      <p:sp>
        <p:nvSpPr>
          <p:cNvPr id="6" name="Slide Number Placeholder 5"/>
          <p:cNvSpPr>
            <a:spLocks noGrp="1"/>
          </p:cNvSpPr>
          <p:nvPr>
            <p:ph type="sldNum" sz="quarter" idx="12"/>
          </p:nvPr>
        </p:nvSpPr>
        <p:spPr/>
        <p:txBody>
          <a:bodyPr/>
          <a:lstStyle/>
          <a:p>
            <a:fld id="{CADC140F-BB3D-412E-8119-EA44085A138A}" type="slidenum">
              <a:rPr lang="en-US" smtClean="0"/>
              <a:t>2</a:t>
            </a:fld>
            <a:endParaRPr lang="en-US"/>
          </a:p>
        </p:txBody>
      </p:sp>
    </p:spTree>
    <p:extLst>
      <p:ext uri="{BB962C8B-B14F-4D97-AF65-F5344CB8AC3E}">
        <p14:creationId xmlns:p14="http://schemas.microsoft.com/office/powerpoint/2010/main" val="149232561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6" end="6"/>
                                            </p:txEl>
                                          </p:spTgt>
                                        </p:tgtEl>
                                        <p:attrNameLst>
                                          <p:attrName>style.visibility</p:attrName>
                                        </p:attrNameLst>
                                      </p:cBhvr>
                                      <p:to>
                                        <p:strVal val="visible"/>
                                      </p:to>
                                    </p:set>
                                    <p:animEffect transition="in" filter="fade">
                                      <p:cBhvr>
                                        <p:cTn id="56" dur="1000"/>
                                        <p:tgtEl>
                                          <p:spTgt spid="3">
                                            <p:txEl>
                                              <p:pRg st="6" end="6"/>
                                            </p:txEl>
                                          </p:spTgt>
                                        </p:tgtEl>
                                      </p:cBhvr>
                                    </p:animEffect>
                                    <p:anim calcmode="lin" valueType="num">
                                      <p:cBhvr>
                                        <p:cTn id="5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Effect transition="in" filter="fade">
                                      <p:cBhvr>
                                        <p:cTn id="63" dur="1000"/>
                                        <p:tgtEl>
                                          <p:spTgt spid="3">
                                            <p:txEl>
                                              <p:pRg st="7" end="7"/>
                                            </p:txEl>
                                          </p:spTgt>
                                        </p:tgtEl>
                                      </p:cBhvr>
                                    </p:animEffect>
                                    <p:anim calcmode="lin" valueType="num">
                                      <p:cBhvr>
                                        <p:cTn id="6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8" end="8"/>
                                            </p:txEl>
                                          </p:spTgt>
                                        </p:tgtEl>
                                        <p:attrNameLst>
                                          <p:attrName>style.visibility</p:attrName>
                                        </p:attrNameLst>
                                      </p:cBhvr>
                                      <p:to>
                                        <p:strVal val="visible"/>
                                      </p:to>
                                    </p:set>
                                    <p:animEffect transition="in" filter="fade">
                                      <p:cBhvr>
                                        <p:cTn id="70" dur="1000"/>
                                        <p:tgtEl>
                                          <p:spTgt spid="3">
                                            <p:txEl>
                                              <p:pRg st="8" end="8"/>
                                            </p:txEl>
                                          </p:spTgt>
                                        </p:tgtEl>
                                      </p:cBhvr>
                                    </p:animEffect>
                                    <p:anim calcmode="lin" valueType="num">
                                      <p:cBhvr>
                                        <p:cTn id="71"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9" end="9"/>
                                            </p:txEl>
                                          </p:spTgt>
                                        </p:tgtEl>
                                        <p:attrNameLst>
                                          <p:attrName>style.visibility</p:attrName>
                                        </p:attrNameLst>
                                      </p:cBhvr>
                                      <p:to>
                                        <p:strVal val="visible"/>
                                      </p:to>
                                    </p:set>
                                    <p:animEffect transition="in" filter="fade">
                                      <p:cBhvr>
                                        <p:cTn id="77" dur="1000"/>
                                        <p:tgtEl>
                                          <p:spTgt spid="3">
                                            <p:txEl>
                                              <p:pRg st="9" end="9"/>
                                            </p:txEl>
                                          </p:spTgt>
                                        </p:tgtEl>
                                      </p:cBhvr>
                                    </p:animEffect>
                                    <p:anim calcmode="lin" valueType="num">
                                      <p:cBhvr>
                                        <p:cTn id="78"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3">
                                            <p:txEl>
                                              <p:pRg st="10" end="10"/>
                                            </p:txEl>
                                          </p:spTgt>
                                        </p:tgtEl>
                                        <p:attrNameLst>
                                          <p:attrName>style.visibility</p:attrName>
                                        </p:attrNameLst>
                                      </p:cBhvr>
                                      <p:to>
                                        <p:strVal val="visible"/>
                                      </p:to>
                                    </p:set>
                                    <p:animEffect transition="in" filter="fade">
                                      <p:cBhvr>
                                        <p:cTn id="84" dur="1000"/>
                                        <p:tgtEl>
                                          <p:spTgt spid="3">
                                            <p:txEl>
                                              <p:pRg st="10" end="10"/>
                                            </p:txEl>
                                          </p:spTgt>
                                        </p:tgtEl>
                                      </p:cBhvr>
                                    </p:animEffect>
                                    <p:anim calcmode="lin" valueType="num">
                                      <p:cBhvr>
                                        <p:cTn id="85"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90600"/>
            <a:ext cx="8229600" cy="5135563"/>
          </a:xfrm>
        </p:spPr>
        <p:txBody>
          <a:bodyPr>
            <a:normAutofit fontScale="85000" lnSpcReduction="10000"/>
          </a:bodyPr>
          <a:lstStyle/>
          <a:p>
            <a:pPr marL="0" indent="0">
              <a:buNone/>
            </a:pPr>
            <a:r>
              <a:rPr lang="ar-JO" b="1" dirty="0"/>
              <a:t> </a:t>
            </a:r>
            <a:r>
              <a:rPr lang="en-US" sz="1800" b="1" dirty="0"/>
              <a:t>4</a:t>
            </a:r>
            <a:r>
              <a:rPr lang="ar-JO" sz="1800" b="1" dirty="0"/>
              <a:t>- الطلب( </a:t>
            </a:r>
            <a:r>
              <a:rPr lang="en-US" sz="1800" b="1" dirty="0"/>
              <a:t>Demand</a:t>
            </a:r>
            <a:r>
              <a:rPr lang="ar-JO" sz="1800" b="1" dirty="0"/>
              <a:t> )</a:t>
            </a:r>
            <a:r>
              <a:rPr lang="en-US" sz="1800" b="1" dirty="0"/>
              <a:t> </a:t>
            </a:r>
            <a:r>
              <a:rPr lang="ar-JO" sz="1800" b="1" dirty="0"/>
              <a:t>: </a:t>
            </a:r>
            <a:r>
              <a:rPr lang="ar-SA" sz="1800" b="1" dirty="0"/>
              <a:t>هو </a:t>
            </a:r>
            <a:r>
              <a:rPr lang="ar-JO" sz="1800" b="1" dirty="0"/>
              <a:t>الكميات المط</a:t>
            </a:r>
            <a:r>
              <a:rPr lang="ar-SA" sz="1800" b="1" dirty="0"/>
              <a:t>ل</a:t>
            </a:r>
            <a:r>
              <a:rPr lang="ar-JO" sz="1800" b="1" dirty="0" err="1"/>
              <a:t>وبة</a:t>
            </a:r>
            <a:r>
              <a:rPr lang="ar-JO" sz="1800" b="1" dirty="0"/>
              <a:t> م</a:t>
            </a:r>
            <a:r>
              <a:rPr lang="ar-SA" sz="1800" b="1" dirty="0"/>
              <a:t>ن</a:t>
            </a:r>
            <a:r>
              <a:rPr lang="ar-JO" sz="1800" b="1" dirty="0"/>
              <a:t> ك</a:t>
            </a:r>
            <a:r>
              <a:rPr lang="ar-SA" sz="1800" b="1" dirty="0"/>
              <a:t>ل</a:t>
            </a:r>
            <a:r>
              <a:rPr lang="ar-JO" sz="1800" b="1" dirty="0"/>
              <a:t> مركز م</a:t>
            </a:r>
            <a:r>
              <a:rPr lang="ar-SA" sz="1800" b="1" dirty="0"/>
              <a:t>ن</a:t>
            </a:r>
            <a:r>
              <a:rPr lang="ar-JO" sz="1800" b="1" dirty="0"/>
              <a:t> م</a:t>
            </a:r>
            <a:r>
              <a:rPr lang="ar-SA" sz="1800" b="1" dirty="0"/>
              <a:t>را</a:t>
            </a:r>
            <a:r>
              <a:rPr lang="ar-JO" sz="1800" b="1" dirty="0"/>
              <a:t>كز </a:t>
            </a:r>
            <a:r>
              <a:rPr lang="ar-JO" sz="1800" b="1" dirty="0" err="1"/>
              <a:t>الاست</a:t>
            </a:r>
            <a:r>
              <a:rPr lang="ar-SA" sz="1800" b="1" dirty="0"/>
              <a:t>لام</a:t>
            </a:r>
            <a:r>
              <a:rPr lang="ar-JO" sz="1800" b="1" dirty="0"/>
              <a:t> (المخاز</a:t>
            </a:r>
            <a:r>
              <a:rPr lang="ar-SA" sz="1800" b="1" dirty="0"/>
              <a:t>ن</a:t>
            </a:r>
            <a:r>
              <a:rPr lang="ar-JO" sz="1800" b="1" dirty="0"/>
              <a:t>).</a:t>
            </a:r>
            <a:endParaRPr lang="ar-SA" sz="1800" b="1" dirty="0"/>
          </a:p>
          <a:p>
            <a:pPr marL="0" indent="0">
              <a:buNone/>
            </a:pPr>
            <a:r>
              <a:rPr lang="en-US" sz="1800" b="1" dirty="0"/>
              <a:t>-5 </a:t>
            </a:r>
            <a:r>
              <a:rPr lang="ar-JO" sz="1800" b="1" dirty="0"/>
              <a:t>التك</a:t>
            </a:r>
            <a:r>
              <a:rPr lang="ar-SA" sz="1800" b="1" dirty="0"/>
              <a:t>ل</a:t>
            </a:r>
            <a:r>
              <a:rPr lang="ar-JO" sz="1800" b="1" dirty="0" err="1"/>
              <a:t>فة</a:t>
            </a:r>
            <a:r>
              <a:rPr lang="ar-JO" sz="1800" b="1" dirty="0"/>
              <a:t> ( </a:t>
            </a:r>
            <a:r>
              <a:rPr lang="en-US" sz="1800" b="1" dirty="0"/>
              <a:t>Cost</a:t>
            </a:r>
            <a:r>
              <a:rPr lang="ar-JO" sz="1800" b="1" dirty="0"/>
              <a:t> ): وهي تكاليف نقل الوحدة الواحدة من كل مركز من مراكز التوزيع إلى كل مركز من مراكز الاستلام. وتكون موجودة في مربعات صغيرة في الجدول.</a:t>
            </a:r>
          </a:p>
          <a:p>
            <a:pPr marL="0" indent="0">
              <a:buNone/>
            </a:pPr>
            <a:endParaRPr lang="ar-JO" sz="1800" b="1" dirty="0"/>
          </a:p>
          <a:p>
            <a:pPr marL="0" indent="0">
              <a:buNone/>
            </a:pPr>
            <a:endParaRPr lang="ar-JO" sz="1800" b="1" dirty="0"/>
          </a:p>
          <a:p>
            <a:pPr marL="0" indent="0">
              <a:buNone/>
            </a:pPr>
            <a:endParaRPr lang="ar-JO" sz="1800" b="1" dirty="0"/>
          </a:p>
          <a:p>
            <a:pPr marL="0" indent="0">
              <a:buNone/>
            </a:pPr>
            <a:endParaRPr lang="ar-JO" sz="1800" b="1" dirty="0"/>
          </a:p>
          <a:p>
            <a:pPr marL="0" indent="0">
              <a:buNone/>
            </a:pPr>
            <a:endParaRPr lang="ar-JO" sz="1800" b="1" dirty="0"/>
          </a:p>
          <a:p>
            <a:pPr marL="0" indent="0">
              <a:buNone/>
            </a:pPr>
            <a:endParaRPr lang="ar-JO" sz="1800" b="1" dirty="0"/>
          </a:p>
          <a:p>
            <a:pPr marL="0" indent="0">
              <a:buNone/>
            </a:pPr>
            <a:endParaRPr lang="ar-JO" sz="1800" b="1" dirty="0"/>
          </a:p>
          <a:p>
            <a:pPr marL="0" indent="0">
              <a:buNone/>
            </a:pPr>
            <a:endParaRPr lang="ar-JO" sz="1800" b="1" dirty="0"/>
          </a:p>
          <a:p>
            <a:pPr marL="0" indent="0">
              <a:buNone/>
            </a:pPr>
            <a:endParaRPr lang="ar-JO" sz="1800" b="1" dirty="0"/>
          </a:p>
          <a:p>
            <a:pPr marL="0" indent="0">
              <a:buNone/>
            </a:pPr>
            <a:r>
              <a:rPr lang="ar-JO" sz="1800" b="1" dirty="0">
                <a:solidFill>
                  <a:srgbClr val="00B0F0"/>
                </a:solidFill>
              </a:rPr>
              <a:t>ما هو هدف حل نموذج مشكلة النقل؟ </a:t>
            </a:r>
          </a:p>
          <a:p>
            <a:pPr marL="0" indent="0">
              <a:buNone/>
            </a:pPr>
            <a:r>
              <a:rPr lang="ar-JO" sz="1800" b="1" dirty="0"/>
              <a:t>تحقيق اقل تكلفة ممكنة من مجموع تكاليف النقل. </a:t>
            </a:r>
          </a:p>
          <a:p>
            <a:pPr marL="0" indent="0">
              <a:buNone/>
            </a:pPr>
            <a:r>
              <a:rPr lang="ar-JO" sz="1800" b="1" dirty="0"/>
              <a:t>ملاحظات هامة: </a:t>
            </a:r>
          </a:p>
          <a:p>
            <a:pPr marL="0" indent="0">
              <a:buNone/>
            </a:pPr>
            <a:r>
              <a:rPr lang="ar-JO" sz="1800" b="1" dirty="0"/>
              <a:t> </a:t>
            </a:r>
            <a:r>
              <a:rPr lang="en-US" sz="1800" b="1" dirty="0"/>
              <a:t>1</a:t>
            </a:r>
            <a:r>
              <a:rPr lang="ar-JO" sz="1800" b="1" dirty="0"/>
              <a:t>- تعتبر مشاكل النقل جزء من نماذج التخصيص: وهي النماذج التي تهتـم بتوزيع عدد معين من الموارد مثل: العمال, الموظفين الأسواق, الجنود, حيث تعتبر مشاكل النقل أسلوب يستخدم في إيجاد الطريقة المناسبة لعملية التوزيع والنقل بأخذ عنصر التكلفة في عملية النقل. </a:t>
            </a:r>
            <a:endParaRPr lang="en-US" sz="1800" b="1" dirty="0"/>
          </a:p>
          <a:p>
            <a:pPr marL="0" indent="0">
              <a:buNone/>
            </a:pPr>
            <a:r>
              <a:rPr lang="en-US" sz="1800" b="1" dirty="0"/>
              <a:t>2</a:t>
            </a:r>
            <a:r>
              <a:rPr lang="ar-JO" sz="1800" b="1" dirty="0"/>
              <a:t>-  يشترط في نموذج النقل تساوي العرض مع الطلب ليتـم حل المشكلة.</a:t>
            </a:r>
          </a:p>
          <a:p>
            <a:pPr marL="0" indent="0">
              <a:buNone/>
            </a:pPr>
            <a:r>
              <a:rPr lang="en-US" sz="1800" b="1" dirty="0"/>
              <a:t>3</a:t>
            </a:r>
            <a:r>
              <a:rPr lang="ar-JO" sz="1800" b="1" dirty="0"/>
              <a:t>-دوما وأبدا يتساوى العرض والطلب في آخر خلية يراد تعبئتها وبذلك نتأكد بأن الحل صحيح.</a:t>
            </a:r>
          </a:p>
          <a:p>
            <a:pPr marL="0" indent="0">
              <a:buNone/>
            </a:pPr>
            <a:endParaRPr lang="en-US" dirty="0"/>
          </a:p>
        </p:txBody>
      </p:sp>
      <p:sp>
        <p:nvSpPr>
          <p:cNvPr id="4" name="عنصر نائب للتاريخ 3"/>
          <p:cNvSpPr>
            <a:spLocks noGrp="1"/>
          </p:cNvSpPr>
          <p:nvPr>
            <p:ph type="dt" sz="half" idx="10"/>
          </p:nvPr>
        </p:nvSpPr>
        <p:spPr/>
        <p:txBody>
          <a:bodyPr/>
          <a:lstStyle/>
          <a:p>
            <a:fld id="{0B8A65AA-0116-4997-B548-D2D8A0054EAC}" type="datetime1">
              <a:rPr lang="en-US" smtClean="0"/>
              <a:t>8/12/2024</a:t>
            </a:fld>
            <a:endParaRPr lang="en-US"/>
          </a:p>
        </p:txBody>
      </p:sp>
      <p:sp>
        <p:nvSpPr>
          <p:cNvPr id="5" name="عنصر نائب للتذييل 4"/>
          <p:cNvSpPr>
            <a:spLocks noGrp="1"/>
          </p:cNvSpPr>
          <p:nvPr>
            <p:ph type="ftr" sz="quarter" idx="11"/>
          </p:nvPr>
        </p:nvSpPr>
        <p:spPr/>
        <p:txBody>
          <a:bodyPr/>
          <a:lstStyle/>
          <a:p>
            <a:r>
              <a:rPr lang="ar-JO"/>
              <a:t>جامعة فلسطين الأهلية</a:t>
            </a:r>
            <a:endParaRPr lang="en-US" dirty="0"/>
          </a:p>
        </p:txBody>
      </p:sp>
      <p:sp>
        <p:nvSpPr>
          <p:cNvPr id="6" name="عنصر نائب لرقم الشريحة 5"/>
          <p:cNvSpPr>
            <a:spLocks noGrp="1"/>
          </p:cNvSpPr>
          <p:nvPr>
            <p:ph type="sldNum" sz="quarter" idx="12"/>
          </p:nvPr>
        </p:nvSpPr>
        <p:spPr/>
        <p:txBody>
          <a:bodyPr/>
          <a:lstStyle/>
          <a:p>
            <a:fld id="{CADC140F-BB3D-412E-8119-EA44085A138A}" type="slidenum">
              <a:rPr lang="en-US" smtClean="0"/>
              <a:t>3</a:t>
            </a:fld>
            <a:endParaRPr lang="en-US"/>
          </a:p>
        </p:txBody>
      </p:sp>
      <p:sp>
        <p:nvSpPr>
          <p:cNvPr id="11" name="مربع نص 10"/>
          <p:cNvSpPr txBox="1"/>
          <p:nvPr/>
        </p:nvSpPr>
        <p:spPr>
          <a:xfrm>
            <a:off x="4495800" y="2732147"/>
            <a:ext cx="304800" cy="184666"/>
          </a:xfrm>
          <a:prstGeom prst="rect">
            <a:avLst/>
          </a:prstGeom>
          <a:noFill/>
        </p:spPr>
        <p:txBody>
          <a:bodyPr wrap="square" rtlCol="0">
            <a:spAutoFit/>
          </a:bodyPr>
          <a:lstStyle/>
          <a:p>
            <a:endParaRPr lang="en-US" dirty="0"/>
          </a:p>
        </p:txBody>
      </p:sp>
      <p:graphicFrame>
        <p:nvGraphicFramePr>
          <p:cNvPr id="27" name="جدول 26"/>
          <p:cNvGraphicFramePr>
            <a:graphicFrameLocks noGrp="1"/>
          </p:cNvGraphicFramePr>
          <p:nvPr>
            <p:extLst>
              <p:ext uri="{D42A27DB-BD31-4B8C-83A1-F6EECF244321}">
                <p14:modId xmlns:p14="http://schemas.microsoft.com/office/powerpoint/2010/main" val="3779160864"/>
              </p:ext>
            </p:extLst>
          </p:nvPr>
        </p:nvGraphicFramePr>
        <p:xfrm>
          <a:off x="1409700" y="2209800"/>
          <a:ext cx="6781800" cy="1828800"/>
        </p:xfrm>
        <a:graphic>
          <a:graphicData uri="http://schemas.openxmlformats.org/drawingml/2006/table">
            <a:tbl>
              <a:tblPr firstRow="1" bandRow="1">
                <a:tableStyleId>{5C22544A-7EE6-4342-B048-85BDC9FD1C3A}</a:tableStyleId>
              </a:tblPr>
              <a:tblGrid>
                <a:gridCol w="1356360">
                  <a:extLst>
                    <a:ext uri="{9D8B030D-6E8A-4147-A177-3AD203B41FA5}">
                      <a16:colId xmlns:a16="http://schemas.microsoft.com/office/drawing/2014/main" val="20000"/>
                    </a:ext>
                  </a:extLst>
                </a:gridCol>
                <a:gridCol w="1356360">
                  <a:extLst>
                    <a:ext uri="{9D8B030D-6E8A-4147-A177-3AD203B41FA5}">
                      <a16:colId xmlns:a16="http://schemas.microsoft.com/office/drawing/2014/main" val="20001"/>
                    </a:ext>
                  </a:extLst>
                </a:gridCol>
                <a:gridCol w="1356360">
                  <a:extLst>
                    <a:ext uri="{9D8B030D-6E8A-4147-A177-3AD203B41FA5}">
                      <a16:colId xmlns:a16="http://schemas.microsoft.com/office/drawing/2014/main" val="20002"/>
                    </a:ext>
                  </a:extLst>
                </a:gridCol>
                <a:gridCol w="1356360">
                  <a:extLst>
                    <a:ext uri="{9D8B030D-6E8A-4147-A177-3AD203B41FA5}">
                      <a16:colId xmlns:a16="http://schemas.microsoft.com/office/drawing/2014/main" val="20003"/>
                    </a:ext>
                  </a:extLst>
                </a:gridCol>
                <a:gridCol w="1356360">
                  <a:extLst>
                    <a:ext uri="{9D8B030D-6E8A-4147-A177-3AD203B41FA5}">
                      <a16:colId xmlns:a16="http://schemas.microsoft.com/office/drawing/2014/main" val="20004"/>
                    </a:ext>
                  </a:extLst>
                </a:gridCol>
              </a:tblGrid>
              <a:tr h="0">
                <a:tc>
                  <a:txBody>
                    <a:bodyPr/>
                    <a:lstStyle/>
                    <a:p>
                      <a:r>
                        <a:rPr lang="en-US" dirty="0"/>
                        <a:t>S</a:t>
                      </a:r>
                      <a:r>
                        <a:rPr lang="en-US" baseline="0" dirty="0"/>
                        <a:t> \ D</a:t>
                      </a:r>
                      <a:endParaRPr lang="en-US" dirty="0"/>
                    </a:p>
                  </a:txBody>
                  <a:tcPr/>
                </a:tc>
                <a:tc>
                  <a:txBody>
                    <a:bodyPr/>
                    <a:lstStyle/>
                    <a:p>
                      <a:r>
                        <a:rPr lang="en-US" dirty="0"/>
                        <a:t>D1</a:t>
                      </a:r>
                    </a:p>
                  </a:txBody>
                  <a:tcPr/>
                </a:tc>
                <a:tc>
                  <a:txBody>
                    <a:bodyPr/>
                    <a:lstStyle/>
                    <a:p>
                      <a:r>
                        <a:rPr lang="en-US" dirty="0"/>
                        <a:t>D2</a:t>
                      </a:r>
                    </a:p>
                  </a:txBody>
                  <a:tcPr/>
                </a:tc>
                <a:tc>
                  <a:txBody>
                    <a:bodyPr/>
                    <a:lstStyle/>
                    <a:p>
                      <a:r>
                        <a:rPr lang="en-US" dirty="0"/>
                        <a:t>D3</a:t>
                      </a:r>
                    </a:p>
                  </a:txBody>
                  <a:tcPr/>
                </a:tc>
                <a:tc>
                  <a:txBody>
                    <a:bodyPr/>
                    <a:lstStyle/>
                    <a:p>
                      <a:r>
                        <a:rPr lang="en-US" dirty="0"/>
                        <a:t>SUPPLY</a:t>
                      </a:r>
                    </a:p>
                  </a:txBody>
                  <a:tcPr/>
                </a:tc>
                <a:extLst>
                  <a:ext uri="{0D108BD9-81ED-4DB2-BD59-A6C34878D82A}">
                    <a16:rowId xmlns:a16="http://schemas.microsoft.com/office/drawing/2014/main" val="10000"/>
                  </a:ext>
                </a:extLst>
              </a:tr>
              <a:tr h="0">
                <a:tc>
                  <a:txBody>
                    <a:bodyPr/>
                    <a:lstStyle/>
                    <a:p>
                      <a:r>
                        <a:rPr lang="en-US" dirty="0"/>
                        <a:t>S1</a:t>
                      </a:r>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10001"/>
                  </a:ext>
                </a:extLst>
              </a:tr>
              <a:tr h="0">
                <a:tc>
                  <a:txBody>
                    <a:bodyPr/>
                    <a:lstStyle/>
                    <a:p>
                      <a:r>
                        <a:rPr lang="en-US" dirty="0"/>
                        <a:t>S2</a:t>
                      </a:r>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2"/>
                  </a:ext>
                </a:extLst>
              </a:tr>
              <a:tr h="0">
                <a:tc>
                  <a:txBody>
                    <a:bodyPr/>
                    <a:lstStyle/>
                    <a:p>
                      <a:r>
                        <a:rPr lang="en-US" dirty="0"/>
                        <a:t>S3</a:t>
                      </a:r>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0">
                <a:tc>
                  <a:txBody>
                    <a:bodyPr/>
                    <a:lstStyle/>
                    <a:p>
                      <a:r>
                        <a:rPr lang="en-US" dirty="0"/>
                        <a:t>DEMAND</a:t>
                      </a:r>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729272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circle(in)">
                                      <p:cBhvr>
                                        <p:cTn id="19" dur="2000"/>
                                        <p:tgtEl>
                                          <p:spTgt spid="27"/>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12" fill="hold" nodeType="clickEffect">
                                  <p:stCondLst>
                                    <p:cond delay="0"/>
                                  </p:stCondLst>
                                  <p:childTnLst>
                                    <p:set>
                                      <p:cBhvr>
                                        <p:cTn id="23" dur="1" fill="hold">
                                          <p:stCondLst>
                                            <p:cond delay="0"/>
                                          </p:stCondLst>
                                        </p:cTn>
                                        <p:tgtEl>
                                          <p:spTgt spid="3">
                                            <p:txEl>
                                              <p:pRg st="11" end="11"/>
                                            </p:txEl>
                                          </p:spTgt>
                                        </p:tgtEl>
                                        <p:attrNameLst>
                                          <p:attrName>style.visibility</p:attrName>
                                        </p:attrNameLst>
                                      </p:cBhvr>
                                      <p:to>
                                        <p:strVal val="visible"/>
                                      </p:to>
                                    </p:set>
                                    <p:anim calcmode="lin" valueType="num">
                                      <p:cBhvr additive="base">
                                        <p:cTn id="24"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12" fill="hold" nodeType="clickEffect">
                                  <p:stCondLst>
                                    <p:cond delay="0"/>
                                  </p:stCondLst>
                                  <p:childTnLst>
                                    <p:set>
                                      <p:cBhvr>
                                        <p:cTn id="29" dur="1" fill="hold">
                                          <p:stCondLst>
                                            <p:cond delay="0"/>
                                          </p:stCondLst>
                                        </p:cTn>
                                        <p:tgtEl>
                                          <p:spTgt spid="3">
                                            <p:txEl>
                                              <p:pRg st="12" end="12"/>
                                            </p:txEl>
                                          </p:spTgt>
                                        </p:tgtEl>
                                        <p:attrNameLst>
                                          <p:attrName>style.visibility</p:attrName>
                                        </p:attrNameLst>
                                      </p:cBhvr>
                                      <p:to>
                                        <p:strVal val="visible"/>
                                      </p:to>
                                    </p:set>
                                    <p:anim calcmode="lin" valueType="num">
                                      <p:cBhvr additive="base">
                                        <p:cTn id="30" dur="500" fill="hold"/>
                                        <p:tgtEl>
                                          <p:spTgt spid="3">
                                            <p:txEl>
                                              <p:pRg st="12" end="12"/>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9" fill="hold" nodeType="clickEffect">
                                  <p:stCondLst>
                                    <p:cond delay="0"/>
                                  </p:stCondLst>
                                  <p:childTnLst>
                                    <p:set>
                                      <p:cBhvr>
                                        <p:cTn id="35" dur="1" fill="hold">
                                          <p:stCondLst>
                                            <p:cond delay="0"/>
                                          </p:stCondLst>
                                        </p:cTn>
                                        <p:tgtEl>
                                          <p:spTgt spid="3">
                                            <p:txEl>
                                              <p:pRg st="13" end="13"/>
                                            </p:txEl>
                                          </p:spTgt>
                                        </p:tgtEl>
                                        <p:attrNameLst>
                                          <p:attrName>style.visibility</p:attrName>
                                        </p:attrNameLst>
                                      </p:cBhvr>
                                      <p:to>
                                        <p:strVal val="visible"/>
                                      </p:to>
                                    </p:set>
                                    <p:anim calcmode="lin" valueType="num">
                                      <p:cBhvr additive="base">
                                        <p:cTn id="36" dur="500" fill="hold"/>
                                        <p:tgtEl>
                                          <p:spTgt spid="3">
                                            <p:txEl>
                                              <p:pRg st="13" end="13"/>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3">
                                            <p:txEl>
                                              <p:pRg st="13" end="13"/>
                                            </p:txEl>
                                          </p:spTgt>
                                        </p:tgtEl>
                                        <p:attrNameLst>
                                          <p:attrName>ppt_y</p:attrName>
                                        </p:attrNameLst>
                                      </p:cBhvr>
                                      <p:tavLst>
                                        <p:tav tm="0">
                                          <p:val>
                                            <p:strVal val="0-#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nodeType="clickEffect">
                                  <p:stCondLst>
                                    <p:cond delay="0"/>
                                  </p:stCondLst>
                                  <p:childTnLst>
                                    <p:set>
                                      <p:cBhvr>
                                        <p:cTn id="41" dur="1" fill="hold">
                                          <p:stCondLst>
                                            <p:cond delay="0"/>
                                          </p:stCondLst>
                                        </p:cTn>
                                        <p:tgtEl>
                                          <p:spTgt spid="3">
                                            <p:txEl>
                                              <p:pRg st="14" end="14"/>
                                            </p:txEl>
                                          </p:spTgt>
                                        </p:tgtEl>
                                        <p:attrNameLst>
                                          <p:attrName>style.visibility</p:attrName>
                                        </p:attrNameLst>
                                      </p:cBhvr>
                                      <p:to>
                                        <p:strVal val="visible"/>
                                      </p:to>
                                    </p:set>
                                    <p:animEffect transition="in" filter="circle(in)">
                                      <p:cBhvr>
                                        <p:cTn id="42" dur="2000"/>
                                        <p:tgtEl>
                                          <p:spTgt spid="3">
                                            <p:txEl>
                                              <p:pRg st="14" end="1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 presetClass="entr" presetSubtype="9" fill="hold" nodeType="clickEffect">
                                  <p:stCondLst>
                                    <p:cond delay="0"/>
                                  </p:stCondLst>
                                  <p:childTnLst>
                                    <p:set>
                                      <p:cBhvr>
                                        <p:cTn id="46" dur="1" fill="hold">
                                          <p:stCondLst>
                                            <p:cond delay="0"/>
                                          </p:stCondLst>
                                        </p:cTn>
                                        <p:tgtEl>
                                          <p:spTgt spid="3">
                                            <p:txEl>
                                              <p:pRg st="15" end="15"/>
                                            </p:txEl>
                                          </p:spTgt>
                                        </p:tgtEl>
                                        <p:attrNameLst>
                                          <p:attrName>style.visibility</p:attrName>
                                        </p:attrNameLst>
                                      </p:cBhvr>
                                      <p:to>
                                        <p:strVal val="visible"/>
                                      </p:to>
                                    </p:set>
                                    <p:anim calcmode="lin" valueType="num">
                                      <p:cBhvr additive="base">
                                        <p:cTn id="47" dur="500" fill="hold"/>
                                        <p:tgtEl>
                                          <p:spTgt spid="3">
                                            <p:txEl>
                                              <p:pRg st="15" end="15"/>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3">
                                            <p:txEl>
                                              <p:pRg st="15" end="15"/>
                                            </p:txEl>
                                          </p:spTgt>
                                        </p:tgtEl>
                                        <p:attrNameLst>
                                          <p:attrName>ppt_y</p:attrName>
                                        </p:attrNameLst>
                                      </p:cBhvr>
                                      <p:tavLst>
                                        <p:tav tm="0">
                                          <p:val>
                                            <p:strVal val="0-#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9" fill="hold" nodeType="clickEffect">
                                  <p:stCondLst>
                                    <p:cond delay="0"/>
                                  </p:stCondLst>
                                  <p:childTnLst>
                                    <p:set>
                                      <p:cBhvr>
                                        <p:cTn id="52" dur="1" fill="hold">
                                          <p:stCondLst>
                                            <p:cond delay="0"/>
                                          </p:stCondLst>
                                        </p:cTn>
                                        <p:tgtEl>
                                          <p:spTgt spid="3">
                                            <p:txEl>
                                              <p:pRg st="16" end="16"/>
                                            </p:txEl>
                                          </p:spTgt>
                                        </p:tgtEl>
                                        <p:attrNameLst>
                                          <p:attrName>style.visibility</p:attrName>
                                        </p:attrNameLst>
                                      </p:cBhvr>
                                      <p:to>
                                        <p:strVal val="visible"/>
                                      </p:to>
                                    </p:set>
                                    <p:anim calcmode="lin" valueType="num">
                                      <p:cBhvr additive="base">
                                        <p:cTn id="53" dur="500" fill="hold"/>
                                        <p:tgtEl>
                                          <p:spTgt spid="3">
                                            <p:txEl>
                                              <p:pRg st="16" end="16"/>
                                            </p:txEl>
                                          </p:spTgt>
                                        </p:tgtEl>
                                        <p:attrNameLst>
                                          <p:attrName>ppt_x</p:attrName>
                                        </p:attrNameLst>
                                      </p:cBhvr>
                                      <p:tavLst>
                                        <p:tav tm="0">
                                          <p:val>
                                            <p:strVal val="0-#ppt_w/2"/>
                                          </p:val>
                                        </p:tav>
                                        <p:tav tm="100000">
                                          <p:val>
                                            <p:strVal val="#ppt_x"/>
                                          </p:val>
                                        </p:tav>
                                      </p:tavLst>
                                    </p:anim>
                                    <p:anim calcmode="lin" valueType="num">
                                      <p:cBhvr additive="base">
                                        <p:cTn id="54" dur="500" fill="hold"/>
                                        <p:tgtEl>
                                          <p:spTgt spid="3">
                                            <p:txEl>
                                              <p:pRg st="16" end="16"/>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2400" y="990600"/>
            <a:ext cx="8458200" cy="886196"/>
          </a:xfrm>
        </p:spPr>
        <p:txBody>
          <a:bodyPr>
            <a:normAutofit fontScale="90000"/>
          </a:bodyPr>
          <a:lstStyle/>
          <a:p>
            <a:r>
              <a:rPr lang="ar-SA" sz="2400" b="1" dirty="0">
                <a:solidFill>
                  <a:srgbClr val="FF0000"/>
                </a:solidFill>
              </a:rPr>
              <a:t>أولاً</a:t>
            </a:r>
            <a:r>
              <a:rPr lang="ar-JO" sz="2400" b="1" dirty="0">
                <a:solidFill>
                  <a:srgbClr val="FF0000"/>
                </a:solidFill>
              </a:rPr>
              <a:t> - </a:t>
            </a:r>
            <a:r>
              <a:rPr lang="ar-JO" sz="2400" b="1" dirty="0">
                <a:solidFill>
                  <a:srgbClr val="0070C0"/>
                </a:solidFill>
              </a:rPr>
              <a:t>طريقة الز</a:t>
            </a:r>
            <a:r>
              <a:rPr lang="ar-SA" sz="2400" b="1" dirty="0">
                <a:solidFill>
                  <a:srgbClr val="0070C0"/>
                </a:solidFill>
              </a:rPr>
              <a:t>ا</a:t>
            </a:r>
            <a:r>
              <a:rPr lang="ar-JO" sz="2400" b="1" dirty="0">
                <a:solidFill>
                  <a:srgbClr val="0070C0"/>
                </a:solidFill>
              </a:rPr>
              <a:t>وية الشمالية الغربية</a:t>
            </a:r>
            <a:r>
              <a:rPr lang="ar-SA" sz="2400" b="1" dirty="0">
                <a:solidFill>
                  <a:srgbClr val="0070C0"/>
                </a:solidFill>
              </a:rPr>
              <a:t>:</a:t>
            </a:r>
            <a:r>
              <a:rPr lang="ar-JO" sz="2400" b="1" dirty="0">
                <a:solidFill>
                  <a:srgbClr val="0070C0"/>
                </a:solidFill>
              </a:rPr>
              <a:t> </a:t>
            </a:r>
            <a:r>
              <a:rPr lang="en-US" sz="2400" b="1" dirty="0">
                <a:solidFill>
                  <a:srgbClr val="0070C0"/>
                </a:solidFill>
              </a:rPr>
              <a:t>The North West Corner Method (NWCM) </a:t>
            </a:r>
            <a:br>
              <a:rPr lang="en-US" sz="2400" b="1" dirty="0"/>
            </a:br>
            <a:r>
              <a:rPr lang="ar-JO" sz="2400" b="1" dirty="0"/>
              <a:t> </a:t>
            </a:r>
            <a:r>
              <a:rPr lang="en-US" sz="2400" b="1" dirty="0"/>
              <a:t> </a:t>
            </a:r>
            <a:r>
              <a:rPr lang="ar-JO" sz="2400" b="1" dirty="0"/>
              <a:t> </a:t>
            </a:r>
          </a:p>
        </p:txBody>
      </p:sp>
      <p:sp>
        <p:nvSpPr>
          <p:cNvPr id="3" name="عنصر نائب للمحتوى 2"/>
          <p:cNvSpPr>
            <a:spLocks noGrp="1"/>
          </p:cNvSpPr>
          <p:nvPr>
            <p:ph idx="1"/>
          </p:nvPr>
        </p:nvSpPr>
        <p:spPr>
          <a:xfrm>
            <a:off x="304800" y="1828800"/>
            <a:ext cx="8382000" cy="2819400"/>
          </a:xfrm>
        </p:spPr>
        <p:txBody>
          <a:bodyPr>
            <a:normAutofit fontScale="70000" lnSpcReduction="20000"/>
          </a:bodyPr>
          <a:lstStyle/>
          <a:p>
            <a:pPr marL="0" indent="0">
              <a:buNone/>
            </a:pPr>
            <a:r>
              <a:rPr lang="ar-JO" dirty="0">
                <a:solidFill>
                  <a:srgbClr val="0070C0"/>
                </a:solidFill>
              </a:rPr>
              <a:t>التعريف: </a:t>
            </a:r>
            <a:r>
              <a:rPr lang="ar-JO" dirty="0"/>
              <a:t>تستخدم لإيجاد الحل الممكن وهي من </a:t>
            </a:r>
            <a:r>
              <a:rPr lang="ar-SA" dirty="0"/>
              <a:t>أ</a:t>
            </a:r>
            <a:r>
              <a:rPr lang="ar-JO" dirty="0"/>
              <a:t>بسط الطرق لحل مشاكل النقل ويتم اختيار خلية النقل الأولى الموجودة في العمود الأول الصف الأول (</a:t>
            </a:r>
            <a:r>
              <a:rPr lang="en-US" dirty="0"/>
              <a:t>S1,D1</a:t>
            </a:r>
            <a:r>
              <a:rPr lang="ar-JO" dirty="0"/>
              <a:t>)، ويعتمد تعبئة الخلايا باستخدام </a:t>
            </a:r>
            <a:r>
              <a:rPr lang="ar-JO" dirty="0" err="1"/>
              <a:t>القانو</a:t>
            </a:r>
            <a:r>
              <a:rPr lang="ar-SA" dirty="0"/>
              <a:t>ن</a:t>
            </a:r>
            <a:r>
              <a:rPr lang="ar-JO" dirty="0"/>
              <a:t> </a:t>
            </a:r>
            <a:r>
              <a:rPr lang="en-US" b="1" dirty="0">
                <a:solidFill>
                  <a:srgbClr val="FF0000"/>
                </a:solidFill>
              </a:rPr>
              <a:t>Min(S1,D1)</a:t>
            </a:r>
            <a:r>
              <a:rPr lang="ar-SA" b="1" dirty="0">
                <a:solidFill>
                  <a:srgbClr val="FF0000"/>
                </a:solidFill>
              </a:rPr>
              <a:t> </a:t>
            </a:r>
            <a:r>
              <a:rPr lang="ar-JO" dirty="0"/>
              <a:t>مع م</a:t>
            </a:r>
            <a:r>
              <a:rPr lang="ar-SA" dirty="0"/>
              <a:t>ر</a:t>
            </a:r>
            <a:r>
              <a:rPr lang="ar-JO" dirty="0" err="1"/>
              <a:t>اعاة</a:t>
            </a:r>
            <a:r>
              <a:rPr lang="ar-JO" dirty="0"/>
              <a:t> تخصيص </a:t>
            </a:r>
            <a:r>
              <a:rPr lang="ar-SA" dirty="0"/>
              <a:t>أ</a:t>
            </a:r>
            <a:r>
              <a:rPr lang="ar-JO" dirty="0"/>
              <a:t>ق</a:t>
            </a:r>
            <a:r>
              <a:rPr lang="ar-SA" dirty="0"/>
              <a:t>ل</a:t>
            </a:r>
            <a:r>
              <a:rPr lang="ar-JO" dirty="0"/>
              <a:t> الكميتي</a:t>
            </a:r>
            <a:r>
              <a:rPr lang="ar-SA" dirty="0"/>
              <a:t>ن،</a:t>
            </a:r>
            <a:r>
              <a:rPr lang="ar-JO" dirty="0"/>
              <a:t> </a:t>
            </a:r>
            <a:r>
              <a:rPr lang="ar-JO" dirty="0" err="1"/>
              <a:t>ويت</a:t>
            </a:r>
            <a:r>
              <a:rPr lang="ar-SA" dirty="0"/>
              <a:t>م</a:t>
            </a:r>
            <a:r>
              <a:rPr lang="ar-JO" dirty="0"/>
              <a:t> تعدي</a:t>
            </a:r>
            <a:r>
              <a:rPr lang="ar-SA" dirty="0"/>
              <a:t>ل</a:t>
            </a:r>
            <a:r>
              <a:rPr lang="ar-JO" dirty="0"/>
              <a:t> الكمية بعد الاستيعاب</a:t>
            </a:r>
            <a:r>
              <a:rPr lang="ar-SA" dirty="0"/>
              <a:t>،</a:t>
            </a:r>
            <a:r>
              <a:rPr lang="ar-JO" dirty="0"/>
              <a:t> وتكو</a:t>
            </a:r>
            <a:r>
              <a:rPr lang="ar-SA" dirty="0"/>
              <a:t>ن</a:t>
            </a:r>
            <a:r>
              <a:rPr lang="ar-JO" dirty="0"/>
              <a:t> الكمية المعروضة م</a:t>
            </a:r>
            <a:r>
              <a:rPr lang="ar-SA" dirty="0"/>
              <a:t>ن</a:t>
            </a:r>
            <a:r>
              <a:rPr lang="ar-JO" dirty="0"/>
              <a:t> مركز </a:t>
            </a:r>
            <a:r>
              <a:rPr lang="ar-JO" dirty="0" err="1"/>
              <a:t>التسوي</a:t>
            </a:r>
            <a:r>
              <a:rPr lang="ar-SA" dirty="0"/>
              <a:t>ق</a:t>
            </a:r>
            <a:r>
              <a:rPr lang="ar-JO" dirty="0"/>
              <a:t> قد نفدت. </a:t>
            </a:r>
            <a:endParaRPr lang="ar-SA" dirty="0"/>
          </a:p>
          <a:p>
            <a:pPr marL="0" indent="0">
              <a:buNone/>
            </a:pPr>
            <a:r>
              <a:rPr lang="ar-JO" dirty="0"/>
              <a:t>ث</a:t>
            </a:r>
            <a:r>
              <a:rPr lang="ar-SA" dirty="0"/>
              <a:t>م</a:t>
            </a:r>
            <a:r>
              <a:rPr lang="ar-JO" dirty="0"/>
              <a:t> نحسب </a:t>
            </a:r>
            <a:r>
              <a:rPr lang="ar-JO" dirty="0" err="1"/>
              <a:t>التكالي</a:t>
            </a:r>
            <a:r>
              <a:rPr lang="ar-SA" dirty="0"/>
              <a:t>ف</a:t>
            </a:r>
            <a:r>
              <a:rPr lang="ar-JO" dirty="0"/>
              <a:t> الك</a:t>
            </a:r>
            <a:r>
              <a:rPr lang="ar-SA" dirty="0"/>
              <a:t>ل</a:t>
            </a:r>
            <a:r>
              <a:rPr lang="ar-JO" dirty="0" err="1"/>
              <a:t>ية</a:t>
            </a:r>
            <a:r>
              <a:rPr lang="ar-SA" dirty="0"/>
              <a:t> </a:t>
            </a:r>
            <a:r>
              <a:rPr lang="en-US" dirty="0"/>
              <a:t>Total Cost (TC)</a:t>
            </a:r>
            <a:r>
              <a:rPr lang="ar-JO" dirty="0"/>
              <a:t> وذل</a:t>
            </a:r>
            <a:r>
              <a:rPr lang="ar-SA" dirty="0"/>
              <a:t>ك</a:t>
            </a:r>
            <a:r>
              <a:rPr lang="ar-JO" dirty="0"/>
              <a:t> بضرب التك</a:t>
            </a:r>
            <a:r>
              <a:rPr lang="ar-SA" dirty="0"/>
              <a:t>ل</a:t>
            </a:r>
            <a:r>
              <a:rPr lang="ar-JO" dirty="0" err="1"/>
              <a:t>فة</a:t>
            </a:r>
            <a:r>
              <a:rPr lang="ar-JO" dirty="0"/>
              <a:t> في الكمية الموجودة في ك</a:t>
            </a:r>
            <a:r>
              <a:rPr lang="ar-SA" dirty="0"/>
              <a:t>ل</a:t>
            </a:r>
            <a:r>
              <a:rPr lang="ar-JO" dirty="0"/>
              <a:t> خ</a:t>
            </a:r>
            <a:r>
              <a:rPr lang="ar-SA" dirty="0"/>
              <a:t>ل</a:t>
            </a:r>
            <a:r>
              <a:rPr lang="ar-JO" dirty="0" err="1"/>
              <a:t>ية</a:t>
            </a:r>
            <a:r>
              <a:rPr lang="ar-JO" dirty="0"/>
              <a:t> حتى الن</a:t>
            </a:r>
            <a:r>
              <a:rPr lang="ar-SA" dirty="0"/>
              <a:t>ه</a:t>
            </a:r>
            <a:r>
              <a:rPr lang="ar-JO" dirty="0"/>
              <a:t>اية. </a:t>
            </a:r>
            <a:endParaRPr lang="ar-SA" dirty="0"/>
          </a:p>
          <a:p>
            <a:pPr marL="0" indent="0">
              <a:buNone/>
            </a:pPr>
            <a:r>
              <a:rPr lang="ar-JO" b="1" dirty="0">
                <a:solidFill>
                  <a:srgbClr val="00B0F0"/>
                </a:solidFill>
              </a:rPr>
              <a:t>ماذا يعاب ع</a:t>
            </a:r>
            <a:r>
              <a:rPr lang="ar-SA" b="1" dirty="0">
                <a:solidFill>
                  <a:srgbClr val="00B0F0"/>
                </a:solidFill>
              </a:rPr>
              <a:t>ل</a:t>
            </a:r>
            <a:r>
              <a:rPr lang="ar-JO" b="1" dirty="0">
                <a:solidFill>
                  <a:srgbClr val="00B0F0"/>
                </a:solidFill>
              </a:rPr>
              <a:t>ى طريقة الز</a:t>
            </a:r>
            <a:r>
              <a:rPr lang="ar-SA" b="1" dirty="0">
                <a:solidFill>
                  <a:srgbClr val="00B0F0"/>
                </a:solidFill>
              </a:rPr>
              <a:t>ا</a:t>
            </a:r>
            <a:r>
              <a:rPr lang="ar-JO" b="1" dirty="0" err="1">
                <a:solidFill>
                  <a:srgbClr val="00B0F0"/>
                </a:solidFill>
              </a:rPr>
              <a:t>وية</a:t>
            </a:r>
            <a:r>
              <a:rPr lang="ar-JO" b="1" dirty="0">
                <a:solidFill>
                  <a:srgbClr val="00B0F0"/>
                </a:solidFill>
              </a:rPr>
              <a:t> الشمالية الغربية في ح</a:t>
            </a:r>
            <a:r>
              <a:rPr lang="ar-SA" b="1" dirty="0">
                <a:solidFill>
                  <a:srgbClr val="00B0F0"/>
                </a:solidFill>
              </a:rPr>
              <a:t>ل</a:t>
            </a:r>
            <a:r>
              <a:rPr lang="ar-JO" b="1" dirty="0">
                <a:solidFill>
                  <a:srgbClr val="00B0F0"/>
                </a:solidFill>
              </a:rPr>
              <a:t> مشاك</a:t>
            </a:r>
            <a:r>
              <a:rPr lang="ar-SA" b="1" dirty="0">
                <a:solidFill>
                  <a:srgbClr val="00B0F0"/>
                </a:solidFill>
              </a:rPr>
              <a:t>ل</a:t>
            </a:r>
            <a:r>
              <a:rPr lang="ar-JO" b="1" dirty="0">
                <a:solidFill>
                  <a:srgbClr val="00B0F0"/>
                </a:solidFill>
              </a:rPr>
              <a:t> النق</a:t>
            </a:r>
            <a:r>
              <a:rPr lang="ar-SA" b="1" dirty="0">
                <a:solidFill>
                  <a:srgbClr val="00B0F0"/>
                </a:solidFill>
              </a:rPr>
              <a:t>ل</a:t>
            </a:r>
            <a:r>
              <a:rPr lang="ar-JO" b="1" dirty="0">
                <a:solidFill>
                  <a:srgbClr val="00B0F0"/>
                </a:solidFill>
              </a:rPr>
              <a:t>؟ </a:t>
            </a:r>
            <a:endParaRPr lang="ar-SA" b="1" dirty="0">
              <a:solidFill>
                <a:srgbClr val="00B0F0"/>
              </a:solidFill>
            </a:endParaRPr>
          </a:p>
          <a:p>
            <a:pPr marL="0" indent="0">
              <a:buNone/>
            </a:pPr>
            <a:r>
              <a:rPr lang="ar-JO" dirty="0"/>
              <a:t>عد</a:t>
            </a:r>
            <a:r>
              <a:rPr lang="ar-SA" dirty="0"/>
              <a:t>م</a:t>
            </a:r>
            <a:r>
              <a:rPr lang="ar-JO" dirty="0"/>
              <a:t> تحقي</a:t>
            </a:r>
            <a:r>
              <a:rPr lang="ar-SA" dirty="0"/>
              <a:t>ق</a:t>
            </a:r>
            <a:r>
              <a:rPr lang="ar-JO" dirty="0"/>
              <a:t> الاستفادة م</a:t>
            </a:r>
            <a:r>
              <a:rPr lang="ar-SA" dirty="0"/>
              <a:t>ن</a:t>
            </a:r>
            <a:r>
              <a:rPr lang="ar-JO" dirty="0"/>
              <a:t> التك</a:t>
            </a:r>
            <a:r>
              <a:rPr lang="ar-SA" dirty="0"/>
              <a:t>ل</a:t>
            </a:r>
            <a:r>
              <a:rPr lang="ar-JO" dirty="0" err="1"/>
              <a:t>فة</a:t>
            </a:r>
            <a:r>
              <a:rPr lang="ar-JO" dirty="0"/>
              <a:t> الق</a:t>
            </a:r>
            <a:r>
              <a:rPr lang="ar-SA" dirty="0"/>
              <a:t>ل</a:t>
            </a:r>
            <a:r>
              <a:rPr lang="ar-JO" dirty="0"/>
              <a:t>ي</a:t>
            </a:r>
            <a:r>
              <a:rPr lang="ar-SA" dirty="0"/>
              <a:t>ل</a:t>
            </a:r>
            <a:r>
              <a:rPr lang="ar-JO" dirty="0"/>
              <a:t>ة المتوفرة في مشك</a:t>
            </a:r>
            <a:r>
              <a:rPr lang="ar-SA" dirty="0"/>
              <a:t>ل</a:t>
            </a:r>
            <a:r>
              <a:rPr lang="ar-JO" dirty="0"/>
              <a:t>ة نق</a:t>
            </a:r>
            <a:r>
              <a:rPr lang="ar-SA" dirty="0"/>
              <a:t>ل</a:t>
            </a:r>
            <a:r>
              <a:rPr lang="ar-JO" dirty="0"/>
              <a:t> معينة. </a:t>
            </a:r>
            <a:endParaRPr lang="en-US" dirty="0"/>
          </a:p>
        </p:txBody>
      </p:sp>
      <p:sp>
        <p:nvSpPr>
          <p:cNvPr id="4" name="عنصر نائب للتاريخ 3"/>
          <p:cNvSpPr>
            <a:spLocks noGrp="1"/>
          </p:cNvSpPr>
          <p:nvPr>
            <p:ph type="dt" sz="half" idx="10"/>
          </p:nvPr>
        </p:nvSpPr>
        <p:spPr/>
        <p:txBody>
          <a:bodyPr/>
          <a:lstStyle/>
          <a:p>
            <a:fld id="{0B8A65AA-0116-4997-B548-D2D8A0054EAC}" type="datetime1">
              <a:rPr lang="en-US" smtClean="0"/>
              <a:t>8/12/2024</a:t>
            </a:fld>
            <a:endParaRPr lang="en-US"/>
          </a:p>
        </p:txBody>
      </p:sp>
      <p:sp>
        <p:nvSpPr>
          <p:cNvPr id="5" name="عنصر نائب للتذييل 4"/>
          <p:cNvSpPr>
            <a:spLocks noGrp="1"/>
          </p:cNvSpPr>
          <p:nvPr>
            <p:ph type="ftr" sz="quarter" idx="11"/>
          </p:nvPr>
        </p:nvSpPr>
        <p:spPr/>
        <p:txBody>
          <a:bodyPr/>
          <a:lstStyle/>
          <a:p>
            <a:r>
              <a:rPr lang="ar-JO"/>
              <a:t>جامعة فلسطين الأهلية</a:t>
            </a:r>
            <a:endParaRPr lang="en-US" dirty="0"/>
          </a:p>
        </p:txBody>
      </p:sp>
      <p:sp>
        <p:nvSpPr>
          <p:cNvPr id="6" name="عنصر نائب لرقم الشريحة 5"/>
          <p:cNvSpPr>
            <a:spLocks noGrp="1"/>
          </p:cNvSpPr>
          <p:nvPr>
            <p:ph type="sldNum" sz="quarter" idx="12"/>
          </p:nvPr>
        </p:nvSpPr>
        <p:spPr/>
        <p:txBody>
          <a:bodyPr/>
          <a:lstStyle/>
          <a:p>
            <a:fld id="{CADC140F-BB3D-412E-8119-EA44085A138A}" type="slidenum">
              <a:rPr lang="en-US" smtClean="0"/>
              <a:t>4</a:t>
            </a:fld>
            <a:endParaRPr lang="en-US"/>
          </a:p>
        </p:txBody>
      </p:sp>
    </p:spTree>
    <p:extLst>
      <p:ext uri="{BB962C8B-B14F-4D97-AF65-F5344CB8AC3E}">
        <p14:creationId xmlns:p14="http://schemas.microsoft.com/office/powerpoint/2010/main" val="4170343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90204"/>
            <a:ext cx="8229600" cy="657596"/>
          </a:xfrm>
        </p:spPr>
        <p:txBody>
          <a:bodyPr>
            <a:normAutofit/>
          </a:bodyPr>
          <a:lstStyle/>
          <a:p>
            <a:r>
              <a:rPr lang="ar-JO" sz="3600" b="1" dirty="0">
                <a:solidFill>
                  <a:srgbClr val="0070C0"/>
                </a:solidFill>
              </a:rPr>
              <a:t>الطرق المستخدمة لحل مشاكل النقل</a:t>
            </a:r>
            <a:endParaRPr lang="en-US" sz="3600" b="1" dirty="0">
              <a:solidFill>
                <a:srgbClr val="FF0000"/>
              </a:solidFill>
            </a:endParaRPr>
          </a:p>
        </p:txBody>
      </p:sp>
      <p:sp>
        <p:nvSpPr>
          <p:cNvPr id="3" name="عنصر نائب للمحتوى 2"/>
          <p:cNvSpPr>
            <a:spLocks noGrp="1"/>
          </p:cNvSpPr>
          <p:nvPr>
            <p:ph idx="1"/>
          </p:nvPr>
        </p:nvSpPr>
        <p:spPr>
          <a:xfrm>
            <a:off x="457200" y="1524000"/>
            <a:ext cx="8229600" cy="4602163"/>
          </a:xfrm>
        </p:spPr>
        <p:txBody>
          <a:bodyPr>
            <a:normAutofit/>
          </a:bodyPr>
          <a:lstStyle/>
          <a:p>
            <a:pPr marL="0" indent="0">
              <a:buNone/>
            </a:pPr>
            <a:r>
              <a:rPr lang="ar-JO" b="1" dirty="0">
                <a:solidFill>
                  <a:srgbClr val="FF0000"/>
                </a:solidFill>
              </a:rPr>
              <a:t>الحل الممكن: </a:t>
            </a:r>
            <a:r>
              <a:rPr lang="en-US" b="1" dirty="0">
                <a:solidFill>
                  <a:srgbClr val="FF0000"/>
                </a:solidFill>
              </a:rPr>
              <a:t>Feasible Solution</a:t>
            </a:r>
            <a:endParaRPr lang="ar-JO" b="1" dirty="0">
              <a:solidFill>
                <a:srgbClr val="FF0000"/>
              </a:solidFill>
            </a:endParaRPr>
          </a:p>
          <a:p>
            <a:r>
              <a:rPr lang="ar-JO" sz="2200" b="1" dirty="0"/>
              <a:t>طريقة الز</a:t>
            </a:r>
            <a:r>
              <a:rPr lang="ar-SA" sz="2200" b="1" dirty="0"/>
              <a:t>ا</a:t>
            </a:r>
            <a:r>
              <a:rPr lang="ar-JO" sz="2200" b="1" dirty="0" err="1"/>
              <a:t>وية</a:t>
            </a:r>
            <a:r>
              <a:rPr lang="ar-JO" sz="2200" b="1" dirty="0"/>
              <a:t> الشمالية الغربية </a:t>
            </a:r>
            <a:r>
              <a:rPr lang="ar-SA" sz="2200" b="1" dirty="0"/>
              <a:t>:</a:t>
            </a:r>
            <a:r>
              <a:rPr lang="ar-JO" sz="2200" b="1" dirty="0"/>
              <a:t> </a:t>
            </a:r>
            <a:r>
              <a:rPr lang="en-US" sz="2200" b="1" dirty="0"/>
              <a:t>The North West Corner Method </a:t>
            </a:r>
          </a:p>
          <a:p>
            <a:pPr marL="0" indent="0">
              <a:buNone/>
            </a:pPr>
            <a:r>
              <a:rPr lang="ar-JO" sz="2200" b="1" dirty="0"/>
              <a:t> </a:t>
            </a:r>
            <a:r>
              <a:rPr lang="en-US" sz="2200" b="1" dirty="0"/>
              <a:t>(NWCM) </a:t>
            </a:r>
            <a:r>
              <a:rPr lang="ar-JO" sz="2200" b="1" dirty="0"/>
              <a:t> </a:t>
            </a:r>
          </a:p>
          <a:p>
            <a:pPr marL="0" indent="0">
              <a:buNone/>
            </a:pPr>
            <a:r>
              <a:rPr lang="ar-JO" b="1" dirty="0">
                <a:solidFill>
                  <a:srgbClr val="FF0000"/>
                </a:solidFill>
              </a:rPr>
              <a:t>الح</a:t>
            </a:r>
            <a:r>
              <a:rPr lang="ar-SA" b="1" dirty="0">
                <a:solidFill>
                  <a:srgbClr val="FF0000"/>
                </a:solidFill>
              </a:rPr>
              <a:t>ل </a:t>
            </a:r>
            <a:r>
              <a:rPr lang="ar-JO" b="1" dirty="0" err="1">
                <a:solidFill>
                  <a:srgbClr val="FF0000"/>
                </a:solidFill>
              </a:rPr>
              <a:t>الأفض</a:t>
            </a:r>
            <a:r>
              <a:rPr lang="ar-SA" b="1" dirty="0">
                <a:solidFill>
                  <a:srgbClr val="FF0000"/>
                </a:solidFill>
              </a:rPr>
              <a:t>ل:</a:t>
            </a:r>
            <a:r>
              <a:rPr lang="en-US" b="1" dirty="0">
                <a:solidFill>
                  <a:srgbClr val="FF0000"/>
                </a:solidFill>
              </a:rPr>
              <a:t>Best Solution </a:t>
            </a:r>
            <a:r>
              <a:rPr lang="ar-SA" b="1" dirty="0">
                <a:solidFill>
                  <a:srgbClr val="FF0000"/>
                </a:solidFill>
              </a:rPr>
              <a:t> </a:t>
            </a:r>
            <a:r>
              <a:rPr lang="ar-SA" dirty="0"/>
              <a:t> </a:t>
            </a:r>
          </a:p>
          <a:p>
            <a:r>
              <a:rPr lang="ar-JO" sz="2200" b="1" dirty="0"/>
              <a:t>طريقة اق</a:t>
            </a:r>
            <a:r>
              <a:rPr lang="ar-SA" sz="2200" b="1" dirty="0"/>
              <a:t>ل ا</a:t>
            </a:r>
            <a:r>
              <a:rPr lang="ar-JO" sz="2200" b="1" dirty="0"/>
              <a:t>لتكالي</a:t>
            </a:r>
            <a:r>
              <a:rPr lang="ar-SA" sz="2200" b="1" dirty="0"/>
              <a:t>ف:</a:t>
            </a:r>
            <a:r>
              <a:rPr lang="ar-JO" sz="2200" b="1" dirty="0"/>
              <a:t> </a:t>
            </a:r>
            <a:r>
              <a:rPr lang="en-US" sz="2200" b="1" dirty="0"/>
              <a:t>The Least Cost Method (LCM)    </a:t>
            </a:r>
            <a:r>
              <a:rPr lang="ar-SA" sz="2200" b="1" dirty="0"/>
              <a:t> </a:t>
            </a:r>
          </a:p>
          <a:p>
            <a:r>
              <a:rPr lang="ar-JO" sz="2200" b="1" dirty="0"/>
              <a:t>طريقة فوجل التقريبية</a:t>
            </a:r>
            <a:r>
              <a:rPr lang="ar-SA" sz="2200" b="1" dirty="0"/>
              <a:t>:</a:t>
            </a:r>
            <a:r>
              <a:rPr lang="ar-JO" sz="2200" b="1" dirty="0"/>
              <a:t> </a:t>
            </a:r>
            <a:r>
              <a:rPr lang="en-US" sz="2200" b="1" dirty="0"/>
              <a:t>The Vogel's Approximation Method (VAM) </a:t>
            </a:r>
            <a:endParaRPr lang="ar-JO" sz="2200" b="1" dirty="0"/>
          </a:p>
          <a:p>
            <a:pPr marL="0" indent="0">
              <a:buNone/>
            </a:pPr>
            <a:r>
              <a:rPr lang="ar-SA" sz="2200" b="1" dirty="0"/>
              <a:t> </a:t>
            </a:r>
            <a:r>
              <a:rPr lang="ar-JO" b="1" dirty="0">
                <a:solidFill>
                  <a:srgbClr val="FF0000"/>
                </a:solidFill>
              </a:rPr>
              <a:t>الح</a:t>
            </a:r>
            <a:r>
              <a:rPr lang="ar-SA" b="1" dirty="0">
                <a:solidFill>
                  <a:srgbClr val="FF0000"/>
                </a:solidFill>
              </a:rPr>
              <a:t>ل</a:t>
            </a:r>
            <a:r>
              <a:rPr lang="ar-JO" b="1" dirty="0">
                <a:solidFill>
                  <a:srgbClr val="FF0000"/>
                </a:solidFill>
              </a:rPr>
              <a:t> </a:t>
            </a:r>
            <a:r>
              <a:rPr lang="ar-JO" b="1" dirty="0" err="1">
                <a:solidFill>
                  <a:srgbClr val="FF0000"/>
                </a:solidFill>
              </a:rPr>
              <a:t>الأمث</a:t>
            </a:r>
            <a:r>
              <a:rPr lang="ar-SA" b="1" dirty="0">
                <a:solidFill>
                  <a:srgbClr val="FF0000"/>
                </a:solidFill>
              </a:rPr>
              <a:t>ل:</a:t>
            </a:r>
            <a:r>
              <a:rPr lang="ar-JO" b="1" dirty="0">
                <a:solidFill>
                  <a:srgbClr val="FF0000"/>
                </a:solidFill>
              </a:rPr>
              <a:t> </a:t>
            </a:r>
            <a:r>
              <a:rPr lang="en-US" sz="3000" b="1" dirty="0">
                <a:solidFill>
                  <a:srgbClr val="FF0000"/>
                </a:solidFill>
              </a:rPr>
              <a:t>Optimal Solution</a:t>
            </a:r>
            <a:r>
              <a:rPr lang="en-US" dirty="0"/>
              <a:t> </a:t>
            </a:r>
            <a:endParaRPr lang="ar-SA" dirty="0"/>
          </a:p>
          <a:p>
            <a:r>
              <a:rPr lang="ar-JO" sz="2200" b="1" dirty="0"/>
              <a:t>طريقة المسار المتعرج الحجر </a:t>
            </a:r>
            <a:r>
              <a:rPr lang="ar-JO" sz="2200" b="1" dirty="0" err="1"/>
              <a:t>المتنق</a:t>
            </a:r>
            <a:r>
              <a:rPr lang="ar-SA" sz="2200" b="1" dirty="0"/>
              <a:t>ل:</a:t>
            </a:r>
            <a:r>
              <a:rPr lang="ar-JO" sz="2200" b="1" dirty="0"/>
              <a:t> </a:t>
            </a:r>
            <a:r>
              <a:rPr lang="en-US" sz="2200" b="1" dirty="0"/>
              <a:t>The Stepping Stone Method (SSM)</a:t>
            </a:r>
            <a:endParaRPr lang="ar-SA" sz="2200" b="1" dirty="0"/>
          </a:p>
          <a:p>
            <a:r>
              <a:rPr lang="ar-JO" sz="2200" b="1" dirty="0"/>
              <a:t>طريقة التوزيع المعدلة </a:t>
            </a:r>
            <a:r>
              <a:rPr lang="ar-SA" sz="2200" b="1" dirty="0"/>
              <a:t>:</a:t>
            </a:r>
            <a:r>
              <a:rPr lang="ar-JO" sz="2200" b="1" dirty="0"/>
              <a:t> </a:t>
            </a:r>
            <a:r>
              <a:rPr lang="en-US" sz="2200" b="1" dirty="0"/>
              <a:t>Modified Distribution Method (MODI) </a:t>
            </a:r>
          </a:p>
        </p:txBody>
      </p:sp>
      <p:sp>
        <p:nvSpPr>
          <p:cNvPr id="4" name="عنصر نائب للتاريخ 3"/>
          <p:cNvSpPr>
            <a:spLocks noGrp="1"/>
          </p:cNvSpPr>
          <p:nvPr>
            <p:ph type="dt" sz="half" idx="10"/>
          </p:nvPr>
        </p:nvSpPr>
        <p:spPr/>
        <p:txBody>
          <a:bodyPr/>
          <a:lstStyle/>
          <a:p>
            <a:fld id="{0B8A65AA-0116-4997-B548-D2D8A0054EAC}" type="datetime1">
              <a:rPr lang="en-US" smtClean="0"/>
              <a:t>8/12/2024</a:t>
            </a:fld>
            <a:endParaRPr lang="en-US"/>
          </a:p>
        </p:txBody>
      </p:sp>
      <p:sp>
        <p:nvSpPr>
          <p:cNvPr id="5" name="عنصر نائب للتذييل 4"/>
          <p:cNvSpPr>
            <a:spLocks noGrp="1"/>
          </p:cNvSpPr>
          <p:nvPr>
            <p:ph type="ftr" sz="quarter" idx="11"/>
          </p:nvPr>
        </p:nvSpPr>
        <p:spPr/>
        <p:txBody>
          <a:bodyPr/>
          <a:lstStyle/>
          <a:p>
            <a:r>
              <a:rPr lang="ar-JO"/>
              <a:t>جامعة فلسطين الأهلية</a:t>
            </a:r>
            <a:endParaRPr lang="en-US" dirty="0"/>
          </a:p>
        </p:txBody>
      </p:sp>
      <p:sp>
        <p:nvSpPr>
          <p:cNvPr id="6" name="عنصر نائب لرقم الشريحة 5"/>
          <p:cNvSpPr>
            <a:spLocks noGrp="1"/>
          </p:cNvSpPr>
          <p:nvPr>
            <p:ph type="sldNum" sz="quarter" idx="12"/>
          </p:nvPr>
        </p:nvSpPr>
        <p:spPr/>
        <p:txBody>
          <a:bodyPr/>
          <a:lstStyle/>
          <a:p>
            <a:fld id="{CADC140F-BB3D-412E-8119-EA44085A138A}" type="slidenum">
              <a:rPr lang="en-US" smtClean="0"/>
              <a:t>5</a:t>
            </a:fld>
            <a:endParaRPr lang="en-US"/>
          </a:p>
        </p:txBody>
      </p:sp>
    </p:spTree>
    <p:extLst>
      <p:ext uri="{BB962C8B-B14F-4D97-AF65-F5344CB8AC3E}">
        <p14:creationId xmlns:p14="http://schemas.microsoft.com/office/powerpoint/2010/main" val="3019931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12"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2"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additive="base">
                                        <p:cTn id="42"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43"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9" fill="hold" nodeType="click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 calcmode="lin" valueType="num">
                                      <p:cBhvr additive="base">
                                        <p:cTn id="48"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9" dur="500" fill="hold"/>
                                        <p:tgtEl>
                                          <p:spTgt spid="3">
                                            <p:txEl>
                                              <p:pRg st="6" end="6"/>
                                            </p:txEl>
                                          </p:spTgt>
                                        </p:tgtEl>
                                        <p:attrNameLst>
                                          <p:attrName>ppt_y</p:attrName>
                                        </p:attrNameLst>
                                      </p:cBhvr>
                                      <p:tavLst>
                                        <p:tav tm="0">
                                          <p:val>
                                            <p:strVal val="0-#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1" fill="hold" nodeType="click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 calcmode="lin" valueType="num">
                                      <p:cBhvr additive="base">
                                        <p:cTn id="54"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3">
                                            <p:txEl>
                                              <p:pRg st="7" end="7"/>
                                            </p:txEl>
                                          </p:spTgt>
                                        </p:tgtEl>
                                        <p:attrNameLst>
                                          <p:attrName>ppt_y</p:attrName>
                                        </p:attrNameLst>
                                      </p:cBhvr>
                                      <p:tavLst>
                                        <p:tav tm="0">
                                          <p:val>
                                            <p:strVal val="0-#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1" fill="hold" nodeType="clickEffect">
                                  <p:stCondLst>
                                    <p:cond delay="0"/>
                                  </p:stCondLst>
                                  <p:childTnLst>
                                    <p:set>
                                      <p:cBhvr>
                                        <p:cTn id="59" dur="1" fill="hold">
                                          <p:stCondLst>
                                            <p:cond delay="0"/>
                                          </p:stCondLst>
                                        </p:cTn>
                                        <p:tgtEl>
                                          <p:spTgt spid="3">
                                            <p:txEl>
                                              <p:pRg st="8" end="8"/>
                                            </p:txEl>
                                          </p:spTgt>
                                        </p:tgtEl>
                                        <p:attrNameLst>
                                          <p:attrName>style.visibility</p:attrName>
                                        </p:attrNameLst>
                                      </p:cBhvr>
                                      <p:to>
                                        <p:strVal val="visible"/>
                                      </p:to>
                                    </p:set>
                                    <p:anim calcmode="lin" valueType="num">
                                      <p:cBhvr additive="base">
                                        <p:cTn id="60"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3">
                                            <p:txEl>
                                              <p:pRg st="8" end="8"/>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90204"/>
            <a:ext cx="8229600" cy="733796"/>
          </a:xfrm>
        </p:spPr>
        <p:txBody>
          <a:bodyPr>
            <a:noAutofit/>
          </a:bodyPr>
          <a:lstStyle/>
          <a:p>
            <a:r>
              <a:rPr lang="ar-SA" sz="3600" b="1" dirty="0">
                <a:solidFill>
                  <a:srgbClr val="00B0F0"/>
                </a:solidFill>
              </a:rPr>
              <a:t>مثال (</a:t>
            </a:r>
            <a:r>
              <a:rPr lang="en-US" sz="3600" b="1" dirty="0">
                <a:solidFill>
                  <a:srgbClr val="00B0F0"/>
                </a:solidFill>
              </a:rPr>
              <a:t>1</a:t>
            </a:r>
            <a:r>
              <a:rPr lang="ar-JO" sz="3600" b="1" dirty="0">
                <a:solidFill>
                  <a:srgbClr val="00B0F0"/>
                </a:solidFill>
              </a:rPr>
              <a:t>):</a:t>
            </a:r>
            <a:endParaRPr lang="en-US" sz="3600" b="1" dirty="0">
              <a:solidFill>
                <a:srgbClr val="00B0F0"/>
              </a:solidFill>
            </a:endParaRPr>
          </a:p>
        </p:txBody>
      </p:sp>
      <p:sp>
        <p:nvSpPr>
          <p:cNvPr id="3" name="Content Placeholder 2"/>
          <p:cNvSpPr>
            <a:spLocks noGrp="1"/>
          </p:cNvSpPr>
          <p:nvPr>
            <p:ph idx="1"/>
          </p:nvPr>
        </p:nvSpPr>
        <p:spPr>
          <a:xfrm>
            <a:off x="457200" y="1447800"/>
            <a:ext cx="8229600" cy="4678363"/>
          </a:xfrm>
        </p:spPr>
        <p:txBody>
          <a:bodyPr>
            <a:normAutofit/>
          </a:bodyPr>
          <a:lstStyle/>
          <a:p>
            <a:pPr marL="0" indent="0">
              <a:buNone/>
            </a:pPr>
            <a:r>
              <a:rPr lang="ar-JO" sz="1800" b="1" dirty="0"/>
              <a:t>شركة الجنيدي لتوزيع الألبان لها ثلاثة مخازن في (جنين، الخليل، سلفيت)، ولها ثلاثة مراكز تسويقية في (رام الله، نابلس، الخليل)، علماً بأن تكاليف نقل الوحدة الواحد من السلع (بالدينار)، وحجم التخزين في كل مخزن (العرض)، والاحتياجات لكل مركز تسويقي (الطلب) كما يلي:</a:t>
            </a:r>
            <a:endParaRPr lang="ar-SA" sz="1800" b="1" dirty="0"/>
          </a:p>
          <a:p>
            <a:pPr marL="0" indent="0">
              <a:buNone/>
            </a:pPr>
            <a:endParaRPr lang="ar-SA" sz="1800" b="1" dirty="0"/>
          </a:p>
          <a:p>
            <a:pPr marL="0" indent="0">
              <a:buNone/>
            </a:pPr>
            <a:endParaRPr lang="ar-SA" sz="1800" b="1" dirty="0"/>
          </a:p>
          <a:p>
            <a:pPr marL="0" indent="0">
              <a:buNone/>
            </a:pPr>
            <a:endParaRPr lang="ar-SA" sz="1800" b="1" dirty="0"/>
          </a:p>
          <a:p>
            <a:pPr marL="0" indent="0">
              <a:buNone/>
            </a:pPr>
            <a:endParaRPr lang="ar-SA" sz="1800" b="1" dirty="0"/>
          </a:p>
          <a:p>
            <a:pPr marL="0" indent="0">
              <a:buNone/>
            </a:pPr>
            <a:endParaRPr lang="ar-SA" sz="1800" b="1" dirty="0"/>
          </a:p>
          <a:p>
            <a:pPr marL="0" indent="0">
              <a:buNone/>
            </a:pPr>
            <a:endParaRPr lang="ar-SA" sz="1800" b="1" dirty="0"/>
          </a:p>
          <a:p>
            <a:pPr marL="0" indent="0">
              <a:buNone/>
            </a:pPr>
            <a:endParaRPr lang="ar-SA" sz="1800" b="1" dirty="0"/>
          </a:p>
          <a:p>
            <a:pPr marL="0" indent="0">
              <a:buNone/>
            </a:pPr>
            <a:endParaRPr lang="ar-SA" sz="1800" b="1" dirty="0"/>
          </a:p>
          <a:p>
            <a:pPr marL="0" indent="0">
              <a:buNone/>
            </a:pPr>
            <a:r>
              <a:rPr lang="ar-SA" sz="2400" b="1" dirty="0">
                <a:solidFill>
                  <a:srgbClr val="00B0F0"/>
                </a:solidFill>
              </a:rPr>
              <a:t>المطلوب:</a:t>
            </a:r>
          </a:p>
          <a:p>
            <a:pPr marL="0" indent="0">
              <a:buNone/>
            </a:pPr>
            <a:r>
              <a:rPr lang="ar-SA" sz="1800" b="1" dirty="0"/>
              <a:t>ما مجموع تكاليف النقل للسلعة من المصادر إلى المراكز باستخدام طريقة الزاوية الشمالية الغربية؟</a:t>
            </a:r>
            <a:endParaRPr lang="ar-JO" sz="1800" b="1" dirty="0"/>
          </a:p>
          <a:p>
            <a:pPr marL="0" indent="0" algn="l">
              <a:buNone/>
            </a:pPr>
            <a:endParaRPr lang="ar-JO" sz="1800" b="1" dirty="0"/>
          </a:p>
          <a:p>
            <a:pPr marL="0" indent="0">
              <a:buNone/>
            </a:pPr>
            <a:endParaRPr lang="en-US" sz="1800" b="1" dirty="0"/>
          </a:p>
        </p:txBody>
      </p:sp>
      <p:sp>
        <p:nvSpPr>
          <p:cNvPr id="4" name="Date Placeholder 3"/>
          <p:cNvSpPr>
            <a:spLocks noGrp="1"/>
          </p:cNvSpPr>
          <p:nvPr>
            <p:ph type="dt" sz="half" idx="10"/>
          </p:nvPr>
        </p:nvSpPr>
        <p:spPr>
          <a:xfrm>
            <a:off x="533400" y="6324600"/>
            <a:ext cx="2133600" cy="365125"/>
          </a:xfrm>
        </p:spPr>
        <p:txBody>
          <a:bodyPr/>
          <a:lstStyle/>
          <a:p>
            <a:fld id="{B437AF8F-F38D-47D1-83AC-4BF4D15FCC8F}" type="datetime1">
              <a:rPr lang="en-US" smtClean="0"/>
              <a:t>8/12/2024</a:t>
            </a:fld>
            <a:endParaRPr lang="en-US" dirty="0"/>
          </a:p>
        </p:txBody>
      </p:sp>
      <p:sp>
        <p:nvSpPr>
          <p:cNvPr id="5" name="Footer Placeholder 4"/>
          <p:cNvSpPr>
            <a:spLocks noGrp="1"/>
          </p:cNvSpPr>
          <p:nvPr>
            <p:ph type="ftr" sz="quarter" idx="11"/>
          </p:nvPr>
        </p:nvSpPr>
        <p:spPr/>
        <p:txBody>
          <a:bodyPr/>
          <a:lstStyle/>
          <a:p>
            <a:r>
              <a:rPr lang="ar-JO" dirty="0"/>
              <a:t>جامعة فلسطين الأهلية</a:t>
            </a:r>
            <a:endParaRPr lang="en-US" dirty="0"/>
          </a:p>
        </p:txBody>
      </p:sp>
      <p:sp>
        <p:nvSpPr>
          <p:cNvPr id="6" name="Slide Number Placeholder 5"/>
          <p:cNvSpPr>
            <a:spLocks noGrp="1"/>
          </p:cNvSpPr>
          <p:nvPr>
            <p:ph type="sldNum" sz="quarter" idx="12"/>
          </p:nvPr>
        </p:nvSpPr>
        <p:spPr/>
        <p:txBody>
          <a:bodyPr/>
          <a:lstStyle/>
          <a:p>
            <a:fld id="{CADC140F-BB3D-412E-8119-EA44085A138A}" type="slidenum">
              <a:rPr lang="en-US" smtClean="0"/>
              <a:t>6</a:t>
            </a:fld>
            <a:endParaRPr lang="en-US"/>
          </a:p>
        </p:txBody>
      </p:sp>
      <p:graphicFrame>
        <p:nvGraphicFramePr>
          <p:cNvPr id="7" name="جدول 6"/>
          <p:cNvGraphicFramePr>
            <a:graphicFrameLocks noGrp="1"/>
          </p:cNvGraphicFramePr>
          <p:nvPr>
            <p:extLst>
              <p:ext uri="{D42A27DB-BD31-4B8C-83A1-F6EECF244321}">
                <p14:modId xmlns:p14="http://schemas.microsoft.com/office/powerpoint/2010/main" val="1393665199"/>
              </p:ext>
            </p:extLst>
          </p:nvPr>
        </p:nvGraphicFramePr>
        <p:xfrm>
          <a:off x="2057400" y="2504440"/>
          <a:ext cx="6096000" cy="221996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gridCol w="1016000">
                  <a:extLst>
                    <a:ext uri="{9D8B030D-6E8A-4147-A177-3AD203B41FA5}">
                      <a16:colId xmlns:a16="http://schemas.microsoft.com/office/drawing/2014/main" val="20004"/>
                    </a:ext>
                  </a:extLst>
                </a:gridCol>
                <a:gridCol w="1016000">
                  <a:extLst>
                    <a:ext uri="{9D8B030D-6E8A-4147-A177-3AD203B41FA5}">
                      <a16:colId xmlns:a16="http://schemas.microsoft.com/office/drawing/2014/main" val="20005"/>
                    </a:ext>
                  </a:extLst>
                </a:gridCol>
              </a:tblGrid>
              <a:tr h="370840">
                <a:tc rowSpan="6">
                  <a:txBody>
                    <a:bodyPr/>
                    <a:lstStyle/>
                    <a:p>
                      <a:endParaRPr lang="en-US" dirty="0"/>
                    </a:p>
                    <a:p>
                      <a:endParaRPr lang="en-US" dirty="0"/>
                    </a:p>
                    <a:p>
                      <a:endParaRPr lang="en-US" dirty="0"/>
                    </a:p>
                  </a:txBody>
                  <a:tcPr/>
                </a:tc>
                <a:tc gridSpan="5">
                  <a:txBody>
                    <a:bodyPr/>
                    <a:lstStyle/>
                    <a:p>
                      <a:pPr algn="ctr"/>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vMerge="1">
                  <a:txBody>
                    <a:bodyPr/>
                    <a:lstStyle/>
                    <a:p>
                      <a:endParaRPr lang="en-US" dirty="0"/>
                    </a:p>
                  </a:txBody>
                  <a:tcPr/>
                </a:tc>
                <a:tc>
                  <a:txBody>
                    <a:bodyPr/>
                    <a:lstStyle/>
                    <a:p>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endParaRPr lang="en-US" dirty="0"/>
                    </a:p>
                  </a:txBody>
                  <a:tcPr/>
                </a:tc>
                <a:extLst>
                  <a:ext uri="{0D108BD9-81ED-4DB2-BD59-A6C34878D82A}">
                    <a16:rowId xmlns:a16="http://schemas.microsoft.com/office/drawing/2014/main" val="10001"/>
                  </a:ext>
                </a:extLst>
              </a:tr>
              <a:tr h="370840">
                <a:tc vMerge="1">
                  <a:txBody>
                    <a:bodyPr/>
                    <a:lstStyle/>
                    <a:p>
                      <a:endParaRPr lang="en-US" dirty="0"/>
                    </a:p>
                  </a:txBody>
                  <a:tcPr/>
                </a:tc>
                <a:tc>
                  <a:txBody>
                    <a:bodyPr/>
                    <a:lstStyle/>
                    <a:p>
                      <a:pPr algn="ctr"/>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pPr algn="ctr"/>
                      <a:endParaRPr lang="en-US" dirty="0">
                        <a:solidFill>
                          <a:srgbClr val="00B0F0"/>
                        </a:solidFill>
                      </a:endParaRPr>
                    </a:p>
                  </a:txBody>
                  <a:tcPr/>
                </a:tc>
                <a:extLst>
                  <a:ext uri="{0D108BD9-81ED-4DB2-BD59-A6C34878D82A}">
                    <a16:rowId xmlns:a16="http://schemas.microsoft.com/office/drawing/2014/main" val="10002"/>
                  </a:ext>
                </a:extLst>
              </a:tr>
              <a:tr h="370840">
                <a:tc vMerge="1">
                  <a:txBody>
                    <a:bodyPr/>
                    <a:lstStyle/>
                    <a:p>
                      <a:endParaRPr lang="en-US" dirty="0"/>
                    </a:p>
                  </a:txBody>
                  <a:tcPr/>
                </a:tc>
                <a:tc>
                  <a:txBody>
                    <a:bodyPr/>
                    <a:lstStyle/>
                    <a:p>
                      <a:pPr algn="ct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pPr algn="ctr"/>
                      <a:endParaRPr lang="en-US" dirty="0">
                        <a:solidFill>
                          <a:srgbClr val="00B0F0"/>
                        </a:solidFill>
                      </a:endParaRPr>
                    </a:p>
                  </a:txBody>
                  <a:tcPr/>
                </a:tc>
                <a:extLst>
                  <a:ext uri="{0D108BD9-81ED-4DB2-BD59-A6C34878D82A}">
                    <a16:rowId xmlns:a16="http://schemas.microsoft.com/office/drawing/2014/main" val="10003"/>
                  </a:ext>
                </a:extLst>
              </a:tr>
              <a:tr h="370840">
                <a:tc vMerge="1">
                  <a:txBody>
                    <a:bodyPr/>
                    <a:lstStyle/>
                    <a:p>
                      <a:endParaRPr lang="en-US" dirty="0"/>
                    </a:p>
                  </a:txBody>
                  <a:tcPr/>
                </a:tc>
                <a:tc>
                  <a:txBody>
                    <a:bodyPr/>
                    <a:lstStyle/>
                    <a:p>
                      <a:pPr algn="ctr"/>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pPr algn="ctr"/>
                      <a:endParaRPr lang="en-US" dirty="0">
                        <a:solidFill>
                          <a:srgbClr val="00B0F0"/>
                        </a:solidFill>
                      </a:endParaRPr>
                    </a:p>
                  </a:txBody>
                  <a:tcPr/>
                </a:tc>
                <a:extLst>
                  <a:ext uri="{0D108BD9-81ED-4DB2-BD59-A6C34878D82A}">
                    <a16:rowId xmlns:a16="http://schemas.microsoft.com/office/drawing/2014/main" val="10004"/>
                  </a:ext>
                </a:extLst>
              </a:tr>
              <a:tr h="355600">
                <a:tc vMerge="1">
                  <a:txBody>
                    <a:bodyPr/>
                    <a:lstStyle/>
                    <a:p>
                      <a:endParaRPr lang="en-US" dirty="0"/>
                    </a:p>
                  </a:txBody>
                  <a:tcPr/>
                </a:tc>
                <a:tc>
                  <a:txBody>
                    <a:bodyPr/>
                    <a:lstStyle/>
                    <a:p>
                      <a:endParaRPr lang="en-US" dirty="0"/>
                    </a:p>
                  </a:txBody>
                  <a:tcPr/>
                </a:tc>
                <a:tc>
                  <a:txBody>
                    <a:bodyPr/>
                    <a:lstStyle/>
                    <a:p>
                      <a:pPr algn="ctr"/>
                      <a:endParaRPr lang="en-US" dirty="0">
                        <a:solidFill>
                          <a:srgbClr val="00B0F0"/>
                        </a:solidFill>
                      </a:endParaRPr>
                    </a:p>
                  </a:txBody>
                  <a:tcPr/>
                </a:tc>
                <a:tc>
                  <a:txBody>
                    <a:bodyPr/>
                    <a:lstStyle/>
                    <a:p>
                      <a:pPr algn="ctr"/>
                      <a:endParaRPr lang="en-US" dirty="0">
                        <a:solidFill>
                          <a:srgbClr val="00B0F0"/>
                        </a:solidFill>
                      </a:endParaRPr>
                    </a:p>
                  </a:txBody>
                  <a:tcPr/>
                </a:tc>
                <a:tc>
                  <a:txBody>
                    <a:bodyPr/>
                    <a:lstStyle/>
                    <a:p>
                      <a:pPr algn="ctr"/>
                      <a:endParaRPr lang="en-US" dirty="0"/>
                    </a:p>
                  </a:txBody>
                  <a:tcPr/>
                </a:tc>
                <a:tc>
                  <a:txBody>
                    <a:bodyPr/>
                    <a:lstStyle/>
                    <a:p>
                      <a:pPr algn="l"/>
                      <a:endParaRPr lang="en-US" dirty="0"/>
                    </a:p>
                  </a:txBody>
                  <a:tcPr/>
                </a:tc>
                <a:extLst>
                  <a:ext uri="{0D108BD9-81ED-4DB2-BD59-A6C34878D82A}">
                    <a16:rowId xmlns:a16="http://schemas.microsoft.com/office/drawing/2014/main" val="10005"/>
                  </a:ext>
                </a:extLst>
              </a:tr>
            </a:tbl>
          </a:graphicData>
        </a:graphic>
      </p:graphicFrame>
      <p:sp>
        <p:nvSpPr>
          <p:cNvPr id="8" name="مربع نص 7"/>
          <p:cNvSpPr txBox="1"/>
          <p:nvPr/>
        </p:nvSpPr>
        <p:spPr>
          <a:xfrm>
            <a:off x="4114800" y="3260467"/>
            <a:ext cx="381000" cy="246221"/>
          </a:xfrm>
          <a:prstGeom prst="rect">
            <a:avLst/>
          </a:prstGeom>
          <a:solidFill>
            <a:srgbClr val="92D050"/>
          </a:solidFill>
        </p:spPr>
        <p:txBody>
          <a:bodyPr wrap="square" rtlCol="0">
            <a:spAutoFit/>
          </a:bodyPr>
          <a:lstStyle/>
          <a:p>
            <a:r>
              <a:rPr lang="en-US" sz="1000" dirty="0"/>
              <a:t>5</a:t>
            </a:r>
          </a:p>
        </p:txBody>
      </p:sp>
      <p:sp>
        <p:nvSpPr>
          <p:cNvPr id="9" name="مربع نص 8"/>
          <p:cNvSpPr txBox="1"/>
          <p:nvPr/>
        </p:nvSpPr>
        <p:spPr>
          <a:xfrm>
            <a:off x="4112260" y="3646547"/>
            <a:ext cx="381000" cy="246221"/>
          </a:xfrm>
          <a:prstGeom prst="rect">
            <a:avLst/>
          </a:prstGeom>
          <a:solidFill>
            <a:srgbClr val="92D050"/>
          </a:solidFill>
        </p:spPr>
        <p:txBody>
          <a:bodyPr wrap="square" rtlCol="0">
            <a:spAutoFit/>
          </a:bodyPr>
          <a:lstStyle/>
          <a:p>
            <a:r>
              <a:rPr lang="en-US" sz="1000" dirty="0"/>
              <a:t>2</a:t>
            </a:r>
          </a:p>
        </p:txBody>
      </p:sp>
      <p:sp>
        <p:nvSpPr>
          <p:cNvPr id="10" name="مربع نص 9"/>
          <p:cNvSpPr txBox="1"/>
          <p:nvPr/>
        </p:nvSpPr>
        <p:spPr>
          <a:xfrm>
            <a:off x="4097020" y="3994666"/>
            <a:ext cx="381000" cy="246221"/>
          </a:xfrm>
          <a:prstGeom prst="rect">
            <a:avLst/>
          </a:prstGeom>
          <a:solidFill>
            <a:srgbClr val="92D050"/>
          </a:solidFill>
        </p:spPr>
        <p:txBody>
          <a:bodyPr wrap="square" rtlCol="0">
            <a:spAutoFit/>
          </a:bodyPr>
          <a:lstStyle/>
          <a:p>
            <a:r>
              <a:rPr lang="en-US" sz="1000" dirty="0"/>
              <a:t>3</a:t>
            </a:r>
          </a:p>
        </p:txBody>
      </p:sp>
      <p:sp>
        <p:nvSpPr>
          <p:cNvPr id="11" name="مربع نص 10"/>
          <p:cNvSpPr txBox="1"/>
          <p:nvPr/>
        </p:nvSpPr>
        <p:spPr>
          <a:xfrm>
            <a:off x="5105400" y="3260467"/>
            <a:ext cx="381000" cy="246221"/>
          </a:xfrm>
          <a:prstGeom prst="rect">
            <a:avLst/>
          </a:prstGeom>
          <a:solidFill>
            <a:srgbClr val="92D050"/>
          </a:solidFill>
        </p:spPr>
        <p:txBody>
          <a:bodyPr wrap="square" rtlCol="0">
            <a:spAutoFit/>
          </a:bodyPr>
          <a:lstStyle/>
          <a:p>
            <a:r>
              <a:rPr lang="en-US" sz="1000" dirty="0"/>
              <a:t>1</a:t>
            </a:r>
          </a:p>
        </p:txBody>
      </p:sp>
      <p:sp>
        <p:nvSpPr>
          <p:cNvPr id="12" name="مربع نص 11"/>
          <p:cNvSpPr txBox="1"/>
          <p:nvPr/>
        </p:nvSpPr>
        <p:spPr>
          <a:xfrm>
            <a:off x="5105400" y="3646547"/>
            <a:ext cx="381000" cy="246221"/>
          </a:xfrm>
          <a:prstGeom prst="rect">
            <a:avLst/>
          </a:prstGeom>
          <a:solidFill>
            <a:srgbClr val="92D050"/>
          </a:solidFill>
        </p:spPr>
        <p:txBody>
          <a:bodyPr wrap="square" rtlCol="0">
            <a:spAutoFit/>
          </a:bodyPr>
          <a:lstStyle/>
          <a:p>
            <a:r>
              <a:rPr lang="en-US" sz="1000" dirty="0"/>
              <a:t>4</a:t>
            </a:r>
          </a:p>
        </p:txBody>
      </p:sp>
      <p:sp>
        <p:nvSpPr>
          <p:cNvPr id="13" name="مربع نص 12"/>
          <p:cNvSpPr txBox="1"/>
          <p:nvPr/>
        </p:nvSpPr>
        <p:spPr>
          <a:xfrm>
            <a:off x="5105400" y="3994666"/>
            <a:ext cx="381000" cy="246221"/>
          </a:xfrm>
          <a:prstGeom prst="rect">
            <a:avLst/>
          </a:prstGeom>
          <a:solidFill>
            <a:srgbClr val="92D050"/>
          </a:solidFill>
        </p:spPr>
        <p:txBody>
          <a:bodyPr wrap="square" rtlCol="0">
            <a:spAutoFit/>
          </a:bodyPr>
          <a:lstStyle/>
          <a:p>
            <a:r>
              <a:rPr lang="en-US" sz="1000" dirty="0"/>
              <a:t>6</a:t>
            </a:r>
          </a:p>
        </p:txBody>
      </p:sp>
      <p:sp>
        <p:nvSpPr>
          <p:cNvPr id="14" name="مربع نص 13"/>
          <p:cNvSpPr txBox="1"/>
          <p:nvPr/>
        </p:nvSpPr>
        <p:spPr>
          <a:xfrm>
            <a:off x="6123940" y="3261360"/>
            <a:ext cx="381000" cy="246221"/>
          </a:xfrm>
          <a:prstGeom prst="rect">
            <a:avLst/>
          </a:prstGeom>
          <a:solidFill>
            <a:srgbClr val="92D050"/>
          </a:solidFill>
        </p:spPr>
        <p:txBody>
          <a:bodyPr wrap="square" rtlCol="0">
            <a:spAutoFit/>
          </a:bodyPr>
          <a:lstStyle/>
          <a:p>
            <a:r>
              <a:rPr lang="en-US" sz="1000" dirty="0"/>
              <a:t>8</a:t>
            </a:r>
          </a:p>
        </p:txBody>
      </p:sp>
      <p:sp>
        <p:nvSpPr>
          <p:cNvPr id="15" name="مربع نص 14"/>
          <p:cNvSpPr txBox="1"/>
          <p:nvPr/>
        </p:nvSpPr>
        <p:spPr>
          <a:xfrm>
            <a:off x="6123940" y="3666867"/>
            <a:ext cx="381000" cy="246221"/>
          </a:xfrm>
          <a:prstGeom prst="rect">
            <a:avLst/>
          </a:prstGeom>
          <a:solidFill>
            <a:srgbClr val="92D050"/>
          </a:solidFill>
        </p:spPr>
        <p:txBody>
          <a:bodyPr wrap="square" rtlCol="0">
            <a:spAutoFit/>
          </a:bodyPr>
          <a:lstStyle/>
          <a:p>
            <a:r>
              <a:rPr lang="en-US" sz="1000" dirty="0"/>
              <a:t>0</a:t>
            </a:r>
          </a:p>
        </p:txBody>
      </p:sp>
      <p:sp>
        <p:nvSpPr>
          <p:cNvPr id="16" name="مربع نص 15"/>
          <p:cNvSpPr txBox="1"/>
          <p:nvPr/>
        </p:nvSpPr>
        <p:spPr>
          <a:xfrm>
            <a:off x="6123940" y="3994666"/>
            <a:ext cx="381000" cy="246221"/>
          </a:xfrm>
          <a:prstGeom prst="rect">
            <a:avLst/>
          </a:prstGeom>
          <a:solidFill>
            <a:srgbClr val="92D050"/>
          </a:solidFill>
        </p:spPr>
        <p:txBody>
          <a:bodyPr wrap="square" rtlCol="0">
            <a:spAutoFit/>
          </a:bodyPr>
          <a:lstStyle/>
          <a:p>
            <a:r>
              <a:rPr lang="en-US" sz="1000" dirty="0"/>
              <a:t>7</a:t>
            </a:r>
          </a:p>
        </p:txBody>
      </p:sp>
      <p:sp>
        <p:nvSpPr>
          <p:cNvPr id="17" name="مربع نص 16"/>
          <p:cNvSpPr txBox="1"/>
          <p:nvPr/>
        </p:nvSpPr>
        <p:spPr>
          <a:xfrm>
            <a:off x="7391400" y="3261360"/>
            <a:ext cx="457200" cy="369332"/>
          </a:xfrm>
          <a:prstGeom prst="rect">
            <a:avLst/>
          </a:prstGeom>
          <a:noFill/>
        </p:spPr>
        <p:txBody>
          <a:bodyPr wrap="square" rtlCol="0">
            <a:spAutoFit/>
          </a:bodyPr>
          <a:lstStyle/>
          <a:p>
            <a:r>
              <a:rPr lang="en-US" dirty="0"/>
              <a:t>12</a:t>
            </a:r>
          </a:p>
        </p:txBody>
      </p:sp>
      <p:sp>
        <p:nvSpPr>
          <p:cNvPr id="18" name="مربع نص 17"/>
          <p:cNvSpPr txBox="1"/>
          <p:nvPr/>
        </p:nvSpPr>
        <p:spPr>
          <a:xfrm>
            <a:off x="6344920" y="4363998"/>
            <a:ext cx="457200" cy="369332"/>
          </a:xfrm>
          <a:prstGeom prst="rect">
            <a:avLst/>
          </a:prstGeom>
          <a:noFill/>
        </p:spPr>
        <p:txBody>
          <a:bodyPr wrap="square" rtlCol="0">
            <a:spAutoFit/>
          </a:bodyPr>
          <a:lstStyle/>
          <a:p>
            <a:r>
              <a:rPr lang="en-US" dirty="0"/>
              <a:t>11</a:t>
            </a:r>
          </a:p>
        </p:txBody>
      </p:sp>
      <p:sp>
        <p:nvSpPr>
          <p:cNvPr id="19" name="مربع نص 18"/>
          <p:cNvSpPr txBox="1"/>
          <p:nvPr/>
        </p:nvSpPr>
        <p:spPr>
          <a:xfrm>
            <a:off x="5334000" y="4363998"/>
            <a:ext cx="457200" cy="369332"/>
          </a:xfrm>
          <a:prstGeom prst="rect">
            <a:avLst/>
          </a:prstGeom>
          <a:noFill/>
        </p:spPr>
        <p:txBody>
          <a:bodyPr wrap="square" rtlCol="0">
            <a:spAutoFit/>
          </a:bodyPr>
          <a:lstStyle/>
          <a:p>
            <a:r>
              <a:rPr lang="en-US" dirty="0"/>
              <a:t>10</a:t>
            </a:r>
          </a:p>
        </p:txBody>
      </p:sp>
      <p:sp>
        <p:nvSpPr>
          <p:cNvPr id="20" name="مربع نص 19"/>
          <p:cNvSpPr txBox="1"/>
          <p:nvPr/>
        </p:nvSpPr>
        <p:spPr>
          <a:xfrm>
            <a:off x="4648200" y="2521466"/>
            <a:ext cx="1666240" cy="369332"/>
          </a:xfrm>
          <a:prstGeom prst="rect">
            <a:avLst/>
          </a:prstGeom>
          <a:noFill/>
        </p:spPr>
        <p:txBody>
          <a:bodyPr wrap="square" rtlCol="0">
            <a:spAutoFit/>
          </a:bodyPr>
          <a:lstStyle/>
          <a:p>
            <a:pPr algn="ctr"/>
            <a:r>
              <a:rPr lang="ar-SA" b="1" dirty="0"/>
              <a:t>المراكز التسويقية</a:t>
            </a:r>
            <a:endParaRPr lang="en-US" b="1" dirty="0"/>
          </a:p>
        </p:txBody>
      </p:sp>
      <p:sp>
        <p:nvSpPr>
          <p:cNvPr id="21" name="مربع نص 20"/>
          <p:cNvSpPr txBox="1"/>
          <p:nvPr/>
        </p:nvSpPr>
        <p:spPr>
          <a:xfrm>
            <a:off x="7239000" y="4363998"/>
            <a:ext cx="762000" cy="369332"/>
          </a:xfrm>
          <a:prstGeom prst="rect">
            <a:avLst/>
          </a:prstGeom>
          <a:noFill/>
        </p:spPr>
        <p:txBody>
          <a:bodyPr wrap="square" rtlCol="0">
            <a:spAutoFit/>
          </a:bodyPr>
          <a:lstStyle/>
          <a:p>
            <a:r>
              <a:rPr lang="en-US" dirty="0"/>
              <a:t>30/30</a:t>
            </a:r>
          </a:p>
        </p:txBody>
      </p:sp>
      <p:sp>
        <p:nvSpPr>
          <p:cNvPr id="22" name="مربع نص 21"/>
          <p:cNvSpPr txBox="1"/>
          <p:nvPr/>
        </p:nvSpPr>
        <p:spPr>
          <a:xfrm>
            <a:off x="7391400" y="3994666"/>
            <a:ext cx="457200" cy="369332"/>
          </a:xfrm>
          <a:prstGeom prst="rect">
            <a:avLst/>
          </a:prstGeom>
          <a:noFill/>
        </p:spPr>
        <p:txBody>
          <a:bodyPr wrap="square" rtlCol="0">
            <a:spAutoFit/>
          </a:bodyPr>
          <a:lstStyle/>
          <a:p>
            <a:r>
              <a:rPr lang="en-US" dirty="0"/>
              <a:t>4</a:t>
            </a:r>
          </a:p>
        </p:txBody>
      </p:sp>
      <p:sp>
        <p:nvSpPr>
          <p:cNvPr id="23" name="مربع نص 22"/>
          <p:cNvSpPr txBox="1"/>
          <p:nvPr/>
        </p:nvSpPr>
        <p:spPr>
          <a:xfrm>
            <a:off x="7366000" y="3605311"/>
            <a:ext cx="457200" cy="369332"/>
          </a:xfrm>
          <a:prstGeom prst="rect">
            <a:avLst/>
          </a:prstGeom>
          <a:noFill/>
        </p:spPr>
        <p:txBody>
          <a:bodyPr wrap="square" rtlCol="0">
            <a:spAutoFit/>
          </a:bodyPr>
          <a:lstStyle/>
          <a:p>
            <a:r>
              <a:rPr lang="en-US" dirty="0"/>
              <a:t>14</a:t>
            </a:r>
          </a:p>
        </p:txBody>
      </p:sp>
      <p:sp>
        <p:nvSpPr>
          <p:cNvPr id="25" name="مربع نص 24"/>
          <p:cNvSpPr txBox="1"/>
          <p:nvPr/>
        </p:nvSpPr>
        <p:spPr>
          <a:xfrm>
            <a:off x="4419600" y="4386660"/>
            <a:ext cx="457200" cy="369332"/>
          </a:xfrm>
          <a:prstGeom prst="rect">
            <a:avLst/>
          </a:prstGeom>
          <a:noFill/>
        </p:spPr>
        <p:txBody>
          <a:bodyPr wrap="square" rtlCol="0">
            <a:spAutoFit/>
          </a:bodyPr>
          <a:lstStyle/>
          <a:p>
            <a:r>
              <a:rPr lang="en-US" dirty="0"/>
              <a:t>9</a:t>
            </a:r>
          </a:p>
        </p:txBody>
      </p:sp>
      <p:sp>
        <p:nvSpPr>
          <p:cNvPr id="26" name="مربع نص 25"/>
          <p:cNvSpPr txBox="1"/>
          <p:nvPr/>
        </p:nvSpPr>
        <p:spPr>
          <a:xfrm>
            <a:off x="2057400" y="3482201"/>
            <a:ext cx="1143000" cy="646331"/>
          </a:xfrm>
          <a:prstGeom prst="rect">
            <a:avLst/>
          </a:prstGeom>
          <a:noFill/>
        </p:spPr>
        <p:txBody>
          <a:bodyPr wrap="square" rtlCol="0">
            <a:spAutoFit/>
          </a:bodyPr>
          <a:lstStyle/>
          <a:p>
            <a:pPr algn="ctr"/>
            <a:r>
              <a:rPr lang="ar-JO" b="1" dirty="0"/>
              <a:t>المصادر</a:t>
            </a:r>
          </a:p>
          <a:p>
            <a:pPr algn="ctr"/>
            <a:r>
              <a:rPr lang="ar-JO" b="1" dirty="0"/>
              <a:t>(المخازن)</a:t>
            </a:r>
            <a:endParaRPr lang="en-US" b="1" dirty="0"/>
          </a:p>
        </p:txBody>
      </p:sp>
      <p:sp>
        <p:nvSpPr>
          <p:cNvPr id="29" name="مربع نص 28"/>
          <p:cNvSpPr txBox="1"/>
          <p:nvPr/>
        </p:nvSpPr>
        <p:spPr>
          <a:xfrm>
            <a:off x="7106920" y="2890798"/>
            <a:ext cx="970280" cy="369332"/>
          </a:xfrm>
          <a:prstGeom prst="rect">
            <a:avLst/>
          </a:prstGeom>
          <a:noFill/>
        </p:spPr>
        <p:txBody>
          <a:bodyPr wrap="square" rtlCol="0">
            <a:spAutoFit/>
          </a:bodyPr>
          <a:lstStyle/>
          <a:p>
            <a:r>
              <a:rPr lang="en-US" dirty="0"/>
              <a:t>Supply</a:t>
            </a:r>
          </a:p>
        </p:txBody>
      </p:sp>
      <p:sp>
        <p:nvSpPr>
          <p:cNvPr id="30" name="مربع نص 29"/>
          <p:cNvSpPr txBox="1"/>
          <p:nvPr/>
        </p:nvSpPr>
        <p:spPr>
          <a:xfrm>
            <a:off x="6355080" y="2909332"/>
            <a:ext cx="457200" cy="369332"/>
          </a:xfrm>
          <a:prstGeom prst="rect">
            <a:avLst/>
          </a:prstGeom>
          <a:noFill/>
        </p:spPr>
        <p:txBody>
          <a:bodyPr wrap="square" rtlCol="0">
            <a:spAutoFit/>
          </a:bodyPr>
          <a:lstStyle/>
          <a:p>
            <a:pPr algn="ctr"/>
            <a:r>
              <a:rPr lang="en-US" dirty="0"/>
              <a:t>D3</a:t>
            </a:r>
          </a:p>
        </p:txBody>
      </p:sp>
      <p:sp>
        <p:nvSpPr>
          <p:cNvPr id="31" name="مربع نص 30"/>
          <p:cNvSpPr txBox="1"/>
          <p:nvPr/>
        </p:nvSpPr>
        <p:spPr>
          <a:xfrm>
            <a:off x="5334000" y="2878616"/>
            <a:ext cx="457200" cy="369332"/>
          </a:xfrm>
          <a:prstGeom prst="rect">
            <a:avLst/>
          </a:prstGeom>
          <a:noFill/>
        </p:spPr>
        <p:txBody>
          <a:bodyPr wrap="square" rtlCol="0">
            <a:spAutoFit/>
          </a:bodyPr>
          <a:lstStyle/>
          <a:p>
            <a:pPr algn="ctr"/>
            <a:r>
              <a:rPr lang="en-US" dirty="0"/>
              <a:t>D2</a:t>
            </a:r>
          </a:p>
        </p:txBody>
      </p:sp>
      <p:sp>
        <p:nvSpPr>
          <p:cNvPr id="32" name="مربع نص 31"/>
          <p:cNvSpPr txBox="1"/>
          <p:nvPr/>
        </p:nvSpPr>
        <p:spPr>
          <a:xfrm>
            <a:off x="4419600" y="2878616"/>
            <a:ext cx="457200" cy="369332"/>
          </a:xfrm>
          <a:prstGeom prst="rect">
            <a:avLst/>
          </a:prstGeom>
          <a:noFill/>
        </p:spPr>
        <p:txBody>
          <a:bodyPr wrap="square" rtlCol="0">
            <a:spAutoFit/>
          </a:bodyPr>
          <a:lstStyle/>
          <a:p>
            <a:pPr algn="ctr"/>
            <a:r>
              <a:rPr lang="en-US" dirty="0"/>
              <a:t>D1</a:t>
            </a:r>
          </a:p>
        </p:txBody>
      </p:sp>
      <p:sp>
        <p:nvSpPr>
          <p:cNvPr id="33" name="مربع نص 32"/>
          <p:cNvSpPr txBox="1"/>
          <p:nvPr/>
        </p:nvSpPr>
        <p:spPr>
          <a:xfrm>
            <a:off x="3048000" y="4331732"/>
            <a:ext cx="990600" cy="369332"/>
          </a:xfrm>
          <a:prstGeom prst="rect">
            <a:avLst/>
          </a:prstGeom>
          <a:noFill/>
        </p:spPr>
        <p:txBody>
          <a:bodyPr wrap="square" rtlCol="0">
            <a:spAutoFit/>
          </a:bodyPr>
          <a:lstStyle/>
          <a:p>
            <a:r>
              <a:rPr lang="en-US" dirty="0"/>
              <a:t>Demand</a:t>
            </a:r>
          </a:p>
        </p:txBody>
      </p:sp>
      <p:sp>
        <p:nvSpPr>
          <p:cNvPr id="34" name="مربع نص 33"/>
          <p:cNvSpPr txBox="1"/>
          <p:nvPr/>
        </p:nvSpPr>
        <p:spPr>
          <a:xfrm>
            <a:off x="3251200" y="3990032"/>
            <a:ext cx="457200" cy="369332"/>
          </a:xfrm>
          <a:prstGeom prst="rect">
            <a:avLst/>
          </a:prstGeom>
          <a:noFill/>
        </p:spPr>
        <p:txBody>
          <a:bodyPr wrap="square" rtlCol="0">
            <a:spAutoFit/>
          </a:bodyPr>
          <a:lstStyle/>
          <a:p>
            <a:pPr algn="ctr"/>
            <a:r>
              <a:rPr lang="en-US" dirty="0"/>
              <a:t>S3</a:t>
            </a:r>
          </a:p>
        </p:txBody>
      </p:sp>
      <p:sp>
        <p:nvSpPr>
          <p:cNvPr id="35" name="مربع نص 34"/>
          <p:cNvSpPr txBox="1"/>
          <p:nvPr/>
        </p:nvSpPr>
        <p:spPr>
          <a:xfrm>
            <a:off x="3251200" y="3620700"/>
            <a:ext cx="457200" cy="369332"/>
          </a:xfrm>
          <a:prstGeom prst="rect">
            <a:avLst/>
          </a:prstGeom>
          <a:noFill/>
        </p:spPr>
        <p:txBody>
          <a:bodyPr wrap="square" rtlCol="0">
            <a:spAutoFit/>
          </a:bodyPr>
          <a:lstStyle/>
          <a:p>
            <a:pPr algn="ctr"/>
            <a:r>
              <a:rPr lang="en-US" dirty="0"/>
              <a:t>S2</a:t>
            </a:r>
          </a:p>
        </p:txBody>
      </p:sp>
      <p:sp>
        <p:nvSpPr>
          <p:cNvPr id="36" name="مربع نص 35"/>
          <p:cNvSpPr txBox="1"/>
          <p:nvPr/>
        </p:nvSpPr>
        <p:spPr>
          <a:xfrm>
            <a:off x="3251200" y="3235979"/>
            <a:ext cx="457200" cy="369332"/>
          </a:xfrm>
          <a:prstGeom prst="rect">
            <a:avLst/>
          </a:prstGeom>
          <a:noFill/>
        </p:spPr>
        <p:txBody>
          <a:bodyPr wrap="square" rtlCol="0">
            <a:spAutoFit/>
          </a:bodyPr>
          <a:lstStyle/>
          <a:p>
            <a:pPr algn="ctr"/>
            <a:r>
              <a:rPr lang="en-US" dirty="0"/>
              <a:t>S1</a:t>
            </a:r>
          </a:p>
        </p:txBody>
      </p:sp>
      <p:sp>
        <p:nvSpPr>
          <p:cNvPr id="37" name="مربع نص 36"/>
          <p:cNvSpPr txBox="1"/>
          <p:nvPr/>
        </p:nvSpPr>
        <p:spPr>
          <a:xfrm>
            <a:off x="3200400" y="2878616"/>
            <a:ext cx="685800" cy="369332"/>
          </a:xfrm>
          <a:prstGeom prst="rect">
            <a:avLst/>
          </a:prstGeom>
          <a:noFill/>
        </p:spPr>
        <p:txBody>
          <a:bodyPr wrap="square" rtlCol="0">
            <a:spAutoFit/>
          </a:bodyPr>
          <a:lstStyle/>
          <a:p>
            <a:r>
              <a:rPr lang="en-US" dirty="0"/>
              <a:t>S \ D</a:t>
            </a:r>
          </a:p>
        </p:txBody>
      </p:sp>
    </p:spTree>
    <p:extLst>
      <p:ext uri="{BB962C8B-B14F-4D97-AF65-F5344CB8AC3E}">
        <p14:creationId xmlns:p14="http://schemas.microsoft.com/office/powerpoint/2010/main" val="203075251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 calcmode="lin" valueType="num">
                                      <p:cBhvr additive="base">
                                        <p:cTn id="22" dur="500" fill="hold"/>
                                        <p:tgtEl>
                                          <p:spTgt spid="20"/>
                                        </p:tgtEl>
                                        <p:attrNameLst>
                                          <p:attrName>ppt_x</p:attrName>
                                        </p:attrNameLst>
                                      </p:cBhvr>
                                      <p:tavLst>
                                        <p:tav tm="0">
                                          <p:val>
                                            <p:strVal val="0-#ppt_w/2"/>
                                          </p:val>
                                        </p:tav>
                                        <p:tav tm="100000">
                                          <p:val>
                                            <p:strVal val="#ppt_x"/>
                                          </p:val>
                                        </p:tav>
                                      </p:tavLst>
                                    </p:anim>
                                    <p:anim calcmode="lin" valueType="num">
                                      <p:cBhvr additive="base">
                                        <p:cTn id="23"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1" fill="hold" grpId="0" nodeType="clickEffect">
                                  <p:stCondLst>
                                    <p:cond delay="0"/>
                                  </p:stCondLst>
                                  <p:childTnLst>
                                    <p:set>
                                      <p:cBhvr>
                                        <p:cTn id="27" dur="1" fill="hold">
                                          <p:stCondLst>
                                            <p:cond delay="0"/>
                                          </p:stCondLst>
                                        </p:cTn>
                                        <p:tgtEl>
                                          <p:spTgt spid="26"/>
                                        </p:tgtEl>
                                        <p:attrNameLst>
                                          <p:attrName>style.visibility</p:attrName>
                                        </p:attrNameLst>
                                      </p:cBhvr>
                                      <p:to>
                                        <p:strVal val="visible"/>
                                      </p:to>
                                    </p:set>
                                    <p:anim calcmode="lin" valueType="num">
                                      <p:cBhvr additive="base">
                                        <p:cTn id="28" dur="500" fill="hold"/>
                                        <p:tgtEl>
                                          <p:spTgt spid="26"/>
                                        </p:tgtEl>
                                        <p:attrNameLst>
                                          <p:attrName>ppt_x</p:attrName>
                                        </p:attrNameLst>
                                      </p:cBhvr>
                                      <p:tavLst>
                                        <p:tav tm="0">
                                          <p:val>
                                            <p:strVal val="#ppt_x"/>
                                          </p:val>
                                        </p:tav>
                                        <p:tav tm="100000">
                                          <p:val>
                                            <p:strVal val="#ppt_x"/>
                                          </p:val>
                                        </p:tav>
                                      </p:tavLst>
                                    </p:anim>
                                    <p:anim calcmode="lin" valueType="num">
                                      <p:cBhvr additive="base">
                                        <p:cTn id="29" dur="500" fill="hold"/>
                                        <p:tgtEl>
                                          <p:spTgt spid="26"/>
                                        </p:tgtEl>
                                        <p:attrNameLst>
                                          <p:attrName>ppt_y</p:attrName>
                                        </p:attrNameLst>
                                      </p:cBhvr>
                                      <p:tavLst>
                                        <p:tav tm="0">
                                          <p:val>
                                            <p:strVal val="0-#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6" fill="hold" grpId="0" nodeType="clickEffect">
                                  <p:stCondLst>
                                    <p:cond delay="0"/>
                                  </p:stCondLst>
                                  <p:childTnLst>
                                    <p:set>
                                      <p:cBhvr>
                                        <p:cTn id="33" dur="1" fill="hold">
                                          <p:stCondLst>
                                            <p:cond delay="0"/>
                                          </p:stCondLst>
                                        </p:cTn>
                                        <p:tgtEl>
                                          <p:spTgt spid="37"/>
                                        </p:tgtEl>
                                        <p:attrNameLst>
                                          <p:attrName>style.visibility</p:attrName>
                                        </p:attrNameLst>
                                      </p:cBhvr>
                                      <p:to>
                                        <p:strVal val="visible"/>
                                      </p:to>
                                    </p:set>
                                    <p:anim calcmode="lin" valueType="num">
                                      <p:cBhvr additive="base">
                                        <p:cTn id="34" dur="500" fill="hold"/>
                                        <p:tgtEl>
                                          <p:spTgt spid="37"/>
                                        </p:tgtEl>
                                        <p:attrNameLst>
                                          <p:attrName>ppt_x</p:attrName>
                                        </p:attrNameLst>
                                      </p:cBhvr>
                                      <p:tavLst>
                                        <p:tav tm="0">
                                          <p:val>
                                            <p:strVal val="1+#ppt_w/2"/>
                                          </p:val>
                                        </p:tav>
                                        <p:tav tm="100000">
                                          <p:val>
                                            <p:strVal val="#ppt_x"/>
                                          </p:val>
                                        </p:tav>
                                      </p:tavLst>
                                    </p:anim>
                                    <p:anim calcmode="lin" valueType="num">
                                      <p:cBhvr additive="base">
                                        <p:cTn id="35"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12" fill="hold" grpId="0" nodeType="clickEffect">
                                  <p:stCondLst>
                                    <p:cond delay="0"/>
                                  </p:stCondLst>
                                  <p:childTnLst>
                                    <p:set>
                                      <p:cBhvr>
                                        <p:cTn id="39" dur="1" fill="hold">
                                          <p:stCondLst>
                                            <p:cond delay="0"/>
                                          </p:stCondLst>
                                        </p:cTn>
                                        <p:tgtEl>
                                          <p:spTgt spid="29"/>
                                        </p:tgtEl>
                                        <p:attrNameLst>
                                          <p:attrName>style.visibility</p:attrName>
                                        </p:attrNameLst>
                                      </p:cBhvr>
                                      <p:to>
                                        <p:strVal val="visible"/>
                                      </p:to>
                                    </p:set>
                                    <p:anim calcmode="lin" valueType="num">
                                      <p:cBhvr additive="base">
                                        <p:cTn id="40" dur="500" fill="hold"/>
                                        <p:tgtEl>
                                          <p:spTgt spid="29"/>
                                        </p:tgtEl>
                                        <p:attrNameLst>
                                          <p:attrName>ppt_x</p:attrName>
                                        </p:attrNameLst>
                                      </p:cBhvr>
                                      <p:tavLst>
                                        <p:tav tm="0">
                                          <p:val>
                                            <p:strVal val="0-#ppt_w/2"/>
                                          </p:val>
                                        </p:tav>
                                        <p:tav tm="100000">
                                          <p:val>
                                            <p:strVal val="#ppt_x"/>
                                          </p:val>
                                        </p:tav>
                                      </p:tavLst>
                                    </p:anim>
                                    <p:anim calcmode="lin" valueType="num">
                                      <p:cBhvr additive="base">
                                        <p:cTn id="41"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3" fill="hold" grpId="0" nodeType="clickEffect">
                                  <p:stCondLst>
                                    <p:cond delay="0"/>
                                  </p:stCondLst>
                                  <p:childTnLst>
                                    <p:set>
                                      <p:cBhvr>
                                        <p:cTn id="45" dur="1" fill="hold">
                                          <p:stCondLst>
                                            <p:cond delay="0"/>
                                          </p:stCondLst>
                                        </p:cTn>
                                        <p:tgtEl>
                                          <p:spTgt spid="33"/>
                                        </p:tgtEl>
                                        <p:attrNameLst>
                                          <p:attrName>style.visibility</p:attrName>
                                        </p:attrNameLst>
                                      </p:cBhvr>
                                      <p:to>
                                        <p:strVal val="visible"/>
                                      </p:to>
                                    </p:set>
                                    <p:anim calcmode="lin" valueType="num">
                                      <p:cBhvr additive="base">
                                        <p:cTn id="46" dur="500" fill="hold"/>
                                        <p:tgtEl>
                                          <p:spTgt spid="33"/>
                                        </p:tgtEl>
                                        <p:attrNameLst>
                                          <p:attrName>ppt_x</p:attrName>
                                        </p:attrNameLst>
                                      </p:cBhvr>
                                      <p:tavLst>
                                        <p:tav tm="0">
                                          <p:val>
                                            <p:strVal val="1+#ppt_w/2"/>
                                          </p:val>
                                        </p:tav>
                                        <p:tav tm="100000">
                                          <p:val>
                                            <p:strVal val="#ppt_x"/>
                                          </p:val>
                                        </p:tav>
                                      </p:tavLst>
                                    </p:anim>
                                    <p:anim calcmode="lin" valueType="num">
                                      <p:cBhvr additive="base">
                                        <p:cTn id="47" dur="500" fill="hold"/>
                                        <p:tgtEl>
                                          <p:spTgt spid="33"/>
                                        </p:tgtEl>
                                        <p:attrNameLst>
                                          <p:attrName>ppt_y</p:attrName>
                                        </p:attrNameLst>
                                      </p:cBhvr>
                                      <p:tavLst>
                                        <p:tav tm="0">
                                          <p:val>
                                            <p:strVal val="0-#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6" fill="hold" grpId="0" nodeType="clickEffect">
                                  <p:stCondLst>
                                    <p:cond delay="0"/>
                                  </p:stCondLst>
                                  <p:childTnLst>
                                    <p:set>
                                      <p:cBhvr>
                                        <p:cTn id="51" dur="1" fill="hold">
                                          <p:stCondLst>
                                            <p:cond delay="0"/>
                                          </p:stCondLst>
                                        </p:cTn>
                                        <p:tgtEl>
                                          <p:spTgt spid="36"/>
                                        </p:tgtEl>
                                        <p:attrNameLst>
                                          <p:attrName>style.visibility</p:attrName>
                                        </p:attrNameLst>
                                      </p:cBhvr>
                                      <p:to>
                                        <p:strVal val="visible"/>
                                      </p:to>
                                    </p:set>
                                    <p:anim calcmode="lin" valueType="num">
                                      <p:cBhvr additive="base">
                                        <p:cTn id="52" dur="500" fill="hold"/>
                                        <p:tgtEl>
                                          <p:spTgt spid="36"/>
                                        </p:tgtEl>
                                        <p:attrNameLst>
                                          <p:attrName>ppt_x</p:attrName>
                                        </p:attrNameLst>
                                      </p:cBhvr>
                                      <p:tavLst>
                                        <p:tav tm="0">
                                          <p:val>
                                            <p:strVal val="1+#ppt_w/2"/>
                                          </p:val>
                                        </p:tav>
                                        <p:tav tm="100000">
                                          <p:val>
                                            <p:strVal val="#ppt_x"/>
                                          </p:val>
                                        </p:tav>
                                      </p:tavLst>
                                    </p:anim>
                                    <p:anim calcmode="lin" valueType="num">
                                      <p:cBhvr additive="base">
                                        <p:cTn id="53"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12" fill="hold" grpId="0" nodeType="clickEffect">
                                  <p:stCondLst>
                                    <p:cond delay="0"/>
                                  </p:stCondLst>
                                  <p:childTnLst>
                                    <p:set>
                                      <p:cBhvr>
                                        <p:cTn id="57" dur="1" fill="hold">
                                          <p:stCondLst>
                                            <p:cond delay="0"/>
                                          </p:stCondLst>
                                        </p:cTn>
                                        <p:tgtEl>
                                          <p:spTgt spid="17"/>
                                        </p:tgtEl>
                                        <p:attrNameLst>
                                          <p:attrName>style.visibility</p:attrName>
                                        </p:attrNameLst>
                                      </p:cBhvr>
                                      <p:to>
                                        <p:strVal val="visible"/>
                                      </p:to>
                                    </p:set>
                                    <p:anim calcmode="lin" valueType="num">
                                      <p:cBhvr additive="base">
                                        <p:cTn id="58" dur="500" fill="hold"/>
                                        <p:tgtEl>
                                          <p:spTgt spid="17"/>
                                        </p:tgtEl>
                                        <p:attrNameLst>
                                          <p:attrName>ppt_x</p:attrName>
                                        </p:attrNameLst>
                                      </p:cBhvr>
                                      <p:tavLst>
                                        <p:tav tm="0">
                                          <p:val>
                                            <p:strVal val="0-#ppt_w/2"/>
                                          </p:val>
                                        </p:tav>
                                        <p:tav tm="100000">
                                          <p:val>
                                            <p:strVal val="#ppt_x"/>
                                          </p:val>
                                        </p:tav>
                                      </p:tavLst>
                                    </p:anim>
                                    <p:anim calcmode="lin" valueType="num">
                                      <p:cBhvr additive="base">
                                        <p:cTn id="59"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3" fill="hold" grpId="0" nodeType="clickEffect">
                                  <p:stCondLst>
                                    <p:cond delay="0"/>
                                  </p:stCondLst>
                                  <p:childTnLst>
                                    <p:set>
                                      <p:cBhvr>
                                        <p:cTn id="63" dur="1" fill="hold">
                                          <p:stCondLst>
                                            <p:cond delay="0"/>
                                          </p:stCondLst>
                                        </p:cTn>
                                        <p:tgtEl>
                                          <p:spTgt spid="35"/>
                                        </p:tgtEl>
                                        <p:attrNameLst>
                                          <p:attrName>style.visibility</p:attrName>
                                        </p:attrNameLst>
                                      </p:cBhvr>
                                      <p:to>
                                        <p:strVal val="visible"/>
                                      </p:to>
                                    </p:set>
                                    <p:anim calcmode="lin" valueType="num">
                                      <p:cBhvr additive="base">
                                        <p:cTn id="64" dur="500" fill="hold"/>
                                        <p:tgtEl>
                                          <p:spTgt spid="35"/>
                                        </p:tgtEl>
                                        <p:attrNameLst>
                                          <p:attrName>ppt_x</p:attrName>
                                        </p:attrNameLst>
                                      </p:cBhvr>
                                      <p:tavLst>
                                        <p:tav tm="0">
                                          <p:val>
                                            <p:strVal val="1+#ppt_w/2"/>
                                          </p:val>
                                        </p:tav>
                                        <p:tav tm="100000">
                                          <p:val>
                                            <p:strVal val="#ppt_x"/>
                                          </p:val>
                                        </p:tav>
                                      </p:tavLst>
                                    </p:anim>
                                    <p:anim calcmode="lin" valueType="num">
                                      <p:cBhvr additive="base">
                                        <p:cTn id="65" dur="500" fill="hold"/>
                                        <p:tgtEl>
                                          <p:spTgt spid="35"/>
                                        </p:tgtEl>
                                        <p:attrNameLst>
                                          <p:attrName>ppt_y</p:attrName>
                                        </p:attrNameLst>
                                      </p:cBhvr>
                                      <p:tavLst>
                                        <p:tav tm="0">
                                          <p:val>
                                            <p:strVal val="0-#ppt_h/2"/>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 presetClass="entr" presetSubtype="9" fill="hold" grpId="0" nodeType="clickEffect">
                                  <p:stCondLst>
                                    <p:cond delay="0"/>
                                  </p:stCondLst>
                                  <p:childTnLst>
                                    <p:set>
                                      <p:cBhvr>
                                        <p:cTn id="69" dur="1" fill="hold">
                                          <p:stCondLst>
                                            <p:cond delay="0"/>
                                          </p:stCondLst>
                                        </p:cTn>
                                        <p:tgtEl>
                                          <p:spTgt spid="23"/>
                                        </p:tgtEl>
                                        <p:attrNameLst>
                                          <p:attrName>style.visibility</p:attrName>
                                        </p:attrNameLst>
                                      </p:cBhvr>
                                      <p:to>
                                        <p:strVal val="visible"/>
                                      </p:to>
                                    </p:set>
                                    <p:anim calcmode="lin" valueType="num">
                                      <p:cBhvr additive="base">
                                        <p:cTn id="70" dur="500" fill="hold"/>
                                        <p:tgtEl>
                                          <p:spTgt spid="23"/>
                                        </p:tgtEl>
                                        <p:attrNameLst>
                                          <p:attrName>ppt_x</p:attrName>
                                        </p:attrNameLst>
                                      </p:cBhvr>
                                      <p:tavLst>
                                        <p:tav tm="0">
                                          <p:val>
                                            <p:strVal val="0-#ppt_w/2"/>
                                          </p:val>
                                        </p:tav>
                                        <p:tav tm="100000">
                                          <p:val>
                                            <p:strVal val="#ppt_x"/>
                                          </p:val>
                                        </p:tav>
                                      </p:tavLst>
                                    </p:anim>
                                    <p:anim calcmode="lin" valueType="num">
                                      <p:cBhvr additive="base">
                                        <p:cTn id="71" dur="500" fill="hold"/>
                                        <p:tgtEl>
                                          <p:spTgt spid="23"/>
                                        </p:tgtEl>
                                        <p:attrNameLst>
                                          <p:attrName>ppt_y</p:attrName>
                                        </p:attrNameLst>
                                      </p:cBhvr>
                                      <p:tavLst>
                                        <p:tav tm="0">
                                          <p:val>
                                            <p:strVal val="0-#ppt_h/2"/>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2" presetClass="entr" presetSubtype="3" fill="hold" grpId="0" nodeType="clickEffect">
                                  <p:stCondLst>
                                    <p:cond delay="0"/>
                                  </p:stCondLst>
                                  <p:childTnLst>
                                    <p:set>
                                      <p:cBhvr>
                                        <p:cTn id="75" dur="1" fill="hold">
                                          <p:stCondLst>
                                            <p:cond delay="0"/>
                                          </p:stCondLst>
                                        </p:cTn>
                                        <p:tgtEl>
                                          <p:spTgt spid="34"/>
                                        </p:tgtEl>
                                        <p:attrNameLst>
                                          <p:attrName>style.visibility</p:attrName>
                                        </p:attrNameLst>
                                      </p:cBhvr>
                                      <p:to>
                                        <p:strVal val="visible"/>
                                      </p:to>
                                    </p:set>
                                    <p:anim calcmode="lin" valueType="num">
                                      <p:cBhvr additive="base">
                                        <p:cTn id="76" dur="500" fill="hold"/>
                                        <p:tgtEl>
                                          <p:spTgt spid="34"/>
                                        </p:tgtEl>
                                        <p:attrNameLst>
                                          <p:attrName>ppt_x</p:attrName>
                                        </p:attrNameLst>
                                      </p:cBhvr>
                                      <p:tavLst>
                                        <p:tav tm="0">
                                          <p:val>
                                            <p:strVal val="1+#ppt_w/2"/>
                                          </p:val>
                                        </p:tav>
                                        <p:tav tm="100000">
                                          <p:val>
                                            <p:strVal val="#ppt_x"/>
                                          </p:val>
                                        </p:tav>
                                      </p:tavLst>
                                    </p:anim>
                                    <p:anim calcmode="lin" valueType="num">
                                      <p:cBhvr additive="base">
                                        <p:cTn id="77" dur="500" fill="hold"/>
                                        <p:tgtEl>
                                          <p:spTgt spid="34"/>
                                        </p:tgtEl>
                                        <p:attrNameLst>
                                          <p:attrName>ppt_y</p:attrName>
                                        </p:attrNameLst>
                                      </p:cBhvr>
                                      <p:tavLst>
                                        <p:tav tm="0">
                                          <p:val>
                                            <p:strVal val="0-#ppt_h/2"/>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2" presetClass="entr" presetSubtype="9" fill="hold" grpId="0" nodeType="clickEffect">
                                  <p:stCondLst>
                                    <p:cond delay="0"/>
                                  </p:stCondLst>
                                  <p:childTnLst>
                                    <p:set>
                                      <p:cBhvr>
                                        <p:cTn id="81" dur="1" fill="hold">
                                          <p:stCondLst>
                                            <p:cond delay="0"/>
                                          </p:stCondLst>
                                        </p:cTn>
                                        <p:tgtEl>
                                          <p:spTgt spid="22"/>
                                        </p:tgtEl>
                                        <p:attrNameLst>
                                          <p:attrName>style.visibility</p:attrName>
                                        </p:attrNameLst>
                                      </p:cBhvr>
                                      <p:to>
                                        <p:strVal val="visible"/>
                                      </p:to>
                                    </p:set>
                                    <p:anim calcmode="lin" valueType="num">
                                      <p:cBhvr additive="base">
                                        <p:cTn id="82" dur="500" fill="hold"/>
                                        <p:tgtEl>
                                          <p:spTgt spid="22"/>
                                        </p:tgtEl>
                                        <p:attrNameLst>
                                          <p:attrName>ppt_x</p:attrName>
                                        </p:attrNameLst>
                                      </p:cBhvr>
                                      <p:tavLst>
                                        <p:tav tm="0">
                                          <p:val>
                                            <p:strVal val="0-#ppt_w/2"/>
                                          </p:val>
                                        </p:tav>
                                        <p:tav tm="100000">
                                          <p:val>
                                            <p:strVal val="#ppt_x"/>
                                          </p:val>
                                        </p:tav>
                                      </p:tavLst>
                                    </p:anim>
                                    <p:anim calcmode="lin" valueType="num">
                                      <p:cBhvr additive="base">
                                        <p:cTn id="83" dur="500" fill="hold"/>
                                        <p:tgtEl>
                                          <p:spTgt spid="22"/>
                                        </p:tgtEl>
                                        <p:attrNameLst>
                                          <p:attrName>ppt_y</p:attrName>
                                        </p:attrNameLst>
                                      </p:cBhvr>
                                      <p:tavLst>
                                        <p:tav tm="0">
                                          <p:val>
                                            <p:strVal val="0-#ppt_h/2"/>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2" presetClass="entr" presetSubtype="4" fill="hold" grpId="0" nodeType="clickEffect">
                                  <p:stCondLst>
                                    <p:cond delay="0"/>
                                  </p:stCondLst>
                                  <p:childTnLst>
                                    <p:set>
                                      <p:cBhvr>
                                        <p:cTn id="87" dur="1" fill="hold">
                                          <p:stCondLst>
                                            <p:cond delay="0"/>
                                          </p:stCondLst>
                                        </p:cTn>
                                        <p:tgtEl>
                                          <p:spTgt spid="32"/>
                                        </p:tgtEl>
                                        <p:attrNameLst>
                                          <p:attrName>style.visibility</p:attrName>
                                        </p:attrNameLst>
                                      </p:cBhvr>
                                      <p:to>
                                        <p:strVal val="visible"/>
                                      </p:to>
                                    </p:set>
                                    <p:anim calcmode="lin" valueType="num">
                                      <p:cBhvr additive="base">
                                        <p:cTn id="88" dur="500" fill="hold"/>
                                        <p:tgtEl>
                                          <p:spTgt spid="32"/>
                                        </p:tgtEl>
                                        <p:attrNameLst>
                                          <p:attrName>ppt_x</p:attrName>
                                        </p:attrNameLst>
                                      </p:cBhvr>
                                      <p:tavLst>
                                        <p:tav tm="0">
                                          <p:val>
                                            <p:strVal val="#ppt_x"/>
                                          </p:val>
                                        </p:tav>
                                        <p:tav tm="100000">
                                          <p:val>
                                            <p:strVal val="#ppt_x"/>
                                          </p:val>
                                        </p:tav>
                                      </p:tavLst>
                                    </p:anim>
                                    <p:anim calcmode="lin" valueType="num">
                                      <p:cBhvr additive="base">
                                        <p:cTn id="89"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90" fill="hold">
                      <p:stCondLst>
                        <p:cond delay="indefinite"/>
                      </p:stCondLst>
                      <p:childTnLst>
                        <p:par>
                          <p:cTn id="91" fill="hold">
                            <p:stCondLst>
                              <p:cond delay="0"/>
                            </p:stCondLst>
                            <p:childTnLst>
                              <p:par>
                                <p:cTn id="92" presetID="2" presetClass="entr" presetSubtype="1" fill="hold" grpId="0" nodeType="clickEffect">
                                  <p:stCondLst>
                                    <p:cond delay="0"/>
                                  </p:stCondLst>
                                  <p:childTnLst>
                                    <p:set>
                                      <p:cBhvr>
                                        <p:cTn id="93" dur="1" fill="hold">
                                          <p:stCondLst>
                                            <p:cond delay="0"/>
                                          </p:stCondLst>
                                        </p:cTn>
                                        <p:tgtEl>
                                          <p:spTgt spid="25"/>
                                        </p:tgtEl>
                                        <p:attrNameLst>
                                          <p:attrName>style.visibility</p:attrName>
                                        </p:attrNameLst>
                                      </p:cBhvr>
                                      <p:to>
                                        <p:strVal val="visible"/>
                                      </p:to>
                                    </p:set>
                                    <p:anim calcmode="lin" valueType="num">
                                      <p:cBhvr additive="base">
                                        <p:cTn id="94" dur="500" fill="hold"/>
                                        <p:tgtEl>
                                          <p:spTgt spid="25"/>
                                        </p:tgtEl>
                                        <p:attrNameLst>
                                          <p:attrName>ppt_x</p:attrName>
                                        </p:attrNameLst>
                                      </p:cBhvr>
                                      <p:tavLst>
                                        <p:tav tm="0">
                                          <p:val>
                                            <p:strVal val="#ppt_x"/>
                                          </p:val>
                                        </p:tav>
                                        <p:tav tm="100000">
                                          <p:val>
                                            <p:strVal val="#ppt_x"/>
                                          </p:val>
                                        </p:tav>
                                      </p:tavLst>
                                    </p:anim>
                                    <p:anim calcmode="lin" valueType="num">
                                      <p:cBhvr additive="base">
                                        <p:cTn id="95" dur="500" fill="hold"/>
                                        <p:tgtEl>
                                          <p:spTgt spid="25"/>
                                        </p:tgtEl>
                                        <p:attrNameLst>
                                          <p:attrName>ppt_y</p:attrName>
                                        </p:attrNameLst>
                                      </p:cBhvr>
                                      <p:tavLst>
                                        <p:tav tm="0">
                                          <p:val>
                                            <p:strVal val="0-#ppt_h/2"/>
                                          </p:val>
                                        </p:tav>
                                        <p:tav tm="100000">
                                          <p:val>
                                            <p:strVal val="#ppt_y"/>
                                          </p:val>
                                        </p:tav>
                                      </p:tavLst>
                                    </p:anim>
                                  </p:childTnLst>
                                </p:cTn>
                              </p:par>
                            </p:childTnLst>
                          </p:cTn>
                        </p:par>
                      </p:childTnLst>
                    </p:cTn>
                  </p:par>
                  <p:par>
                    <p:cTn id="96" fill="hold">
                      <p:stCondLst>
                        <p:cond delay="indefinite"/>
                      </p:stCondLst>
                      <p:childTnLst>
                        <p:par>
                          <p:cTn id="97" fill="hold">
                            <p:stCondLst>
                              <p:cond delay="0"/>
                            </p:stCondLst>
                            <p:childTnLst>
                              <p:par>
                                <p:cTn id="98" presetID="2" presetClass="entr" presetSubtype="4" fill="hold" grpId="0" nodeType="clickEffect">
                                  <p:stCondLst>
                                    <p:cond delay="0"/>
                                  </p:stCondLst>
                                  <p:childTnLst>
                                    <p:set>
                                      <p:cBhvr>
                                        <p:cTn id="99" dur="1" fill="hold">
                                          <p:stCondLst>
                                            <p:cond delay="0"/>
                                          </p:stCondLst>
                                        </p:cTn>
                                        <p:tgtEl>
                                          <p:spTgt spid="31"/>
                                        </p:tgtEl>
                                        <p:attrNameLst>
                                          <p:attrName>style.visibility</p:attrName>
                                        </p:attrNameLst>
                                      </p:cBhvr>
                                      <p:to>
                                        <p:strVal val="visible"/>
                                      </p:to>
                                    </p:set>
                                    <p:anim calcmode="lin" valueType="num">
                                      <p:cBhvr additive="base">
                                        <p:cTn id="100" dur="500" fill="hold"/>
                                        <p:tgtEl>
                                          <p:spTgt spid="31"/>
                                        </p:tgtEl>
                                        <p:attrNameLst>
                                          <p:attrName>ppt_x</p:attrName>
                                        </p:attrNameLst>
                                      </p:cBhvr>
                                      <p:tavLst>
                                        <p:tav tm="0">
                                          <p:val>
                                            <p:strVal val="#ppt_x"/>
                                          </p:val>
                                        </p:tav>
                                        <p:tav tm="100000">
                                          <p:val>
                                            <p:strVal val="#ppt_x"/>
                                          </p:val>
                                        </p:tav>
                                      </p:tavLst>
                                    </p:anim>
                                    <p:anim calcmode="lin" valueType="num">
                                      <p:cBhvr additive="base">
                                        <p:cTn id="101"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102" fill="hold">
                      <p:stCondLst>
                        <p:cond delay="indefinite"/>
                      </p:stCondLst>
                      <p:childTnLst>
                        <p:par>
                          <p:cTn id="103" fill="hold">
                            <p:stCondLst>
                              <p:cond delay="0"/>
                            </p:stCondLst>
                            <p:childTnLst>
                              <p:par>
                                <p:cTn id="104" presetID="2" presetClass="entr" presetSubtype="1" fill="hold" grpId="0" nodeType="clickEffect">
                                  <p:stCondLst>
                                    <p:cond delay="0"/>
                                  </p:stCondLst>
                                  <p:childTnLst>
                                    <p:set>
                                      <p:cBhvr>
                                        <p:cTn id="105" dur="1" fill="hold">
                                          <p:stCondLst>
                                            <p:cond delay="0"/>
                                          </p:stCondLst>
                                        </p:cTn>
                                        <p:tgtEl>
                                          <p:spTgt spid="19"/>
                                        </p:tgtEl>
                                        <p:attrNameLst>
                                          <p:attrName>style.visibility</p:attrName>
                                        </p:attrNameLst>
                                      </p:cBhvr>
                                      <p:to>
                                        <p:strVal val="visible"/>
                                      </p:to>
                                    </p:set>
                                    <p:anim calcmode="lin" valueType="num">
                                      <p:cBhvr additive="base">
                                        <p:cTn id="106" dur="500" fill="hold"/>
                                        <p:tgtEl>
                                          <p:spTgt spid="19"/>
                                        </p:tgtEl>
                                        <p:attrNameLst>
                                          <p:attrName>ppt_x</p:attrName>
                                        </p:attrNameLst>
                                      </p:cBhvr>
                                      <p:tavLst>
                                        <p:tav tm="0">
                                          <p:val>
                                            <p:strVal val="#ppt_x"/>
                                          </p:val>
                                        </p:tav>
                                        <p:tav tm="100000">
                                          <p:val>
                                            <p:strVal val="#ppt_x"/>
                                          </p:val>
                                        </p:tav>
                                      </p:tavLst>
                                    </p:anim>
                                    <p:anim calcmode="lin" valueType="num">
                                      <p:cBhvr additive="base">
                                        <p:cTn id="107" dur="500" fill="hold"/>
                                        <p:tgtEl>
                                          <p:spTgt spid="19"/>
                                        </p:tgtEl>
                                        <p:attrNameLst>
                                          <p:attrName>ppt_y</p:attrName>
                                        </p:attrNameLst>
                                      </p:cBhvr>
                                      <p:tavLst>
                                        <p:tav tm="0">
                                          <p:val>
                                            <p:strVal val="0-#ppt_h/2"/>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2" presetClass="entr" presetSubtype="4" fill="hold" grpId="0" nodeType="clickEffect">
                                  <p:stCondLst>
                                    <p:cond delay="0"/>
                                  </p:stCondLst>
                                  <p:childTnLst>
                                    <p:set>
                                      <p:cBhvr>
                                        <p:cTn id="111" dur="1" fill="hold">
                                          <p:stCondLst>
                                            <p:cond delay="0"/>
                                          </p:stCondLst>
                                        </p:cTn>
                                        <p:tgtEl>
                                          <p:spTgt spid="30"/>
                                        </p:tgtEl>
                                        <p:attrNameLst>
                                          <p:attrName>style.visibility</p:attrName>
                                        </p:attrNameLst>
                                      </p:cBhvr>
                                      <p:to>
                                        <p:strVal val="visible"/>
                                      </p:to>
                                    </p:set>
                                    <p:anim calcmode="lin" valueType="num">
                                      <p:cBhvr additive="base">
                                        <p:cTn id="112" dur="500" fill="hold"/>
                                        <p:tgtEl>
                                          <p:spTgt spid="30"/>
                                        </p:tgtEl>
                                        <p:attrNameLst>
                                          <p:attrName>ppt_x</p:attrName>
                                        </p:attrNameLst>
                                      </p:cBhvr>
                                      <p:tavLst>
                                        <p:tav tm="0">
                                          <p:val>
                                            <p:strVal val="#ppt_x"/>
                                          </p:val>
                                        </p:tav>
                                        <p:tav tm="100000">
                                          <p:val>
                                            <p:strVal val="#ppt_x"/>
                                          </p:val>
                                        </p:tav>
                                      </p:tavLst>
                                    </p:anim>
                                    <p:anim calcmode="lin" valueType="num">
                                      <p:cBhvr additive="base">
                                        <p:cTn id="113"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114" fill="hold">
                      <p:stCondLst>
                        <p:cond delay="indefinite"/>
                      </p:stCondLst>
                      <p:childTnLst>
                        <p:par>
                          <p:cTn id="115" fill="hold">
                            <p:stCondLst>
                              <p:cond delay="0"/>
                            </p:stCondLst>
                            <p:childTnLst>
                              <p:par>
                                <p:cTn id="116" presetID="2" presetClass="entr" presetSubtype="1" fill="hold" grpId="0" nodeType="clickEffect">
                                  <p:stCondLst>
                                    <p:cond delay="0"/>
                                  </p:stCondLst>
                                  <p:childTnLst>
                                    <p:set>
                                      <p:cBhvr>
                                        <p:cTn id="117" dur="1" fill="hold">
                                          <p:stCondLst>
                                            <p:cond delay="0"/>
                                          </p:stCondLst>
                                        </p:cTn>
                                        <p:tgtEl>
                                          <p:spTgt spid="18"/>
                                        </p:tgtEl>
                                        <p:attrNameLst>
                                          <p:attrName>style.visibility</p:attrName>
                                        </p:attrNameLst>
                                      </p:cBhvr>
                                      <p:to>
                                        <p:strVal val="visible"/>
                                      </p:to>
                                    </p:set>
                                    <p:anim calcmode="lin" valueType="num">
                                      <p:cBhvr additive="base">
                                        <p:cTn id="118" dur="500" fill="hold"/>
                                        <p:tgtEl>
                                          <p:spTgt spid="18"/>
                                        </p:tgtEl>
                                        <p:attrNameLst>
                                          <p:attrName>ppt_x</p:attrName>
                                        </p:attrNameLst>
                                      </p:cBhvr>
                                      <p:tavLst>
                                        <p:tav tm="0">
                                          <p:val>
                                            <p:strVal val="#ppt_x"/>
                                          </p:val>
                                        </p:tav>
                                        <p:tav tm="100000">
                                          <p:val>
                                            <p:strVal val="#ppt_x"/>
                                          </p:val>
                                        </p:tav>
                                      </p:tavLst>
                                    </p:anim>
                                    <p:anim calcmode="lin" valueType="num">
                                      <p:cBhvr additive="base">
                                        <p:cTn id="119" dur="500" fill="hold"/>
                                        <p:tgtEl>
                                          <p:spTgt spid="18"/>
                                        </p:tgtEl>
                                        <p:attrNameLst>
                                          <p:attrName>ppt_y</p:attrName>
                                        </p:attrNameLst>
                                      </p:cBhvr>
                                      <p:tavLst>
                                        <p:tav tm="0">
                                          <p:val>
                                            <p:strVal val="0-#ppt_h/2"/>
                                          </p:val>
                                        </p:tav>
                                        <p:tav tm="100000">
                                          <p:val>
                                            <p:strVal val="#ppt_y"/>
                                          </p:val>
                                        </p:tav>
                                      </p:tavLst>
                                    </p:anim>
                                  </p:childTnLst>
                                </p:cTn>
                              </p:par>
                            </p:childTnLst>
                          </p:cTn>
                        </p:par>
                      </p:childTnLst>
                    </p:cTn>
                  </p:par>
                  <p:par>
                    <p:cTn id="120" fill="hold">
                      <p:stCondLst>
                        <p:cond delay="indefinite"/>
                      </p:stCondLst>
                      <p:childTnLst>
                        <p:par>
                          <p:cTn id="121" fill="hold">
                            <p:stCondLst>
                              <p:cond delay="0"/>
                            </p:stCondLst>
                            <p:childTnLst>
                              <p:par>
                                <p:cTn id="122" presetID="2" presetClass="entr" presetSubtype="9" fill="hold" grpId="0" nodeType="clickEffect">
                                  <p:stCondLst>
                                    <p:cond delay="0"/>
                                  </p:stCondLst>
                                  <p:childTnLst>
                                    <p:set>
                                      <p:cBhvr>
                                        <p:cTn id="123" dur="1" fill="hold">
                                          <p:stCondLst>
                                            <p:cond delay="0"/>
                                          </p:stCondLst>
                                        </p:cTn>
                                        <p:tgtEl>
                                          <p:spTgt spid="21"/>
                                        </p:tgtEl>
                                        <p:attrNameLst>
                                          <p:attrName>style.visibility</p:attrName>
                                        </p:attrNameLst>
                                      </p:cBhvr>
                                      <p:to>
                                        <p:strVal val="visible"/>
                                      </p:to>
                                    </p:set>
                                    <p:anim calcmode="lin" valueType="num">
                                      <p:cBhvr additive="base">
                                        <p:cTn id="124" dur="500" fill="hold"/>
                                        <p:tgtEl>
                                          <p:spTgt spid="21"/>
                                        </p:tgtEl>
                                        <p:attrNameLst>
                                          <p:attrName>ppt_x</p:attrName>
                                        </p:attrNameLst>
                                      </p:cBhvr>
                                      <p:tavLst>
                                        <p:tav tm="0">
                                          <p:val>
                                            <p:strVal val="0-#ppt_w/2"/>
                                          </p:val>
                                        </p:tav>
                                        <p:tav tm="100000">
                                          <p:val>
                                            <p:strVal val="#ppt_x"/>
                                          </p:val>
                                        </p:tav>
                                      </p:tavLst>
                                    </p:anim>
                                    <p:anim calcmode="lin" valueType="num">
                                      <p:cBhvr additive="base">
                                        <p:cTn id="125" dur="500" fill="hold"/>
                                        <p:tgtEl>
                                          <p:spTgt spid="21"/>
                                        </p:tgtEl>
                                        <p:attrNameLst>
                                          <p:attrName>ppt_y</p:attrName>
                                        </p:attrNameLst>
                                      </p:cBhvr>
                                      <p:tavLst>
                                        <p:tav tm="0">
                                          <p:val>
                                            <p:strVal val="0-#ppt_h/2"/>
                                          </p:val>
                                        </p:tav>
                                        <p:tav tm="100000">
                                          <p:val>
                                            <p:strVal val="#ppt_y"/>
                                          </p:val>
                                        </p:tav>
                                      </p:tavLst>
                                    </p:anim>
                                  </p:childTnLst>
                                </p:cTn>
                              </p:par>
                            </p:childTnLst>
                          </p:cTn>
                        </p:par>
                      </p:childTnLst>
                    </p:cTn>
                  </p:par>
                  <p:par>
                    <p:cTn id="126" fill="hold">
                      <p:stCondLst>
                        <p:cond delay="indefinite"/>
                      </p:stCondLst>
                      <p:childTnLst>
                        <p:par>
                          <p:cTn id="127" fill="hold">
                            <p:stCondLst>
                              <p:cond delay="0"/>
                            </p:stCondLst>
                            <p:childTnLst>
                              <p:par>
                                <p:cTn id="128" presetID="2" presetClass="entr" presetSubtype="6" fill="hold" grpId="0" nodeType="clickEffect">
                                  <p:stCondLst>
                                    <p:cond delay="0"/>
                                  </p:stCondLst>
                                  <p:childTnLst>
                                    <p:set>
                                      <p:cBhvr>
                                        <p:cTn id="129" dur="1" fill="hold">
                                          <p:stCondLst>
                                            <p:cond delay="0"/>
                                          </p:stCondLst>
                                        </p:cTn>
                                        <p:tgtEl>
                                          <p:spTgt spid="8"/>
                                        </p:tgtEl>
                                        <p:attrNameLst>
                                          <p:attrName>style.visibility</p:attrName>
                                        </p:attrNameLst>
                                      </p:cBhvr>
                                      <p:to>
                                        <p:strVal val="visible"/>
                                      </p:to>
                                    </p:set>
                                    <p:anim calcmode="lin" valueType="num">
                                      <p:cBhvr additive="base">
                                        <p:cTn id="130" dur="500" fill="hold"/>
                                        <p:tgtEl>
                                          <p:spTgt spid="8"/>
                                        </p:tgtEl>
                                        <p:attrNameLst>
                                          <p:attrName>ppt_x</p:attrName>
                                        </p:attrNameLst>
                                      </p:cBhvr>
                                      <p:tavLst>
                                        <p:tav tm="0">
                                          <p:val>
                                            <p:strVal val="1+#ppt_w/2"/>
                                          </p:val>
                                        </p:tav>
                                        <p:tav tm="100000">
                                          <p:val>
                                            <p:strVal val="#ppt_x"/>
                                          </p:val>
                                        </p:tav>
                                      </p:tavLst>
                                    </p:anim>
                                    <p:anim calcmode="lin" valueType="num">
                                      <p:cBhvr additive="base">
                                        <p:cTn id="131"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32" fill="hold">
                      <p:stCondLst>
                        <p:cond delay="indefinite"/>
                      </p:stCondLst>
                      <p:childTnLst>
                        <p:par>
                          <p:cTn id="133" fill="hold">
                            <p:stCondLst>
                              <p:cond delay="0"/>
                            </p:stCondLst>
                            <p:childTnLst>
                              <p:par>
                                <p:cTn id="134" presetID="2" presetClass="entr" presetSubtype="4" fill="hold" grpId="0" nodeType="clickEffect">
                                  <p:stCondLst>
                                    <p:cond delay="0"/>
                                  </p:stCondLst>
                                  <p:childTnLst>
                                    <p:set>
                                      <p:cBhvr>
                                        <p:cTn id="135" dur="1" fill="hold">
                                          <p:stCondLst>
                                            <p:cond delay="0"/>
                                          </p:stCondLst>
                                        </p:cTn>
                                        <p:tgtEl>
                                          <p:spTgt spid="11"/>
                                        </p:tgtEl>
                                        <p:attrNameLst>
                                          <p:attrName>style.visibility</p:attrName>
                                        </p:attrNameLst>
                                      </p:cBhvr>
                                      <p:to>
                                        <p:strVal val="visible"/>
                                      </p:to>
                                    </p:set>
                                    <p:anim calcmode="lin" valueType="num">
                                      <p:cBhvr additive="base">
                                        <p:cTn id="136" dur="500" fill="hold"/>
                                        <p:tgtEl>
                                          <p:spTgt spid="11"/>
                                        </p:tgtEl>
                                        <p:attrNameLst>
                                          <p:attrName>ppt_x</p:attrName>
                                        </p:attrNameLst>
                                      </p:cBhvr>
                                      <p:tavLst>
                                        <p:tav tm="0">
                                          <p:val>
                                            <p:strVal val="#ppt_x"/>
                                          </p:val>
                                        </p:tav>
                                        <p:tav tm="100000">
                                          <p:val>
                                            <p:strVal val="#ppt_x"/>
                                          </p:val>
                                        </p:tav>
                                      </p:tavLst>
                                    </p:anim>
                                    <p:anim calcmode="lin" valueType="num">
                                      <p:cBhvr additive="base">
                                        <p:cTn id="137"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38" fill="hold">
                      <p:stCondLst>
                        <p:cond delay="indefinite"/>
                      </p:stCondLst>
                      <p:childTnLst>
                        <p:par>
                          <p:cTn id="139" fill="hold">
                            <p:stCondLst>
                              <p:cond delay="0"/>
                            </p:stCondLst>
                            <p:childTnLst>
                              <p:par>
                                <p:cTn id="140" presetID="2" presetClass="entr" presetSubtype="12" fill="hold" grpId="0" nodeType="clickEffect">
                                  <p:stCondLst>
                                    <p:cond delay="0"/>
                                  </p:stCondLst>
                                  <p:childTnLst>
                                    <p:set>
                                      <p:cBhvr>
                                        <p:cTn id="141" dur="1" fill="hold">
                                          <p:stCondLst>
                                            <p:cond delay="0"/>
                                          </p:stCondLst>
                                        </p:cTn>
                                        <p:tgtEl>
                                          <p:spTgt spid="14"/>
                                        </p:tgtEl>
                                        <p:attrNameLst>
                                          <p:attrName>style.visibility</p:attrName>
                                        </p:attrNameLst>
                                      </p:cBhvr>
                                      <p:to>
                                        <p:strVal val="visible"/>
                                      </p:to>
                                    </p:set>
                                    <p:anim calcmode="lin" valueType="num">
                                      <p:cBhvr additive="base">
                                        <p:cTn id="142" dur="500" fill="hold"/>
                                        <p:tgtEl>
                                          <p:spTgt spid="14"/>
                                        </p:tgtEl>
                                        <p:attrNameLst>
                                          <p:attrName>ppt_x</p:attrName>
                                        </p:attrNameLst>
                                      </p:cBhvr>
                                      <p:tavLst>
                                        <p:tav tm="0">
                                          <p:val>
                                            <p:strVal val="0-#ppt_w/2"/>
                                          </p:val>
                                        </p:tav>
                                        <p:tav tm="100000">
                                          <p:val>
                                            <p:strVal val="#ppt_x"/>
                                          </p:val>
                                        </p:tav>
                                      </p:tavLst>
                                    </p:anim>
                                    <p:anim calcmode="lin" valueType="num">
                                      <p:cBhvr additive="base">
                                        <p:cTn id="143"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44" fill="hold">
                      <p:stCondLst>
                        <p:cond delay="indefinite"/>
                      </p:stCondLst>
                      <p:childTnLst>
                        <p:par>
                          <p:cTn id="145" fill="hold">
                            <p:stCondLst>
                              <p:cond delay="0"/>
                            </p:stCondLst>
                            <p:childTnLst>
                              <p:par>
                                <p:cTn id="146" presetID="2" presetClass="entr" presetSubtype="3" fill="hold" grpId="0" nodeType="clickEffect">
                                  <p:stCondLst>
                                    <p:cond delay="0"/>
                                  </p:stCondLst>
                                  <p:childTnLst>
                                    <p:set>
                                      <p:cBhvr>
                                        <p:cTn id="147" dur="1" fill="hold">
                                          <p:stCondLst>
                                            <p:cond delay="0"/>
                                          </p:stCondLst>
                                        </p:cTn>
                                        <p:tgtEl>
                                          <p:spTgt spid="9"/>
                                        </p:tgtEl>
                                        <p:attrNameLst>
                                          <p:attrName>style.visibility</p:attrName>
                                        </p:attrNameLst>
                                      </p:cBhvr>
                                      <p:to>
                                        <p:strVal val="visible"/>
                                      </p:to>
                                    </p:set>
                                    <p:anim calcmode="lin" valueType="num">
                                      <p:cBhvr additive="base">
                                        <p:cTn id="148" dur="500" fill="hold"/>
                                        <p:tgtEl>
                                          <p:spTgt spid="9"/>
                                        </p:tgtEl>
                                        <p:attrNameLst>
                                          <p:attrName>ppt_x</p:attrName>
                                        </p:attrNameLst>
                                      </p:cBhvr>
                                      <p:tavLst>
                                        <p:tav tm="0">
                                          <p:val>
                                            <p:strVal val="1+#ppt_w/2"/>
                                          </p:val>
                                        </p:tav>
                                        <p:tav tm="100000">
                                          <p:val>
                                            <p:strVal val="#ppt_x"/>
                                          </p:val>
                                        </p:tav>
                                      </p:tavLst>
                                    </p:anim>
                                    <p:anim calcmode="lin" valueType="num">
                                      <p:cBhvr additive="base">
                                        <p:cTn id="149" dur="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150" fill="hold">
                      <p:stCondLst>
                        <p:cond delay="indefinite"/>
                      </p:stCondLst>
                      <p:childTnLst>
                        <p:par>
                          <p:cTn id="151" fill="hold">
                            <p:stCondLst>
                              <p:cond delay="0"/>
                            </p:stCondLst>
                            <p:childTnLst>
                              <p:par>
                                <p:cTn id="152" presetID="2" presetClass="entr" presetSubtype="1" fill="hold" grpId="0" nodeType="clickEffect">
                                  <p:stCondLst>
                                    <p:cond delay="0"/>
                                  </p:stCondLst>
                                  <p:childTnLst>
                                    <p:set>
                                      <p:cBhvr>
                                        <p:cTn id="153" dur="1" fill="hold">
                                          <p:stCondLst>
                                            <p:cond delay="0"/>
                                          </p:stCondLst>
                                        </p:cTn>
                                        <p:tgtEl>
                                          <p:spTgt spid="12"/>
                                        </p:tgtEl>
                                        <p:attrNameLst>
                                          <p:attrName>style.visibility</p:attrName>
                                        </p:attrNameLst>
                                      </p:cBhvr>
                                      <p:to>
                                        <p:strVal val="visible"/>
                                      </p:to>
                                    </p:set>
                                    <p:anim calcmode="lin" valueType="num">
                                      <p:cBhvr additive="base">
                                        <p:cTn id="154" dur="500" fill="hold"/>
                                        <p:tgtEl>
                                          <p:spTgt spid="12"/>
                                        </p:tgtEl>
                                        <p:attrNameLst>
                                          <p:attrName>ppt_x</p:attrName>
                                        </p:attrNameLst>
                                      </p:cBhvr>
                                      <p:tavLst>
                                        <p:tav tm="0">
                                          <p:val>
                                            <p:strVal val="#ppt_x"/>
                                          </p:val>
                                        </p:tav>
                                        <p:tav tm="100000">
                                          <p:val>
                                            <p:strVal val="#ppt_x"/>
                                          </p:val>
                                        </p:tav>
                                      </p:tavLst>
                                    </p:anim>
                                    <p:anim calcmode="lin" valueType="num">
                                      <p:cBhvr additive="base">
                                        <p:cTn id="155" dur="500" fill="hold"/>
                                        <p:tgtEl>
                                          <p:spTgt spid="12"/>
                                        </p:tgtEl>
                                        <p:attrNameLst>
                                          <p:attrName>ppt_y</p:attrName>
                                        </p:attrNameLst>
                                      </p:cBhvr>
                                      <p:tavLst>
                                        <p:tav tm="0">
                                          <p:val>
                                            <p:strVal val="0-#ppt_h/2"/>
                                          </p:val>
                                        </p:tav>
                                        <p:tav tm="100000">
                                          <p:val>
                                            <p:strVal val="#ppt_y"/>
                                          </p:val>
                                        </p:tav>
                                      </p:tavLst>
                                    </p:anim>
                                  </p:childTnLst>
                                </p:cTn>
                              </p:par>
                            </p:childTnLst>
                          </p:cTn>
                        </p:par>
                      </p:childTnLst>
                    </p:cTn>
                  </p:par>
                  <p:par>
                    <p:cTn id="156" fill="hold">
                      <p:stCondLst>
                        <p:cond delay="indefinite"/>
                      </p:stCondLst>
                      <p:childTnLst>
                        <p:par>
                          <p:cTn id="157" fill="hold">
                            <p:stCondLst>
                              <p:cond delay="0"/>
                            </p:stCondLst>
                            <p:childTnLst>
                              <p:par>
                                <p:cTn id="158" presetID="2" presetClass="entr" presetSubtype="9" fill="hold" grpId="0" nodeType="clickEffect">
                                  <p:stCondLst>
                                    <p:cond delay="0"/>
                                  </p:stCondLst>
                                  <p:childTnLst>
                                    <p:set>
                                      <p:cBhvr>
                                        <p:cTn id="159" dur="1" fill="hold">
                                          <p:stCondLst>
                                            <p:cond delay="0"/>
                                          </p:stCondLst>
                                        </p:cTn>
                                        <p:tgtEl>
                                          <p:spTgt spid="15"/>
                                        </p:tgtEl>
                                        <p:attrNameLst>
                                          <p:attrName>style.visibility</p:attrName>
                                        </p:attrNameLst>
                                      </p:cBhvr>
                                      <p:to>
                                        <p:strVal val="visible"/>
                                      </p:to>
                                    </p:set>
                                    <p:anim calcmode="lin" valueType="num">
                                      <p:cBhvr additive="base">
                                        <p:cTn id="160" dur="500" fill="hold"/>
                                        <p:tgtEl>
                                          <p:spTgt spid="15"/>
                                        </p:tgtEl>
                                        <p:attrNameLst>
                                          <p:attrName>ppt_x</p:attrName>
                                        </p:attrNameLst>
                                      </p:cBhvr>
                                      <p:tavLst>
                                        <p:tav tm="0">
                                          <p:val>
                                            <p:strVal val="0-#ppt_w/2"/>
                                          </p:val>
                                        </p:tav>
                                        <p:tav tm="100000">
                                          <p:val>
                                            <p:strVal val="#ppt_x"/>
                                          </p:val>
                                        </p:tav>
                                      </p:tavLst>
                                    </p:anim>
                                    <p:anim calcmode="lin" valueType="num">
                                      <p:cBhvr additive="base">
                                        <p:cTn id="161" dur="500" fill="hold"/>
                                        <p:tgtEl>
                                          <p:spTgt spid="15"/>
                                        </p:tgtEl>
                                        <p:attrNameLst>
                                          <p:attrName>ppt_y</p:attrName>
                                        </p:attrNameLst>
                                      </p:cBhvr>
                                      <p:tavLst>
                                        <p:tav tm="0">
                                          <p:val>
                                            <p:strVal val="0-#ppt_h/2"/>
                                          </p:val>
                                        </p:tav>
                                        <p:tav tm="100000">
                                          <p:val>
                                            <p:strVal val="#ppt_y"/>
                                          </p:val>
                                        </p:tav>
                                      </p:tavLst>
                                    </p:anim>
                                  </p:childTnLst>
                                </p:cTn>
                              </p:par>
                            </p:childTnLst>
                          </p:cTn>
                        </p:par>
                      </p:childTnLst>
                    </p:cTn>
                  </p:par>
                  <p:par>
                    <p:cTn id="162" fill="hold">
                      <p:stCondLst>
                        <p:cond delay="indefinite"/>
                      </p:stCondLst>
                      <p:childTnLst>
                        <p:par>
                          <p:cTn id="163" fill="hold">
                            <p:stCondLst>
                              <p:cond delay="0"/>
                            </p:stCondLst>
                            <p:childTnLst>
                              <p:par>
                                <p:cTn id="164" presetID="2" presetClass="entr" presetSubtype="3" fill="hold" grpId="0" nodeType="clickEffect">
                                  <p:stCondLst>
                                    <p:cond delay="0"/>
                                  </p:stCondLst>
                                  <p:childTnLst>
                                    <p:set>
                                      <p:cBhvr>
                                        <p:cTn id="165" dur="1" fill="hold">
                                          <p:stCondLst>
                                            <p:cond delay="0"/>
                                          </p:stCondLst>
                                        </p:cTn>
                                        <p:tgtEl>
                                          <p:spTgt spid="10"/>
                                        </p:tgtEl>
                                        <p:attrNameLst>
                                          <p:attrName>style.visibility</p:attrName>
                                        </p:attrNameLst>
                                      </p:cBhvr>
                                      <p:to>
                                        <p:strVal val="visible"/>
                                      </p:to>
                                    </p:set>
                                    <p:anim calcmode="lin" valueType="num">
                                      <p:cBhvr additive="base">
                                        <p:cTn id="166" dur="500" fill="hold"/>
                                        <p:tgtEl>
                                          <p:spTgt spid="10"/>
                                        </p:tgtEl>
                                        <p:attrNameLst>
                                          <p:attrName>ppt_x</p:attrName>
                                        </p:attrNameLst>
                                      </p:cBhvr>
                                      <p:tavLst>
                                        <p:tav tm="0">
                                          <p:val>
                                            <p:strVal val="1+#ppt_w/2"/>
                                          </p:val>
                                        </p:tav>
                                        <p:tav tm="100000">
                                          <p:val>
                                            <p:strVal val="#ppt_x"/>
                                          </p:val>
                                        </p:tav>
                                      </p:tavLst>
                                    </p:anim>
                                    <p:anim calcmode="lin" valueType="num">
                                      <p:cBhvr additive="base">
                                        <p:cTn id="167" dur="500" fill="hold"/>
                                        <p:tgtEl>
                                          <p:spTgt spid="10"/>
                                        </p:tgtEl>
                                        <p:attrNameLst>
                                          <p:attrName>ppt_y</p:attrName>
                                        </p:attrNameLst>
                                      </p:cBhvr>
                                      <p:tavLst>
                                        <p:tav tm="0">
                                          <p:val>
                                            <p:strVal val="0-#ppt_h/2"/>
                                          </p:val>
                                        </p:tav>
                                        <p:tav tm="100000">
                                          <p:val>
                                            <p:strVal val="#ppt_y"/>
                                          </p:val>
                                        </p:tav>
                                      </p:tavLst>
                                    </p:anim>
                                  </p:childTnLst>
                                </p:cTn>
                              </p:par>
                            </p:childTnLst>
                          </p:cTn>
                        </p:par>
                      </p:childTnLst>
                    </p:cTn>
                  </p:par>
                  <p:par>
                    <p:cTn id="168" fill="hold">
                      <p:stCondLst>
                        <p:cond delay="indefinite"/>
                      </p:stCondLst>
                      <p:childTnLst>
                        <p:par>
                          <p:cTn id="169" fill="hold">
                            <p:stCondLst>
                              <p:cond delay="0"/>
                            </p:stCondLst>
                            <p:childTnLst>
                              <p:par>
                                <p:cTn id="170" presetID="2" presetClass="entr" presetSubtype="1" fill="hold" grpId="0" nodeType="clickEffect">
                                  <p:stCondLst>
                                    <p:cond delay="0"/>
                                  </p:stCondLst>
                                  <p:childTnLst>
                                    <p:set>
                                      <p:cBhvr>
                                        <p:cTn id="171" dur="1" fill="hold">
                                          <p:stCondLst>
                                            <p:cond delay="0"/>
                                          </p:stCondLst>
                                        </p:cTn>
                                        <p:tgtEl>
                                          <p:spTgt spid="13"/>
                                        </p:tgtEl>
                                        <p:attrNameLst>
                                          <p:attrName>style.visibility</p:attrName>
                                        </p:attrNameLst>
                                      </p:cBhvr>
                                      <p:to>
                                        <p:strVal val="visible"/>
                                      </p:to>
                                    </p:set>
                                    <p:anim calcmode="lin" valueType="num">
                                      <p:cBhvr additive="base">
                                        <p:cTn id="172" dur="500" fill="hold"/>
                                        <p:tgtEl>
                                          <p:spTgt spid="13"/>
                                        </p:tgtEl>
                                        <p:attrNameLst>
                                          <p:attrName>ppt_x</p:attrName>
                                        </p:attrNameLst>
                                      </p:cBhvr>
                                      <p:tavLst>
                                        <p:tav tm="0">
                                          <p:val>
                                            <p:strVal val="#ppt_x"/>
                                          </p:val>
                                        </p:tav>
                                        <p:tav tm="100000">
                                          <p:val>
                                            <p:strVal val="#ppt_x"/>
                                          </p:val>
                                        </p:tav>
                                      </p:tavLst>
                                    </p:anim>
                                    <p:anim calcmode="lin" valueType="num">
                                      <p:cBhvr additive="base">
                                        <p:cTn id="173"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174" fill="hold">
                      <p:stCondLst>
                        <p:cond delay="indefinite"/>
                      </p:stCondLst>
                      <p:childTnLst>
                        <p:par>
                          <p:cTn id="175" fill="hold">
                            <p:stCondLst>
                              <p:cond delay="0"/>
                            </p:stCondLst>
                            <p:childTnLst>
                              <p:par>
                                <p:cTn id="176" presetID="2" presetClass="entr" presetSubtype="9" fill="hold" grpId="0" nodeType="clickEffect">
                                  <p:stCondLst>
                                    <p:cond delay="0"/>
                                  </p:stCondLst>
                                  <p:childTnLst>
                                    <p:set>
                                      <p:cBhvr>
                                        <p:cTn id="177" dur="1" fill="hold">
                                          <p:stCondLst>
                                            <p:cond delay="0"/>
                                          </p:stCondLst>
                                        </p:cTn>
                                        <p:tgtEl>
                                          <p:spTgt spid="16"/>
                                        </p:tgtEl>
                                        <p:attrNameLst>
                                          <p:attrName>style.visibility</p:attrName>
                                        </p:attrNameLst>
                                      </p:cBhvr>
                                      <p:to>
                                        <p:strVal val="visible"/>
                                      </p:to>
                                    </p:set>
                                    <p:anim calcmode="lin" valueType="num">
                                      <p:cBhvr additive="base">
                                        <p:cTn id="178" dur="500" fill="hold"/>
                                        <p:tgtEl>
                                          <p:spTgt spid="16"/>
                                        </p:tgtEl>
                                        <p:attrNameLst>
                                          <p:attrName>ppt_x</p:attrName>
                                        </p:attrNameLst>
                                      </p:cBhvr>
                                      <p:tavLst>
                                        <p:tav tm="0">
                                          <p:val>
                                            <p:strVal val="0-#ppt_w/2"/>
                                          </p:val>
                                        </p:tav>
                                        <p:tav tm="100000">
                                          <p:val>
                                            <p:strVal val="#ppt_x"/>
                                          </p:val>
                                        </p:tav>
                                      </p:tavLst>
                                    </p:anim>
                                    <p:anim calcmode="lin" valueType="num">
                                      <p:cBhvr additive="base">
                                        <p:cTn id="179" dur="500" fill="hold"/>
                                        <p:tgtEl>
                                          <p:spTgt spid="16"/>
                                        </p:tgtEl>
                                        <p:attrNameLst>
                                          <p:attrName>ppt_y</p:attrName>
                                        </p:attrNameLst>
                                      </p:cBhvr>
                                      <p:tavLst>
                                        <p:tav tm="0">
                                          <p:val>
                                            <p:strVal val="0-#ppt_h/2"/>
                                          </p:val>
                                        </p:tav>
                                        <p:tav tm="100000">
                                          <p:val>
                                            <p:strVal val="#ppt_y"/>
                                          </p:val>
                                        </p:tav>
                                      </p:tavLst>
                                    </p:anim>
                                  </p:childTnLst>
                                </p:cTn>
                              </p:par>
                            </p:childTnLst>
                          </p:cTn>
                        </p:par>
                      </p:childTnLst>
                    </p:cTn>
                  </p:par>
                  <p:par>
                    <p:cTn id="180" fill="hold">
                      <p:stCondLst>
                        <p:cond delay="indefinite"/>
                      </p:stCondLst>
                      <p:childTnLst>
                        <p:par>
                          <p:cTn id="181" fill="hold">
                            <p:stCondLst>
                              <p:cond delay="0"/>
                            </p:stCondLst>
                            <p:childTnLst>
                              <p:par>
                                <p:cTn id="182" presetID="2" presetClass="entr" presetSubtype="9" fill="hold" nodeType="clickEffect">
                                  <p:stCondLst>
                                    <p:cond delay="0"/>
                                  </p:stCondLst>
                                  <p:childTnLst>
                                    <p:set>
                                      <p:cBhvr>
                                        <p:cTn id="183" dur="1" fill="hold">
                                          <p:stCondLst>
                                            <p:cond delay="0"/>
                                          </p:stCondLst>
                                        </p:cTn>
                                        <p:tgtEl>
                                          <p:spTgt spid="3">
                                            <p:txEl>
                                              <p:pRg st="9" end="9"/>
                                            </p:txEl>
                                          </p:spTgt>
                                        </p:tgtEl>
                                        <p:attrNameLst>
                                          <p:attrName>style.visibility</p:attrName>
                                        </p:attrNameLst>
                                      </p:cBhvr>
                                      <p:to>
                                        <p:strVal val="visible"/>
                                      </p:to>
                                    </p:set>
                                    <p:anim calcmode="lin" valueType="num">
                                      <p:cBhvr additive="base">
                                        <p:cTn id="184"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185" dur="500" fill="hold"/>
                                        <p:tgtEl>
                                          <p:spTgt spid="3">
                                            <p:txEl>
                                              <p:pRg st="9" end="9"/>
                                            </p:txEl>
                                          </p:spTgt>
                                        </p:tgtEl>
                                        <p:attrNameLst>
                                          <p:attrName>ppt_y</p:attrName>
                                        </p:attrNameLst>
                                      </p:cBhvr>
                                      <p:tavLst>
                                        <p:tav tm="0">
                                          <p:val>
                                            <p:strVal val="0-#ppt_h/2"/>
                                          </p:val>
                                        </p:tav>
                                        <p:tav tm="100000">
                                          <p:val>
                                            <p:strVal val="#ppt_y"/>
                                          </p:val>
                                        </p:tav>
                                      </p:tavLst>
                                    </p:anim>
                                  </p:childTnLst>
                                </p:cTn>
                              </p:par>
                            </p:childTnLst>
                          </p:cTn>
                        </p:par>
                      </p:childTnLst>
                    </p:cTn>
                  </p:par>
                  <p:par>
                    <p:cTn id="186" fill="hold">
                      <p:stCondLst>
                        <p:cond delay="indefinite"/>
                      </p:stCondLst>
                      <p:childTnLst>
                        <p:par>
                          <p:cTn id="187" fill="hold">
                            <p:stCondLst>
                              <p:cond delay="0"/>
                            </p:stCondLst>
                            <p:childTnLst>
                              <p:par>
                                <p:cTn id="188" presetID="2" presetClass="entr" presetSubtype="1" fill="hold" nodeType="clickEffect">
                                  <p:stCondLst>
                                    <p:cond delay="0"/>
                                  </p:stCondLst>
                                  <p:childTnLst>
                                    <p:set>
                                      <p:cBhvr>
                                        <p:cTn id="189" dur="1" fill="hold">
                                          <p:stCondLst>
                                            <p:cond delay="0"/>
                                          </p:stCondLst>
                                        </p:cTn>
                                        <p:tgtEl>
                                          <p:spTgt spid="3">
                                            <p:txEl>
                                              <p:pRg st="10" end="10"/>
                                            </p:txEl>
                                          </p:spTgt>
                                        </p:tgtEl>
                                        <p:attrNameLst>
                                          <p:attrName>style.visibility</p:attrName>
                                        </p:attrNameLst>
                                      </p:cBhvr>
                                      <p:to>
                                        <p:strVal val="visible"/>
                                      </p:to>
                                    </p:set>
                                    <p:anim calcmode="lin" valueType="num">
                                      <p:cBhvr additive="base">
                                        <p:cTn id="190"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191" dur="500" fill="hold"/>
                                        <p:tgtEl>
                                          <p:spTgt spid="3">
                                            <p:txEl>
                                              <p:pRg st="10" end="1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animBg="1"/>
      <p:bldP spid="9" grpId="0" animBg="1"/>
      <p:bldP spid="10" grpId="0" animBg="1"/>
      <p:bldP spid="11" grpId="0" animBg="1"/>
      <p:bldP spid="12" grpId="0" animBg="1"/>
      <p:bldP spid="13" grpId="0" animBg="1"/>
      <p:bldP spid="14" grpId="0" animBg="1"/>
      <p:bldP spid="15" grpId="0" animBg="1"/>
      <p:bldP spid="16" grpId="0" animBg="1"/>
      <p:bldP spid="17" grpId="0"/>
      <p:bldP spid="18" grpId="0"/>
      <p:bldP spid="19" grpId="0"/>
      <p:bldP spid="20" grpId="0"/>
      <p:bldP spid="21" grpId="0"/>
      <p:bldP spid="22" grpId="0"/>
      <p:bldP spid="23" grpId="0"/>
      <p:bldP spid="25" grpId="0"/>
      <p:bldP spid="26" grpId="0"/>
      <p:bldP spid="29" grpId="0"/>
      <p:bldP spid="30" grpId="0"/>
      <p:bldP spid="31" grpId="0"/>
      <p:bldP spid="32" grpId="0"/>
      <p:bldP spid="33" grpId="0"/>
      <p:bldP spid="34" grpId="0"/>
      <p:bldP spid="35" grpId="0"/>
      <p:bldP spid="36" grpId="0"/>
      <p:bldP spid="3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90204"/>
            <a:ext cx="8229600" cy="733796"/>
          </a:xfrm>
        </p:spPr>
        <p:txBody>
          <a:bodyPr>
            <a:noAutofit/>
          </a:bodyPr>
          <a:lstStyle/>
          <a:p>
            <a:r>
              <a:rPr lang="ar-JO" sz="3600" b="1" dirty="0">
                <a:solidFill>
                  <a:srgbClr val="00B0F0"/>
                </a:solidFill>
              </a:rPr>
              <a:t>الحل:</a:t>
            </a:r>
            <a:endParaRPr lang="en-US" sz="3600" b="1" dirty="0">
              <a:solidFill>
                <a:srgbClr val="00B0F0"/>
              </a:solidFill>
            </a:endParaRPr>
          </a:p>
        </p:txBody>
      </p:sp>
      <p:sp>
        <p:nvSpPr>
          <p:cNvPr id="3" name="Content Placeholder 2"/>
          <p:cNvSpPr>
            <a:spLocks noGrp="1"/>
          </p:cNvSpPr>
          <p:nvPr>
            <p:ph idx="1"/>
          </p:nvPr>
        </p:nvSpPr>
        <p:spPr>
          <a:xfrm>
            <a:off x="457200" y="1447800"/>
            <a:ext cx="8229600" cy="4678363"/>
          </a:xfrm>
        </p:spPr>
        <p:txBody>
          <a:bodyPr>
            <a:normAutofit/>
          </a:bodyPr>
          <a:lstStyle/>
          <a:p>
            <a:pPr marL="0" indent="0">
              <a:buNone/>
            </a:pPr>
            <a:r>
              <a:rPr lang="ar-JO" sz="1800" b="1" dirty="0"/>
              <a:t>نفرض أن  المخازن في (جنين، الخليل، سلفيت)، هي ( </a:t>
            </a:r>
            <a:r>
              <a:rPr lang="en-US" sz="1800" b="1" dirty="0"/>
              <a:t>S1,S2,S3</a:t>
            </a:r>
            <a:r>
              <a:rPr lang="ar-JO" sz="1800" b="1" dirty="0"/>
              <a:t>) على التوالي، والمراكز التسويقية في (رام الله، نابلس، الخليل)، هي (</a:t>
            </a:r>
            <a:r>
              <a:rPr lang="en-US" sz="1800" b="1" dirty="0"/>
              <a:t>D1,D2,D3</a:t>
            </a:r>
            <a:r>
              <a:rPr lang="ar-JO" sz="1800" b="1" dirty="0"/>
              <a:t>) على التوالي.</a:t>
            </a:r>
            <a:endParaRPr lang="ar-SA" sz="1800" b="1" dirty="0"/>
          </a:p>
          <a:p>
            <a:pPr marL="0" indent="0">
              <a:buNone/>
            </a:pPr>
            <a:endParaRPr lang="ar-SA" sz="1800" b="1" dirty="0"/>
          </a:p>
          <a:p>
            <a:pPr marL="0" indent="0">
              <a:buNone/>
            </a:pPr>
            <a:endParaRPr lang="ar-SA" sz="1800" b="1" dirty="0"/>
          </a:p>
          <a:p>
            <a:pPr marL="0" indent="0">
              <a:buNone/>
            </a:pPr>
            <a:endParaRPr lang="ar-SA" sz="1800" b="1" dirty="0"/>
          </a:p>
          <a:p>
            <a:pPr marL="0" indent="0">
              <a:buNone/>
            </a:pPr>
            <a:endParaRPr lang="ar-SA" sz="1800" b="1" dirty="0"/>
          </a:p>
          <a:p>
            <a:pPr marL="0" indent="0">
              <a:buNone/>
            </a:pPr>
            <a:endParaRPr lang="ar-SA" sz="1800" b="1" dirty="0"/>
          </a:p>
          <a:p>
            <a:pPr marL="0" indent="0">
              <a:buNone/>
            </a:pPr>
            <a:endParaRPr lang="ar-SA" sz="1800" b="1" dirty="0"/>
          </a:p>
          <a:p>
            <a:pPr marL="0" indent="0">
              <a:buNone/>
            </a:pPr>
            <a:endParaRPr lang="ar-SA" sz="1800" b="1" dirty="0"/>
          </a:p>
          <a:p>
            <a:pPr marL="0" indent="0">
              <a:buNone/>
            </a:pPr>
            <a:endParaRPr lang="ar-SA" sz="1800" b="1" dirty="0"/>
          </a:p>
          <a:p>
            <a:pPr marL="0" indent="0" algn="l">
              <a:buNone/>
            </a:pPr>
            <a:endParaRPr lang="ar-JO" sz="1800" b="1" dirty="0"/>
          </a:p>
          <a:p>
            <a:pPr marL="0" indent="0">
              <a:buNone/>
            </a:pPr>
            <a:endParaRPr lang="en-US" sz="1800" b="1" dirty="0"/>
          </a:p>
        </p:txBody>
      </p:sp>
      <p:sp>
        <p:nvSpPr>
          <p:cNvPr id="4" name="Date Placeholder 3"/>
          <p:cNvSpPr>
            <a:spLocks noGrp="1"/>
          </p:cNvSpPr>
          <p:nvPr>
            <p:ph type="dt" sz="half" idx="10"/>
          </p:nvPr>
        </p:nvSpPr>
        <p:spPr>
          <a:xfrm>
            <a:off x="533400" y="6324600"/>
            <a:ext cx="2133600" cy="365125"/>
          </a:xfrm>
        </p:spPr>
        <p:txBody>
          <a:bodyPr/>
          <a:lstStyle/>
          <a:p>
            <a:fld id="{B437AF8F-F38D-47D1-83AC-4BF4D15FCC8F}" type="datetime1">
              <a:rPr lang="en-US" smtClean="0"/>
              <a:t>8/12/2024</a:t>
            </a:fld>
            <a:endParaRPr lang="en-US" dirty="0"/>
          </a:p>
        </p:txBody>
      </p:sp>
      <p:sp>
        <p:nvSpPr>
          <p:cNvPr id="5" name="Footer Placeholder 4"/>
          <p:cNvSpPr>
            <a:spLocks noGrp="1"/>
          </p:cNvSpPr>
          <p:nvPr>
            <p:ph type="ftr" sz="quarter" idx="11"/>
          </p:nvPr>
        </p:nvSpPr>
        <p:spPr/>
        <p:txBody>
          <a:bodyPr/>
          <a:lstStyle/>
          <a:p>
            <a:r>
              <a:rPr lang="ar-JO" dirty="0"/>
              <a:t>جامعة فلسطين الأهلية</a:t>
            </a:r>
            <a:endParaRPr lang="en-US" dirty="0"/>
          </a:p>
        </p:txBody>
      </p:sp>
      <p:sp>
        <p:nvSpPr>
          <p:cNvPr id="6" name="Slide Number Placeholder 5"/>
          <p:cNvSpPr>
            <a:spLocks noGrp="1"/>
          </p:cNvSpPr>
          <p:nvPr>
            <p:ph type="sldNum" sz="quarter" idx="12"/>
          </p:nvPr>
        </p:nvSpPr>
        <p:spPr/>
        <p:txBody>
          <a:bodyPr/>
          <a:lstStyle/>
          <a:p>
            <a:fld id="{CADC140F-BB3D-412E-8119-EA44085A138A}" type="slidenum">
              <a:rPr lang="en-US" smtClean="0"/>
              <a:t>7</a:t>
            </a:fld>
            <a:endParaRPr lang="en-US"/>
          </a:p>
        </p:txBody>
      </p:sp>
      <p:graphicFrame>
        <p:nvGraphicFramePr>
          <p:cNvPr id="7" name="جدول 6"/>
          <p:cNvGraphicFramePr>
            <a:graphicFrameLocks noGrp="1"/>
          </p:cNvGraphicFramePr>
          <p:nvPr>
            <p:extLst>
              <p:ext uri="{D42A27DB-BD31-4B8C-83A1-F6EECF244321}">
                <p14:modId xmlns:p14="http://schemas.microsoft.com/office/powerpoint/2010/main" val="3020839550"/>
              </p:ext>
            </p:extLst>
          </p:nvPr>
        </p:nvGraphicFramePr>
        <p:xfrm>
          <a:off x="2057400" y="2133600"/>
          <a:ext cx="6096000" cy="256540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gridCol w="1016000">
                  <a:extLst>
                    <a:ext uri="{9D8B030D-6E8A-4147-A177-3AD203B41FA5}">
                      <a16:colId xmlns:a16="http://schemas.microsoft.com/office/drawing/2014/main" val="20004"/>
                    </a:ext>
                  </a:extLst>
                </a:gridCol>
                <a:gridCol w="1016000">
                  <a:extLst>
                    <a:ext uri="{9D8B030D-6E8A-4147-A177-3AD203B41FA5}">
                      <a16:colId xmlns:a16="http://schemas.microsoft.com/office/drawing/2014/main" val="20005"/>
                    </a:ext>
                  </a:extLst>
                </a:gridCol>
              </a:tblGrid>
              <a:tr h="457200">
                <a:tc rowSpan="6">
                  <a:txBody>
                    <a:bodyPr/>
                    <a:lstStyle/>
                    <a:p>
                      <a:endParaRPr lang="en-US" dirty="0"/>
                    </a:p>
                    <a:p>
                      <a:endParaRPr lang="en-US" dirty="0"/>
                    </a:p>
                    <a:p>
                      <a:endParaRPr lang="en-US" dirty="0"/>
                    </a:p>
                  </a:txBody>
                  <a:tcPr/>
                </a:tc>
                <a:tc gridSpan="5">
                  <a:txBody>
                    <a:bodyPr/>
                    <a:lstStyle/>
                    <a:p>
                      <a:pPr algn="ctr"/>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533400">
                <a:tc vMerge="1">
                  <a:txBody>
                    <a:bodyPr/>
                    <a:lstStyle/>
                    <a:p>
                      <a:endParaRPr lang="en-US" dirty="0"/>
                    </a:p>
                  </a:txBody>
                  <a:tcPr/>
                </a:tc>
                <a:tc>
                  <a:txBody>
                    <a:bodyPr/>
                    <a:lstStyle/>
                    <a:p>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dirty="0"/>
                    </a:p>
                  </a:txBody>
                  <a:tcPr/>
                </a:tc>
                <a:tc>
                  <a:txBody>
                    <a:bodyPr/>
                    <a:lstStyle/>
                    <a:p>
                      <a:endParaRPr lang="en-US" dirty="0"/>
                    </a:p>
                  </a:txBody>
                  <a:tcPr/>
                </a:tc>
                <a:extLst>
                  <a:ext uri="{0D108BD9-81ED-4DB2-BD59-A6C34878D82A}">
                    <a16:rowId xmlns:a16="http://schemas.microsoft.com/office/drawing/2014/main" val="10001"/>
                  </a:ext>
                </a:extLst>
              </a:tr>
              <a:tr h="370840">
                <a:tc vMerge="1">
                  <a:txBody>
                    <a:bodyPr/>
                    <a:lstStyle/>
                    <a:p>
                      <a:endParaRPr lang="en-US" dirty="0"/>
                    </a:p>
                  </a:txBody>
                  <a:tcPr/>
                </a:tc>
                <a:tc>
                  <a:txBody>
                    <a:bodyPr/>
                    <a:lstStyle/>
                    <a:p>
                      <a:pPr algn="ctr"/>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pPr algn="l"/>
                      <a:endParaRPr lang="en-US" dirty="0">
                        <a:solidFill>
                          <a:srgbClr val="00B0F0"/>
                        </a:solidFill>
                      </a:endParaRPr>
                    </a:p>
                  </a:txBody>
                  <a:tcPr/>
                </a:tc>
                <a:extLst>
                  <a:ext uri="{0D108BD9-81ED-4DB2-BD59-A6C34878D82A}">
                    <a16:rowId xmlns:a16="http://schemas.microsoft.com/office/drawing/2014/main" val="10002"/>
                  </a:ext>
                </a:extLst>
              </a:tr>
              <a:tr h="467360">
                <a:tc vMerge="1">
                  <a:txBody>
                    <a:bodyPr/>
                    <a:lstStyle/>
                    <a:p>
                      <a:endParaRPr lang="en-US" dirty="0"/>
                    </a:p>
                  </a:txBody>
                  <a:tcPr/>
                </a:tc>
                <a:tc>
                  <a:txBody>
                    <a:bodyPr/>
                    <a:lstStyle/>
                    <a:p>
                      <a:pPr algn="ct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pPr algn="l"/>
                      <a:endParaRPr lang="en-US" dirty="0">
                        <a:solidFill>
                          <a:srgbClr val="00B0F0"/>
                        </a:solidFill>
                      </a:endParaRPr>
                    </a:p>
                  </a:txBody>
                  <a:tcPr/>
                </a:tc>
                <a:extLst>
                  <a:ext uri="{0D108BD9-81ED-4DB2-BD59-A6C34878D82A}">
                    <a16:rowId xmlns:a16="http://schemas.microsoft.com/office/drawing/2014/main" val="10003"/>
                  </a:ext>
                </a:extLst>
              </a:tr>
              <a:tr h="370840">
                <a:tc vMerge="1">
                  <a:txBody>
                    <a:bodyPr/>
                    <a:lstStyle/>
                    <a:p>
                      <a:endParaRPr lang="en-US" dirty="0"/>
                    </a:p>
                  </a:txBody>
                  <a:tcPr/>
                </a:tc>
                <a:tc>
                  <a:txBody>
                    <a:bodyPr/>
                    <a:lstStyle/>
                    <a:p>
                      <a:pPr algn="ctr"/>
                      <a:endParaRPr lang="en-US" dirty="0"/>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pPr algn="l"/>
                      <a:endParaRPr lang="en-US" dirty="0">
                        <a:solidFill>
                          <a:srgbClr val="00B0F0"/>
                        </a:solidFill>
                      </a:endParaRPr>
                    </a:p>
                  </a:txBody>
                  <a:tcPr/>
                </a:tc>
                <a:extLst>
                  <a:ext uri="{0D108BD9-81ED-4DB2-BD59-A6C34878D82A}">
                    <a16:rowId xmlns:a16="http://schemas.microsoft.com/office/drawing/2014/main" val="10004"/>
                  </a:ext>
                </a:extLst>
              </a:tr>
              <a:tr h="355600">
                <a:tc vMerge="1">
                  <a:txBody>
                    <a:bodyPr/>
                    <a:lstStyle/>
                    <a:p>
                      <a:endParaRPr lang="en-US" dirty="0"/>
                    </a:p>
                  </a:txBody>
                  <a:tcPr/>
                </a:tc>
                <a:tc>
                  <a:txBody>
                    <a:bodyPr/>
                    <a:lstStyle/>
                    <a:p>
                      <a:endParaRPr lang="en-US" dirty="0"/>
                    </a:p>
                  </a:txBody>
                  <a:tcPr/>
                </a:tc>
                <a:tc>
                  <a:txBody>
                    <a:bodyPr/>
                    <a:lstStyle/>
                    <a:p>
                      <a:pPr algn="l"/>
                      <a:r>
                        <a:rPr lang="en-US" dirty="0">
                          <a:solidFill>
                            <a:srgbClr val="00B0F0"/>
                          </a:solidFill>
                        </a:rPr>
                        <a:t>            </a:t>
                      </a:r>
                    </a:p>
                  </a:txBody>
                  <a:tcPr/>
                </a:tc>
                <a:tc>
                  <a:txBody>
                    <a:bodyPr/>
                    <a:lstStyle/>
                    <a:p>
                      <a:pPr algn="l"/>
                      <a:endParaRPr lang="en-US" dirty="0">
                        <a:solidFill>
                          <a:srgbClr val="00B0F0"/>
                        </a:solidFill>
                      </a:endParaRPr>
                    </a:p>
                  </a:txBody>
                  <a:tcPr/>
                </a:tc>
                <a:tc>
                  <a:txBody>
                    <a:bodyPr/>
                    <a:lstStyle/>
                    <a:p>
                      <a:pPr algn="l"/>
                      <a:endParaRPr lang="en-US" dirty="0"/>
                    </a:p>
                  </a:txBody>
                  <a:tcPr/>
                </a:tc>
                <a:tc>
                  <a:txBody>
                    <a:bodyPr/>
                    <a:lstStyle/>
                    <a:p>
                      <a:pPr algn="l"/>
                      <a:endParaRPr lang="en-US" dirty="0"/>
                    </a:p>
                  </a:txBody>
                  <a:tcPr/>
                </a:tc>
                <a:extLst>
                  <a:ext uri="{0D108BD9-81ED-4DB2-BD59-A6C34878D82A}">
                    <a16:rowId xmlns:a16="http://schemas.microsoft.com/office/drawing/2014/main" val="10005"/>
                  </a:ext>
                </a:extLst>
              </a:tr>
            </a:tbl>
          </a:graphicData>
        </a:graphic>
      </p:graphicFrame>
      <p:sp>
        <p:nvSpPr>
          <p:cNvPr id="8" name="مربع نص 7"/>
          <p:cNvSpPr txBox="1"/>
          <p:nvPr/>
        </p:nvSpPr>
        <p:spPr>
          <a:xfrm>
            <a:off x="4132580" y="3114042"/>
            <a:ext cx="381000" cy="246221"/>
          </a:xfrm>
          <a:prstGeom prst="rect">
            <a:avLst/>
          </a:prstGeom>
          <a:solidFill>
            <a:srgbClr val="92D050"/>
          </a:solidFill>
        </p:spPr>
        <p:txBody>
          <a:bodyPr wrap="square" rtlCol="0">
            <a:spAutoFit/>
          </a:bodyPr>
          <a:lstStyle/>
          <a:p>
            <a:r>
              <a:rPr lang="en-US" sz="1000" dirty="0"/>
              <a:t>5</a:t>
            </a:r>
          </a:p>
        </p:txBody>
      </p:sp>
      <p:sp>
        <p:nvSpPr>
          <p:cNvPr id="9" name="مربع نص 8"/>
          <p:cNvSpPr txBox="1"/>
          <p:nvPr/>
        </p:nvSpPr>
        <p:spPr>
          <a:xfrm>
            <a:off x="4102100" y="3500438"/>
            <a:ext cx="381000" cy="246221"/>
          </a:xfrm>
          <a:prstGeom prst="rect">
            <a:avLst/>
          </a:prstGeom>
          <a:solidFill>
            <a:srgbClr val="92D050"/>
          </a:solidFill>
        </p:spPr>
        <p:txBody>
          <a:bodyPr wrap="square" rtlCol="0">
            <a:spAutoFit/>
          </a:bodyPr>
          <a:lstStyle/>
          <a:p>
            <a:r>
              <a:rPr lang="en-US" sz="1000" dirty="0"/>
              <a:t>2</a:t>
            </a:r>
          </a:p>
        </p:txBody>
      </p:sp>
      <p:sp>
        <p:nvSpPr>
          <p:cNvPr id="10" name="مربع نص 9"/>
          <p:cNvSpPr txBox="1"/>
          <p:nvPr/>
        </p:nvSpPr>
        <p:spPr>
          <a:xfrm>
            <a:off x="4135120" y="3965969"/>
            <a:ext cx="381000" cy="246221"/>
          </a:xfrm>
          <a:prstGeom prst="rect">
            <a:avLst/>
          </a:prstGeom>
          <a:solidFill>
            <a:srgbClr val="92D050"/>
          </a:solidFill>
        </p:spPr>
        <p:txBody>
          <a:bodyPr wrap="square" rtlCol="0">
            <a:spAutoFit/>
          </a:bodyPr>
          <a:lstStyle/>
          <a:p>
            <a:r>
              <a:rPr lang="en-US" sz="1000" dirty="0"/>
              <a:t>3</a:t>
            </a:r>
          </a:p>
        </p:txBody>
      </p:sp>
      <p:sp>
        <p:nvSpPr>
          <p:cNvPr id="11" name="مربع نص 10"/>
          <p:cNvSpPr txBox="1"/>
          <p:nvPr/>
        </p:nvSpPr>
        <p:spPr>
          <a:xfrm>
            <a:off x="5105400" y="3102441"/>
            <a:ext cx="381000" cy="246221"/>
          </a:xfrm>
          <a:prstGeom prst="rect">
            <a:avLst/>
          </a:prstGeom>
          <a:solidFill>
            <a:srgbClr val="92D050"/>
          </a:solidFill>
        </p:spPr>
        <p:txBody>
          <a:bodyPr wrap="square" rtlCol="0">
            <a:spAutoFit/>
          </a:bodyPr>
          <a:lstStyle/>
          <a:p>
            <a:r>
              <a:rPr lang="en-US" sz="1000" dirty="0"/>
              <a:t>1</a:t>
            </a:r>
          </a:p>
        </p:txBody>
      </p:sp>
      <p:sp>
        <p:nvSpPr>
          <p:cNvPr id="12" name="مربع نص 11"/>
          <p:cNvSpPr txBox="1"/>
          <p:nvPr/>
        </p:nvSpPr>
        <p:spPr>
          <a:xfrm>
            <a:off x="5105400" y="3520044"/>
            <a:ext cx="381000" cy="246221"/>
          </a:xfrm>
          <a:prstGeom prst="rect">
            <a:avLst/>
          </a:prstGeom>
          <a:solidFill>
            <a:srgbClr val="92D050"/>
          </a:solidFill>
        </p:spPr>
        <p:txBody>
          <a:bodyPr wrap="square" rtlCol="0">
            <a:spAutoFit/>
          </a:bodyPr>
          <a:lstStyle/>
          <a:p>
            <a:r>
              <a:rPr lang="en-US" sz="1000" dirty="0"/>
              <a:t>4</a:t>
            </a:r>
          </a:p>
        </p:txBody>
      </p:sp>
      <p:sp>
        <p:nvSpPr>
          <p:cNvPr id="13" name="مربع نص 12"/>
          <p:cNvSpPr txBox="1"/>
          <p:nvPr/>
        </p:nvSpPr>
        <p:spPr>
          <a:xfrm>
            <a:off x="5105400" y="3925850"/>
            <a:ext cx="381000" cy="246221"/>
          </a:xfrm>
          <a:prstGeom prst="rect">
            <a:avLst/>
          </a:prstGeom>
          <a:solidFill>
            <a:srgbClr val="92D050"/>
          </a:solidFill>
        </p:spPr>
        <p:txBody>
          <a:bodyPr wrap="square" rtlCol="0">
            <a:spAutoFit/>
          </a:bodyPr>
          <a:lstStyle/>
          <a:p>
            <a:r>
              <a:rPr lang="en-US" sz="1000" dirty="0"/>
              <a:t>6</a:t>
            </a:r>
          </a:p>
        </p:txBody>
      </p:sp>
      <p:sp>
        <p:nvSpPr>
          <p:cNvPr id="14" name="مربع نص 13"/>
          <p:cNvSpPr txBox="1"/>
          <p:nvPr/>
        </p:nvSpPr>
        <p:spPr>
          <a:xfrm>
            <a:off x="6134100" y="3088816"/>
            <a:ext cx="381000" cy="246221"/>
          </a:xfrm>
          <a:prstGeom prst="rect">
            <a:avLst/>
          </a:prstGeom>
          <a:solidFill>
            <a:srgbClr val="92D050"/>
          </a:solidFill>
        </p:spPr>
        <p:txBody>
          <a:bodyPr wrap="square" rtlCol="0">
            <a:spAutoFit/>
          </a:bodyPr>
          <a:lstStyle/>
          <a:p>
            <a:r>
              <a:rPr lang="en-US" sz="1000" dirty="0"/>
              <a:t>8</a:t>
            </a:r>
          </a:p>
        </p:txBody>
      </p:sp>
      <p:sp>
        <p:nvSpPr>
          <p:cNvPr id="15" name="مربع نص 14"/>
          <p:cNvSpPr txBox="1"/>
          <p:nvPr/>
        </p:nvSpPr>
        <p:spPr>
          <a:xfrm>
            <a:off x="6134100" y="3466196"/>
            <a:ext cx="381000" cy="246221"/>
          </a:xfrm>
          <a:prstGeom prst="rect">
            <a:avLst/>
          </a:prstGeom>
          <a:solidFill>
            <a:srgbClr val="92D050"/>
          </a:solidFill>
        </p:spPr>
        <p:txBody>
          <a:bodyPr wrap="square" rtlCol="0">
            <a:spAutoFit/>
          </a:bodyPr>
          <a:lstStyle/>
          <a:p>
            <a:r>
              <a:rPr lang="en-US" sz="1000" dirty="0"/>
              <a:t>0</a:t>
            </a:r>
          </a:p>
        </p:txBody>
      </p:sp>
      <p:sp>
        <p:nvSpPr>
          <p:cNvPr id="16" name="مربع نص 15"/>
          <p:cNvSpPr txBox="1"/>
          <p:nvPr/>
        </p:nvSpPr>
        <p:spPr>
          <a:xfrm>
            <a:off x="6134100" y="3904341"/>
            <a:ext cx="381000" cy="246221"/>
          </a:xfrm>
          <a:prstGeom prst="rect">
            <a:avLst/>
          </a:prstGeom>
          <a:solidFill>
            <a:srgbClr val="92D050"/>
          </a:solidFill>
        </p:spPr>
        <p:txBody>
          <a:bodyPr wrap="square" rtlCol="0">
            <a:spAutoFit/>
          </a:bodyPr>
          <a:lstStyle/>
          <a:p>
            <a:r>
              <a:rPr lang="en-US" sz="1000" dirty="0"/>
              <a:t>7</a:t>
            </a:r>
          </a:p>
        </p:txBody>
      </p:sp>
      <p:sp>
        <p:nvSpPr>
          <p:cNvPr id="17" name="مربع نص 16"/>
          <p:cNvSpPr txBox="1"/>
          <p:nvPr/>
        </p:nvSpPr>
        <p:spPr>
          <a:xfrm>
            <a:off x="4676140" y="3249814"/>
            <a:ext cx="381000" cy="246221"/>
          </a:xfrm>
          <a:prstGeom prst="rect">
            <a:avLst/>
          </a:prstGeom>
          <a:solidFill>
            <a:srgbClr val="FFC000"/>
          </a:solidFill>
        </p:spPr>
        <p:txBody>
          <a:bodyPr wrap="square" rtlCol="0">
            <a:spAutoFit/>
          </a:bodyPr>
          <a:lstStyle/>
          <a:p>
            <a:r>
              <a:rPr lang="en-US" sz="1000" dirty="0"/>
              <a:t>9</a:t>
            </a:r>
          </a:p>
        </p:txBody>
      </p:sp>
      <p:sp>
        <p:nvSpPr>
          <p:cNvPr id="18" name="مربع نص 17"/>
          <p:cNvSpPr txBox="1"/>
          <p:nvPr/>
        </p:nvSpPr>
        <p:spPr>
          <a:xfrm>
            <a:off x="5676900" y="3261360"/>
            <a:ext cx="381000" cy="246221"/>
          </a:xfrm>
          <a:prstGeom prst="rect">
            <a:avLst/>
          </a:prstGeom>
          <a:solidFill>
            <a:srgbClr val="FFC000"/>
          </a:solidFill>
        </p:spPr>
        <p:txBody>
          <a:bodyPr wrap="square" rtlCol="0">
            <a:spAutoFit/>
          </a:bodyPr>
          <a:lstStyle/>
          <a:p>
            <a:r>
              <a:rPr lang="en-US" sz="1000" dirty="0"/>
              <a:t>3</a:t>
            </a:r>
          </a:p>
        </p:txBody>
      </p:sp>
      <p:sp>
        <p:nvSpPr>
          <p:cNvPr id="19" name="مربع نص 18"/>
          <p:cNvSpPr txBox="1"/>
          <p:nvPr/>
        </p:nvSpPr>
        <p:spPr>
          <a:xfrm>
            <a:off x="5722620" y="3712417"/>
            <a:ext cx="381000" cy="246221"/>
          </a:xfrm>
          <a:prstGeom prst="rect">
            <a:avLst/>
          </a:prstGeom>
          <a:solidFill>
            <a:srgbClr val="FFC000"/>
          </a:solidFill>
        </p:spPr>
        <p:txBody>
          <a:bodyPr wrap="square" rtlCol="0">
            <a:spAutoFit/>
          </a:bodyPr>
          <a:lstStyle/>
          <a:p>
            <a:r>
              <a:rPr lang="en-US" sz="1000" dirty="0"/>
              <a:t>7</a:t>
            </a:r>
          </a:p>
        </p:txBody>
      </p:sp>
      <p:sp>
        <p:nvSpPr>
          <p:cNvPr id="20" name="مربع نص 19"/>
          <p:cNvSpPr txBox="1"/>
          <p:nvPr/>
        </p:nvSpPr>
        <p:spPr>
          <a:xfrm>
            <a:off x="6751320" y="3679629"/>
            <a:ext cx="381000" cy="246221"/>
          </a:xfrm>
          <a:prstGeom prst="rect">
            <a:avLst/>
          </a:prstGeom>
          <a:solidFill>
            <a:srgbClr val="FFC000"/>
          </a:solidFill>
        </p:spPr>
        <p:txBody>
          <a:bodyPr wrap="square" rtlCol="0">
            <a:spAutoFit/>
          </a:bodyPr>
          <a:lstStyle/>
          <a:p>
            <a:r>
              <a:rPr lang="en-US" sz="1000" dirty="0"/>
              <a:t>7</a:t>
            </a:r>
          </a:p>
        </p:txBody>
      </p:sp>
      <p:sp>
        <p:nvSpPr>
          <p:cNvPr id="21" name="مربع نص 20"/>
          <p:cNvSpPr txBox="1"/>
          <p:nvPr/>
        </p:nvSpPr>
        <p:spPr>
          <a:xfrm>
            <a:off x="6723380" y="4135806"/>
            <a:ext cx="381000" cy="246221"/>
          </a:xfrm>
          <a:prstGeom prst="rect">
            <a:avLst/>
          </a:prstGeom>
          <a:solidFill>
            <a:srgbClr val="FFC000"/>
          </a:solidFill>
        </p:spPr>
        <p:txBody>
          <a:bodyPr wrap="square" rtlCol="0">
            <a:spAutoFit/>
          </a:bodyPr>
          <a:lstStyle/>
          <a:p>
            <a:r>
              <a:rPr lang="en-US" sz="1000" dirty="0"/>
              <a:t>4</a:t>
            </a:r>
          </a:p>
        </p:txBody>
      </p:sp>
      <p:cxnSp>
        <p:nvCxnSpPr>
          <p:cNvPr id="23" name="رابط مستقيم 22"/>
          <p:cNvCxnSpPr/>
          <p:nvPr/>
        </p:nvCxnSpPr>
        <p:spPr>
          <a:xfrm flipH="1">
            <a:off x="7099300" y="3225551"/>
            <a:ext cx="381000" cy="1806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رابط مستقيم 30"/>
          <p:cNvCxnSpPr/>
          <p:nvPr/>
        </p:nvCxnSpPr>
        <p:spPr>
          <a:xfrm flipH="1">
            <a:off x="7456170" y="3243222"/>
            <a:ext cx="381000" cy="173042"/>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رابط مستقيم 31"/>
          <p:cNvCxnSpPr/>
          <p:nvPr/>
        </p:nvCxnSpPr>
        <p:spPr>
          <a:xfrm flipH="1">
            <a:off x="4135120" y="4430872"/>
            <a:ext cx="381000" cy="1806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رابط مستقيم 32"/>
          <p:cNvCxnSpPr/>
          <p:nvPr/>
        </p:nvCxnSpPr>
        <p:spPr>
          <a:xfrm flipH="1">
            <a:off x="6370320" y="4451078"/>
            <a:ext cx="381000" cy="1806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رابط مستقيم 33"/>
          <p:cNvCxnSpPr/>
          <p:nvPr/>
        </p:nvCxnSpPr>
        <p:spPr>
          <a:xfrm flipH="1">
            <a:off x="7381240" y="3599149"/>
            <a:ext cx="381000" cy="1806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رابط مستقيم 34"/>
          <p:cNvCxnSpPr/>
          <p:nvPr/>
        </p:nvCxnSpPr>
        <p:spPr>
          <a:xfrm flipH="1">
            <a:off x="5396230" y="4437569"/>
            <a:ext cx="381000" cy="1806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رابط مستقيم 35"/>
          <p:cNvCxnSpPr/>
          <p:nvPr/>
        </p:nvCxnSpPr>
        <p:spPr>
          <a:xfrm flipH="1">
            <a:off x="5105400" y="4451079"/>
            <a:ext cx="381000" cy="1806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رابط مستقيم 36"/>
          <p:cNvCxnSpPr/>
          <p:nvPr/>
        </p:nvCxnSpPr>
        <p:spPr>
          <a:xfrm flipH="1">
            <a:off x="6057900" y="4382027"/>
            <a:ext cx="381000" cy="1806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رابط مستقيم 37"/>
          <p:cNvCxnSpPr/>
          <p:nvPr/>
        </p:nvCxnSpPr>
        <p:spPr>
          <a:xfrm flipH="1">
            <a:off x="7141845" y="4031543"/>
            <a:ext cx="381000" cy="180647"/>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رابط مستقيم 39"/>
          <p:cNvCxnSpPr/>
          <p:nvPr/>
        </p:nvCxnSpPr>
        <p:spPr>
          <a:xfrm flipH="1">
            <a:off x="7162800" y="3585618"/>
            <a:ext cx="381000" cy="180647"/>
          </a:xfrm>
          <a:prstGeom prst="line">
            <a:avLst/>
          </a:prstGeom>
        </p:spPr>
        <p:style>
          <a:lnRef idx="1">
            <a:schemeClr val="accent1"/>
          </a:lnRef>
          <a:fillRef idx="0">
            <a:schemeClr val="accent1"/>
          </a:fillRef>
          <a:effectRef idx="0">
            <a:schemeClr val="accent1"/>
          </a:effectRef>
          <a:fontRef idx="minor">
            <a:schemeClr val="tx1"/>
          </a:fontRef>
        </p:style>
      </p:cxnSp>
      <p:sp>
        <p:nvSpPr>
          <p:cNvPr id="22" name="مربع نص 21"/>
          <p:cNvSpPr txBox="1"/>
          <p:nvPr/>
        </p:nvSpPr>
        <p:spPr>
          <a:xfrm>
            <a:off x="4558030" y="2196346"/>
            <a:ext cx="1475740" cy="369332"/>
          </a:xfrm>
          <a:prstGeom prst="rect">
            <a:avLst/>
          </a:prstGeom>
          <a:noFill/>
        </p:spPr>
        <p:txBody>
          <a:bodyPr wrap="square" rtlCol="0">
            <a:spAutoFit/>
          </a:bodyPr>
          <a:lstStyle/>
          <a:p>
            <a:r>
              <a:rPr lang="ar-JO" b="1" dirty="0"/>
              <a:t>المراكز التسويقية</a:t>
            </a:r>
            <a:endParaRPr lang="en-US" b="1" dirty="0"/>
          </a:p>
        </p:txBody>
      </p:sp>
      <p:sp>
        <p:nvSpPr>
          <p:cNvPr id="39" name="مربع نص 38"/>
          <p:cNvSpPr txBox="1"/>
          <p:nvPr/>
        </p:nvSpPr>
        <p:spPr>
          <a:xfrm>
            <a:off x="2057400" y="3177272"/>
            <a:ext cx="1018540" cy="646331"/>
          </a:xfrm>
          <a:prstGeom prst="rect">
            <a:avLst/>
          </a:prstGeom>
          <a:noFill/>
        </p:spPr>
        <p:txBody>
          <a:bodyPr wrap="square" rtlCol="0">
            <a:spAutoFit/>
          </a:bodyPr>
          <a:lstStyle/>
          <a:p>
            <a:pPr algn="ctr"/>
            <a:r>
              <a:rPr lang="ar-JO" b="1" dirty="0"/>
              <a:t>المصادر</a:t>
            </a:r>
          </a:p>
          <a:p>
            <a:pPr algn="ctr"/>
            <a:r>
              <a:rPr lang="ar-JO" b="1" dirty="0"/>
              <a:t>( المخازن)</a:t>
            </a:r>
            <a:endParaRPr lang="en-US" b="1" dirty="0"/>
          </a:p>
        </p:txBody>
      </p:sp>
      <p:sp>
        <p:nvSpPr>
          <p:cNvPr id="41" name="مربع نص 40"/>
          <p:cNvSpPr txBox="1"/>
          <p:nvPr/>
        </p:nvSpPr>
        <p:spPr>
          <a:xfrm>
            <a:off x="3075940" y="2690485"/>
            <a:ext cx="972820" cy="369332"/>
          </a:xfrm>
          <a:prstGeom prst="rect">
            <a:avLst/>
          </a:prstGeom>
          <a:noFill/>
        </p:spPr>
        <p:txBody>
          <a:bodyPr wrap="square" rtlCol="0">
            <a:spAutoFit/>
          </a:bodyPr>
          <a:lstStyle/>
          <a:p>
            <a:pPr algn="ctr"/>
            <a:r>
              <a:rPr lang="en-US" dirty="0"/>
              <a:t>S \ D</a:t>
            </a:r>
          </a:p>
        </p:txBody>
      </p:sp>
      <p:sp>
        <p:nvSpPr>
          <p:cNvPr id="42" name="مربع نص 41"/>
          <p:cNvSpPr txBox="1"/>
          <p:nvPr/>
        </p:nvSpPr>
        <p:spPr>
          <a:xfrm>
            <a:off x="4102100" y="2680196"/>
            <a:ext cx="972820" cy="369332"/>
          </a:xfrm>
          <a:prstGeom prst="rect">
            <a:avLst/>
          </a:prstGeom>
          <a:noFill/>
        </p:spPr>
        <p:txBody>
          <a:bodyPr wrap="square" rtlCol="0">
            <a:spAutoFit/>
          </a:bodyPr>
          <a:lstStyle/>
          <a:p>
            <a:pPr algn="ctr"/>
            <a:r>
              <a:rPr lang="en-US" dirty="0"/>
              <a:t>D1</a:t>
            </a:r>
          </a:p>
        </p:txBody>
      </p:sp>
      <p:sp>
        <p:nvSpPr>
          <p:cNvPr id="43" name="مربع نص 42"/>
          <p:cNvSpPr txBox="1"/>
          <p:nvPr/>
        </p:nvSpPr>
        <p:spPr>
          <a:xfrm>
            <a:off x="3129280" y="4319618"/>
            <a:ext cx="972820" cy="369332"/>
          </a:xfrm>
          <a:prstGeom prst="rect">
            <a:avLst/>
          </a:prstGeom>
          <a:noFill/>
        </p:spPr>
        <p:txBody>
          <a:bodyPr wrap="square" rtlCol="0">
            <a:spAutoFit/>
          </a:bodyPr>
          <a:lstStyle/>
          <a:p>
            <a:r>
              <a:rPr lang="en-US" dirty="0"/>
              <a:t>Demand</a:t>
            </a:r>
          </a:p>
        </p:txBody>
      </p:sp>
      <p:sp>
        <p:nvSpPr>
          <p:cNvPr id="44" name="مربع نص 43"/>
          <p:cNvSpPr txBox="1"/>
          <p:nvPr/>
        </p:nvSpPr>
        <p:spPr>
          <a:xfrm>
            <a:off x="3075940" y="3987405"/>
            <a:ext cx="972820" cy="369332"/>
          </a:xfrm>
          <a:prstGeom prst="rect">
            <a:avLst/>
          </a:prstGeom>
          <a:noFill/>
        </p:spPr>
        <p:txBody>
          <a:bodyPr wrap="square" rtlCol="0">
            <a:spAutoFit/>
          </a:bodyPr>
          <a:lstStyle/>
          <a:p>
            <a:pPr algn="ctr"/>
            <a:r>
              <a:rPr lang="en-US" dirty="0"/>
              <a:t>S3</a:t>
            </a:r>
          </a:p>
        </p:txBody>
      </p:sp>
      <p:sp>
        <p:nvSpPr>
          <p:cNvPr id="45" name="مربع نص 44"/>
          <p:cNvSpPr txBox="1"/>
          <p:nvPr/>
        </p:nvSpPr>
        <p:spPr>
          <a:xfrm>
            <a:off x="3075940" y="3541877"/>
            <a:ext cx="972820" cy="369332"/>
          </a:xfrm>
          <a:prstGeom prst="rect">
            <a:avLst/>
          </a:prstGeom>
          <a:noFill/>
        </p:spPr>
        <p:txBody>
          <a:bodyPr wrap="square" rtlCol="0">
            <a:spAutoFit/>
          </a:bodyPr>
          <a:lstStyle/>
          <a:p>
            <a:pPr algn="ctr"/>
            <a:r>
              <a:rPr lang="en-US" dirty="0"/>
              <a:t>S2</a:t>
            </a:r>
          </a:p>
        </p:txBody>
      </p:sp>
      <p:sp>
        <p:nvSpPr>
          <p:cNvPr id="46" name="مربع نص 45"/>
          <p:cNvSpPr txBox="1"/>
          <p:nvPr/>
        </p:nvSpPr>
        <p:spPr>
          <a:xfrm>
            <a:off x="3075940" y="3114042"/>
            <a:ext cx="972820" cy="369332"/>
          </a:xfrm>
          <a:prstGeom prst="rect">
            <a:avLst/>
          </a:prstGeom>
          <a:noFill/>
        </p:spPr>
        <p:txBody>
          <a:bodyPr wrap="square" rtlCol="0">
            <a:spAutoFit/>
          </a:bodyPr>
          <a:lstStyle/>
          <a:p>
            <a:pPr algn="ctr"/>
            <a:r>
              <a:rPr lang="en-US" dirty="0"/>
              <a:t>S1</a:t>
            </a:r>
          </a:p>
        </p:txBody>
      </p:sp>
      <p:sp>
        <p:nvSpPr>
          <p:cNvPr id="47" name="مربع نص 46"/>
          <p:cNvSpPr txBox="1"/>
          <p:nvPr/>
        </p:nvSpPr>
        <p:spPr>
          <a:xfrm>
            <a:off x="7132320" y="2675910"/>
            <a:ext cx="972820" cy="369332"/>
          </a:xfrm>
          <a:prstGeom prst="rect">
            <a:avLst/>
          </a:prstGeom>
          <a:noFill/>
        </p:spPr>
        <p:txBody>
          <a:bodyPr wrap="square" rtlCol="0">
            <a:spAutoFit/>
          </a:bodyPr>
          <a:lstStyle/>
          <a:p>
            <a:r>
              <a:rPr lang="en-US" dirty="0"/>
              <a:t>Supply</a:t>
            </a:r>
          </a:p>
        </p:txBody>
      </p:sp>
      <p:sp>
        <p:nvSpPr>
          <p:cNvPr id="48" name="مربع نص 47"/>
          <p:cNvSpPr txBox="1"/>
          <p:nvPr/>
        </p:nvSpPr>
        <p:spPr>
          <a:xfrm>
            <a:off x="6126480" y="2690485"/>
            <a:ext cx="972820" cy="369332"/>
          </a:xfrm>
          <a:prstGeom prst="rect">
            <a:avLst/>
          </a:prstGeom>
          <a:noFill/>
        </p:spPr>
        <p:txBody>
          <a:bodyPr wrap="square" rtlCol="0">
            <a:spAutoFit/>
          </a:bodyPr>
          <a:lstStyle/>
          <a:p>
            <a:pPr algn="ctr"/>
            <a:r>
              <a:rPr lang="en-US" dirty="0"/>
              <a:t>D3</a:t>
            </a:r>
          </a:p>
        </p:txBody>
      </p:sp>
      <p:sp>
        <p:nvSpPr>
          <p:cNvPr id="49" name="مربع نص 48"/>
          <p:cNvSpPr txBox="1"/>
          <p:nvPr/>
        </p:nvSpPr>
        <p:spPr>
          <a:xfrm>
            <a:off x="5106670" y="2680196"/>
            <a:ext cx="972820" cy="369332"/>
          </a:xfrm>
          <a:prstGeom prst="rect">
            <a:avLst/>
          </a:prstGeom>
          <a:noFill/>
        </p:spPr>
        <p:txBody>
          <a:bodyPr wrap="square" rtlCol="0">
            <a:spAutoFit/>
          </a:bodyPr>
          <a:lstStyle/>
          <a:p>
            <a:pPr algn="ctr"/>
            <a:r>
              <a:rPr lang="en-US" dirty="0"/>
              <a:t>D2</a:t>
            </a:r>
          </a:p>
        </p:txBody>
      </p:sp>
      <p:sp>
        <p:nvSpPr>
          <p:cNvPr id="50" name="مربع نص 49"/>
          <p:cNvSpPr txBox="1"/>
          <p:nvPr/>
        </p:nvSpPr>
        <p:spPr>
          <a:xfrm>
            <a:off x="7609206" y="4336531"/>
            <a:ext cx="495934" cy="369332"/>
          </a:xfrm>
          <a:prstGeom prst="rect">
            <a:avLst/>
          </a:prstGeom>
          <a:noFill/>
        </p:spPr>
        <p:txBody>
          <a:bodyPr wrap="square" rtlCol="0">
            <a:spAutoFit/>
          </a:bodyPr>
          <a:lstStyle/>
          <a:p>
            <a:r>
              <a:rPr lang="en-US" dirty="0"/>
              <a:t>30</a:t>
            </a:r>
          </a:p>
        </p:txBody>
      </p:sp>
      <p:sp>
        <p:nvSpPr>
          <p:cNvPr id="51" name="مربع نص 50"/>
          <p:cNvSpPr txBox="1"/>
          <p:nvPr/>
        </p:nvSpPr>
        <p:spPr>
          <a:xfrm>
            <a:off x="4132580" y="4336531"/>
            <a:ext cx="455930" cy="369332"/>
          </a:xfrm>
          <a:prstGeom prst="rect">
            <a:avLst/>
          </a:prstGeom>
          <a:noFill/>
        </p:spPr>
        <p:txBody>
          <a:bodyPr wrap="square" rtlCol="0">
            <a:spAutoFit/>
          </a:bodyPr>
          <a:lstStyle/>
          <a:p>
            <a:pPr algn="ctr"/>
            <a:r>
              <a:rPr lang="en-US" dirty="0"/>
              <a:t>9</a:t>
            </a:r>
          </a:p>
        </p:txBody>
      </p:sp>
      <p:sp>
        <p:nvSpPr>
          <p:cNvPr id="52" name="مربع نص 51"/>
          <p:cNvSpPr txBox="1"/>
          <p:nvPr/>
        </p:nvSpPr>
        <p:spPr>
          <a:xfrm>
            <a:off x="4558030" y="4336530"/>
            <a:ext cx="455930" cy="369332"/>
          </a:xfrm>
          <a:prstGeom prst="rect">
            <a:avLst/>
          </a:prstGeom>
          <a:noFill/>
        </p:spPr>
        <p:txBody>
          <a:bodyPr wrap="square" rtlCol="0">
            <a:spAutoFit/>
          </a:bodyPr>
          <a:lstStyle/>
          <a:p>
            <a:pPr algn="ctr"/>
            <a:r>
              <a:rPr lang="en-US" dirty="0">
                <a:solidFill>
                  <a:srgbClr val="00B0F0"/>
                </a:solidFill>
              </a:rPr>
              <a:t>0</a:t>
            </a:r>
          </a:p>
        </p:txBody>
      </p:sp>
      <p:sp>
        <p:nvSpPr>
          <p:cNvPr id="53" name="مربع نص 52"/>
          <p:cNvSpPr txBox="1"/>
          <p:nvPr/>
        </p:nvSpPr>
        <p:spPr>
          <a:xfrm>
            <a:off x="5685155" y="4336530"/>
            <a:ext cx="455930" cy="369332"/>
          </a:xfrm>
          <a:prstGeom prst="rect">
            <a:avLst/>
          </a:prstGeom>
          <a:noFill/>
        </p:spPr>
        <p:txBody>
          <a:bodyPr wrap="square" rtlCol="0">
            <a:spAutoFit/>
          </a:bodyPr>
          <a:lstStyle/>
          <a:p>
            <a:pPr algn="ctr"/>
            <a:r>
              <a:rPr lang="en-US" dirty="0">
                <a:solidFill>
                  <a:srgbClr val="00B0F0"/>
                </a:solidFill>
              </a:rPr>
              <a:t>0</a:t>
            </a:r>
          </a:p>
        </p:txBody>
      </p:sp>
      <p:sp>
        <p:nvSpPr>
          <p:cNvPr id="54" name="مربع نص 53"/>
          <p:cNvSpPr txBox="1"/>
          <p:nvPr/>
        </p:nvSpPr>
        <p:spPr>
          <a:xfrm>
            <a:off x="5396230" y="4356737"/>
            <a:ext cx="455930" cy="369332"/>
          </a:xfrm>
          <a:prstGeom prst="rect">
            <a:avLst/>
          </a:prstGeom>
          <a:noFill/>
        </p:spPr>
        <p:txBody>
          <a:bodyPr wrap="square" rtlCol="0">
            <a:spAutoFit/>
          </a:bodyPr>
          <a:lstStyle/>
          <a:p>
            <a:pPr algn="ctr"/>
            <a:r>
              <a:rPr lang="en-US" dirty="0">
                <a:solidFill>
                  <a:srgbClr val="FF0000"/>
                </a:solidFill>
              </a:rPr>
              <a:t>7</a:t>
            </a:r>
            <a:endParaRPr lang="en-US" dirty="0">
              <a:solidFill>
                <a:srgbClr val="00B0F0"/>
              </a:solidFill>
            </a:endParaRPr>
          </a:p>
        </p:txBody>
      </p:sp>
      <p:sp>
        <p:nvSpPr>
          <p:cNvPr id="55" name="مربع نص 54"/>
          <p:cNvSpPr txBox="1"/>
          <p:nvPr/>
        </p:nvSpPr>
        <p:spPr>
          <a:xfrm>
            <a:off x="5052060" y="4356737"/>
            <a:ext cx="455930" cy="369332"/>
          </a:xfrm>
          <a:prstGeom prst="rect">
            <a:avLst/>
          </a:prstGeom>
          <a:noFill/>
        </p:spPr>
        <p:txBody>
          <a:bodyPr wrap="square" rtlCol="0">
            <a:spAutoFit/>
          </a:bodyPr>
          <a:lstStyle/>
          <a:p>
            <a:r>
              <a:rPr lang="en-US" dirty="0"/>
              <a:t>10</a:t>
            </a:r>
            <a:endParaRPr lang="en-US" dirty="0">
              <a:solidFill>
                <a:srgbClr val="00B0F0"/>
              </a:solidFill>
            </a:endParaRPr>
          </a:p>
        </p:txBody>
      </p:sp>
      <p:sp>
        <p:nvSpPr>
          <p:cNvPr id="56" name="مربع نص 55"/>
          <p:cNvSpPr txBox="1"/>
          <p:nvPr/>
        </p:nvSpPr>
        <p:spPr>
          <a:xfrm>
            <a:off x="6735445" y="4316453"/>
            <a:ext cx="455930" cy="369332"/>
          </a:xfrm>
          <a:prstGeom prst="rect">
            <a:avLst/>
          </a:prstGeom>
          <a:noFill/>
        </p:spPr>
        <p:txBody>
          <a:bodyPr wrap="square" rtlCol="0">
            <a:spAutoFit/>
          </a:bodyPr>
          <a:lstStyle/>
          <a:p>
            <a:pPr algn="ctr"/>
            <a:r>
              <a:rPr lang="en-US" dirty="0">
                <a:solidFill>
                  <a:srgbClr val="00B0F0"/>
                </a:solidFill>
              </a:rPr>
              <a:t>0</a:t>
            </a:r>
          </a:p>
        </p:txBody>
      </p:sp>
      <p:sp>
        <p:nvSpPr>
          <p:cNvPr id="57" name="مربع نص 56"/>
          <p:cNvSpPr txBox="1"/>
          <p:nvPr/>
        </p:nvSpPr>
        <p:spPr>
          <a:xfrm>
            <a:off x="6482080" y="4336530"/>
            <a:ext cx="455930" cy="369332"/>
          </a:xfrm>
          <a:prstGeom prst="rect">
            <a:avLst/>
          </a:prstGeom>
          <a:noFill/>
        </p:spPr>
        <p:txBody>
          <a:bodyPr wrap="square" rtlCol="0">
            <a:spAutoFit/>
          </a:bodyPr>
          <a:lstStyle/>
          <a:p>
            <a:r>
              <a:rPr lang="en-US" dirty="0">
                <a:solidFill>
                  <a:srgbClr val="FF0000"/>
                </a:solidFill>
              </a:rPr>
              <a:t>4</a:t>
            </a:r>
            <a:endParaRPr lang="en-US" dirty="0"/>
          </a:p>
        </p:txBody>
      </p:sp>
      <p:sp>
        <p:nvSpPr>
          <p:cNvPr id="58" name="مربع نص 57"/>
          <p:cNvSpPr txBox="1"/>
          <p:nvPr/>
        </p:nvSpPr>
        <p:spPr>
          <a:xfrm>
            <a:off x="6033770" y="4316453"/>
            <a:ext cx="455930" cy="369332"/>
          </a:xfrm>
          <a:prstGeom prst="rect">
            <a:avLst/>
          </a:prstGeom>
          <a:noFill/>
        </p:spPr>
        <p:txBody>
          <a:bodyPr wrap="square" rtlCol="0">
            <a:spAutoFit/>
          </a:bodyPr>
          <a:lstStyle/>
          <a:p>
            <a:r>
              <a:rPr lang="en-US" dirty="0"/>
              <a:t>11</a:t>
            </a:r>
            <a:endParaRPr lang="en-US" dirty="0">
              <a:solidFill>
                <a:srgbClr val="00B0F0"/>
              </a:solidFill>
            </a:endParaRPr>
          </a:p>
        </p:txBody>
      </p:sp>
      <p:sp>
        <p:nvSpPr>
          <p:cNvPr id="59" name="مربع نص 58"/>
          <p:cNvSpPr txBox="1"/>
          <p:nvPr/>
        </p:nvSpPr>
        <p:spPr>
          <a:xfrm>
            <a:off x="7687310" y="3911209"/>
            <a:ext cx="455930" cy="369332"/>
          </a:xfrm>
          <a:prstGeom prst="rect">
            <a:avLst/>
          </a:prstGeom>
          <a:noFill/>
        </p:spPr>
        <p:txBody>
          <a:bodyPr wrap="square" rtlCol="0">
            <a:spAutoFit/>
          </a:bodyPr>
          <a:lstStyle/>
          <a:p>
            <a:pPr algn="ctr"/>
            <a:r>
              <a:rPr lang="en-US" dirty="0">
                <a:solidFill>
                  <a:srgbClr val="00B0F0"/>
                </a:solidFill>
              </a:rPr>
              <a:t>0</a:t>
            </a:r>
          </a:p>
        </p:txBody>
      </p:sp>
      <p:sp>
        <p:nvSpPr>
          <p:cNvPr id="60" name="مربع نص 59"/>
          <p:cNvSpPr txBox="1"/>
          <p:nvPr/>
        </p:nvSpPr>
        <p:spPr>
          <a:xfrm>
            <a:off x="7687310" y="3504807"/>
            <a:ext cx="455930" cy="369332"/>
          </a:xfrm>
          <a:prstGeom prst="rect">
            <a:avLst/>
          </a:prstGeom>
          <a:noFill/>
        </p:spPr>
        <p:txBody>
          <a:bodyPr wrap="square" rtlCol="0">
            <a:spAutoFit/>
          </a:bodyPr>
          <a:lstStyle/>
          <a:p>
            <a:pPr algn="ctr"/>
            <a:r>
              <a:rPr lang="en-US" dirty="0">
                <a:solidFill>
                  <a:srgbClr val="00B0F0"/>
                </a:solidFill>
              </a:rPr>
              <a:t>0</a:t>
            </a:r>
          </a:p>
        </p:txBody>
      </p:sp>
      <p:sp>
        <p:nvSpPr>
          <p:cNvPr id="61" name="مربع نص 60"/>
          <p:cNvSpPr txBox="1"/>
          <p:nvPr/>
        </p:nvSpPr>
        <p:spPr>
          <a:xfrm>
            <a:off x="7695565" y="3135475"/>
            <a:ext cx="455930" cy="369332"/>
          </a:xfrm>
          <a:prstGeom prst="rect">
            <a:avLst/>
          </a:prstGeom>
          <a:noFill/>
        </p:spPr>
        <p:txBody>
          <a:bodyPr wrap="square" rtlCol="0">
            <a:spAutoFit/>
          </a:bodyPr>
          <a:lstStyle/>
          <a:p>
            <a:pPr algn="ctr"/>
            <a:r>
              <a:rPr lang="en-US" dirty="0">
                <a:solidFill>
                  <a:srgbClr val="00B0F0"/>
                </a:solidFill>
              </a:rPr>
              <a:t>0</a:t>
            </a:r>
          </a:p>
        </p:txBody>
      </p:sp>
      <p:sp>
        <p:nvSpPr>
          <p:cNvPr id="62" name="مربع نص 61"/>
          <p:cNvSpPr txBox="1"/>
          <p:nvPr/>
        </p:nvSpPr>
        <p:spPr>
          <a:xfrm>
            <a:off x="7401560" y="3152494"/>
            <a:ext cx="455930" cy="369332"/>
          </a:xfrm>
          <a:prstGeom prst="rect">
            <a:avLst/>
          </a:prstGeom>
          <a:noFill/>
        </p:spPr>
        <p:txBody>
          <a:bodyPr wrap="square" rtlCol="0">
            <a:spAutoFit/>
          </a:bodyPr>
          <a:lstStyle/>
          <a:p>
            <a:pPr algn="ctr"/>
            <a:r>
              <a:rPr lang="en-US" dirty="0">
                <a:solidFill>
                  <a:srgbClr val="FF0000"/>
                </a:solidFill>
              </a:rPr>
              <a:t>3</a:t>
            </a:r>
            <a:endParaRPr lang="en-US" dirty="0">
              <a:solidFill>
                <a:srgbClr val="00B0F0"/>
              </a:solidFill>
            </a:endParaRPr>
          </a:p>
        </p:txBody>
      </p:sp>
      <p:sp>
        <p:nvSpPr>
          <p:cNvPr id="63" name="مربع نص 62"/>
          <p:cNvSpPr txBox="1"/>
          <p:nvPr/>
        </p:nvSpPr>
        <p:spPr>
          <a:xfrm>
            <a:off x="7381240" y="3535009"/>
            <a:ext cx="455930" cy="369332"/>
          </a:xfrm>
          <a:prstGeom prst="rect">
            <a:avLst/>
          </a:prstGeom>
          <a:noFill/>
        </p:spPr>
        <p:txBody>
          <a:bodyPr wrap="square" rtlCol="0">
            <a:spAutoFit/>
          </a:bodyPr>
          <a:lstStyle/>
          <a:p>
            <a:pPr algn="ctr"/>
            <a:r>
              <a:rPr lang="en-US" dirty="0">
                <a:solidFill>
                  <a:srgbClr val="FF0000"/>
                </a:solidFill>
              </a:rPr>
              <a:t>7</a:t>
            </a:r>
            <a:endParaRPr lang="en-US" dirty="0">
              <a:solidFill>
                <a:srgbClr val="00B0F0"/>
              </a:solidFill>
            </a:endParaRPr>
          </a:p>
        </p:txBody>
      </p:sp>
      <p:sp>
        <p:nvSpPr>
          <p:cNvPr id="64" name="مربع نص 63"/>
          <p:cNvSpPr txBox="1"/>
          <p:nvPr/>
        </p:nvSpPr>
        <p:spPr>
          <a:xfrm>
            <a:off x="7104380" y="3123848"/>
            <a:ext cx="455930" cy="369332"/>
          </a:xfrm>
          <a:prstGeom prst="rect">
            <a:avLst/>
          </a:prstGeom>
          <a:noFill/>
        </p:spPr>
        <p:txBody>
          <a:bodyPr wrap="square" rtlCol="0">
            <a:spAutoFit/>
          </a:bodyPr>
          <a:lstStyle/>
          <a:p>
            <a:r>
              <a:rPr lang="en-US" dirty="0"/>
              <a:t>12</a:t>
            </a:r>
            <a:endParaRPr lang="en-US" dirty="0">
              <a:solidFill>
                <a:srgbClr val="00B0F0"/>
              </a:solidFill>
            </a:endParaRPr>
          </a:p>
        </p:txBody>
      </p:sp>
      <p:sp>
        <p:nvSpPr>
          <p:cNvPr id="65" name="مربع نص 64"/>
          <p:cNvSpPr txBox="1"/>
          <p:nvPr/>
        </p:nvSpPr>
        <p:spPr>
          <a:xfrm>
            <a:off x="7132320" y="3541877"/>
            <a:ext cx="455930" cy="369332"/>
          </a:xfrm>
          <a:prstGeom prst="rect">
            <a:avLst/>
          </a:prstGeom>
          <a:noFill/>
        </p:spPr>
        <p:txBody>
          <a:bodyPr wrap="square" rtlCol="0">
            <a:spAutoFit/>
          </a:bodyPr>
          <a:lstStyle/>
          <a:p>
            <a:r>
              <a:rPr lang="en-US" dirty="0"/>
              <a:t>14</a:t>
            </a:r>
            <a:endParaRPr lang="en-US" dirty="0">
              <a:solidFill>
                <a:srgbClr val="00B0F0"/>
              </a:solidFill>
            </a:endParaRPr>
          </a:p>
        </p:txBody>
      </p:sp>
      <p:sp>
        <p:nvSpPr>
          <p:cNvPr id="66" name="مربع نص 65"/>
          <p:cNvSpPr txBox="1"/>
          <p:nvPr/>
        </p:nvSpPr>
        <p:spPr>
          <a:xfrm>
            <a:off x="7185660" y="3947121"/>
            <a:ext cx="455930" cy="369332"/>
          </a:xfrm>
          <a:prstGeom prst="rect">
            <a:avLst/>
          </a:prstGeom>
          <a:noFill/>
        </p:spPr>
        <p:txBody>
          <a:bodyPr wrap="square" rtlCol="0">
            <a:spAutoFit/>
          </a:bodyPr>
          <a:lstStyle/>
          <a:p>
            <a:r>
              <a:rPr lang="en-US" dirty="0"/>
              <a:t>4</a:t>
            </a:r>
            <a:endParaRPr lang="en-US" dirty="0">
              <a:solidFill>
                <a:srgbClr val="00B0F0"/>
              </a:solidFill>
            </a:endParaRPr>
          </a:p>
        </p:txBody>
      </p:sp>
      <p:sp>
        <p:nvSpPr>
          <p:cNvPr id="67" name="مربع نص 66"/>
          <p:cNvSpPr txBox="1"/>
          <p:nvPr/>
        </p:nvSpPr>
        <p:spPr>
          <a:xfrm>
            <a:off x="7185660" y="4316453"/>
            <a:ext cx="563246" cy="369332"/>
          </a:xfrm>
          <a:prstGeom prst="rect">
            <a:avLst/>
          </a:prstGeom>
          <a:noFill/>
        </p:spPr>
        <p:txBody>
          <a:bodyPr wrap="square" rtlCol="0">
            <a:spAutoFit/>
          </a:bodyPr>
          <a:lstStyle/>
          <a:p>
            <a:r>
              <a:rPr lang="en-US" dirty="0"/>
              <a:t>30 \ </a:t>
            </a:r>
          </a:p>
        </p:txBody>
      </p:sp>
    </p:spTree>
    <p:extLst>
      <p:ext uri="{BB962C8B-B14F-4D97-AF65-F5344CB8AC3E}">
        <p14:creationId xmlns:p14="http://schemas.microsoft.com/office/powerpoint/2010/main" val="73049747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circle(in)">
                                      <p:cBhvr>
                                        <p:cTn id="19" dur="20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22"/>
                                        </p:tgtEl>
                                        <p:attrNameLst>
                                          <p:attrName>style.visibility</p:attrName>
                                        </p:attrNameLst>
                                      </p:cBhvr>
                                      <p:to>
                                        <p:strVal val="visible"/>
                                      </p:to>
                                    </p:set>
                                    <p:anim calcmode="lin" valueType="num">
                                      <p:cBhvr additive="base">
                                        <p:cTn id="24" dur="500" fill="hold"/>
                                        <p:tgtEl>
                                          <p:spTgt spid="22"/>
                                        </p:tgtEl>
                                        <p:attrNameLst>
                                          <p:attrName>ppt_x</p:attrName>
                                        </p:attrNameLst>
                                      </p:cBhvr>
                                      <p:tavLst>
                                        <p:tav tm="0">
                                          <p:val>
                                            <p:strVal val="0-#ppt_w/2"/>
                                          </p:val>
                                        </p:tav>
                                        <p:tav tm="100000">
                                          <p:val>
                                            <p:strVal val="#ppt_x"/>
                                          </p:val>
                                        </p:tav>
                                      </p:tavLst>
                                    </p:anim>
                                    <p:anim calcmode="lin" valueType="num">
                                      <p:cBhvr additive="base">
                                        <p:cTn id="25" dur="5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grpId="0" nodeType="clickEffect">
                                  <p:stCondLst>
                                    <p:cond delay="0"/>
                                  </p:stCondLst>
                                  <p:childTnLst>
                                    <p:set>
                                      <p:cBhvr>
                                        <p:cTn id="29" dur="1" fill="hold">
                                          <p:stCondLst>
                                            <p:cond delay="0"/>
                                          </p:stCondLst>
                                        </p:cTn>
                                        <p:tgtEl>
                                          <p:spTgt spid="39"/>
                                        </p:tgtEl>
                                        <p:attrNameLst>
                                          <p:attrName>style.visibility</p:attrName>
                                        </p:attrNameLst>
                                      </p:cBhvr>
                                      <p:to>
                                        <p:strVal val="visible"/>
                                      </p:to>
                                    </p:set>
                                    <p:anim calcmode="lin" valueType="num">
                                      <p:cBhvr additive="base">
                                        <p:cTn id="30" dur="500" fill="hold"/>
                                        <p:tgtEl>
                                          <p:spTgt spid="39"/>
                                        </p:tgtEl>
                                        <p:attrNameLst>
                                          <p:attrName>ppt_x</p:attrName>
                                        </p:attrNameLst>
                                      </p:cBhvr>
                                      <p:tavLst>
                                        <p:tav tm="0">
                                          <p:val>
                                            <p:strVal val="1+#ppt_w/2"/>
                                          </p:val>
                                        </p:tav>
                                        <p:tav tm="100000">
                                          <p:val>
                                            <p:strVal val="#ppt_x"/>
                                          </p:val>
                                        </p:tav>
                                      </p:tavLst>
                                    </p:anim>
                                    <p:anim calcmode="lin" valueType="num">
                                      <p:cBhvr additive="base">
                                        <p:cTn id="31" dur="500" fill="hold"/>
                                        <p:tgtEl>
                                          <p:spTgt spid="39"/>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6" fill="hold" grpId="0" nodeType="clickEffect">
                                  <p:stCondLst>
                                    <p:cond delay="0"/>
                                  </p:stCondLst>
                                  <p:childTnLst>
                                    <p:set>
                                      <p:cBhvr>
                                        <p:cTn id="35" dur="1" fill="hold">
                                          <p:stCondLst>
                                            <p:cond delay="0"/>
                                          </p:stCondLst>
                                        </p:cTn>
                                        <p:tgtEl>
                                          <p:spTgt spid="41"/>
                                        </p:tgtEl>
                                        <p:attrNameLst>
                                          <p:attrName>style.visibility</p:attrName>
                                        </p:attrNameLst>
                                      </p:cBhvr>
                                      <p:to>
                                        <p:strVal val="visible"/>
                                      </p:to>
                                    </p:set>
                                    <p:anim calcmode="lin" valueType="num">
                                      <p:cBhvr additive="base">
                                        <p:cTn id="36" dur="500" fill="hold"/>
                                        <p:tgtEl>
                                          <p:spTgt spid="41"/>
                                        </p:tgtEl>
                                        <p:attrNameLst>
                                          <p:attrName>ppt_x</p:attrName>
                                        </p:attrNameLst>
                                      </p:cBhvr>
                                      <p:tavLst>
                                        <p:tav tm="0">
                                          <p:val>
                                            <p:strVal val="1+#ppt_w/2"/>
                                          </p:val>
                                        </p:tav>
                                        <p:tav tm="100000">
                                          <p:val>
                                            <p:strVal val="#ppt_x"/>
                                          </p:val>
                                        </p:tav>
                                      </p:tavLst>
                                    </p:anim>
                                    <p:anim calcmode="lin" valueType="num">
                                      <p:cBhvr additive="base">
                                        <p:cTn id="37"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12" fill="hold" grpId="0" nodeType="clickEffect">
                                  <p:stCondLst>
                                    <p:cond delay="0"/>
                                  </p:stCondLst>
                                  <p:childTnLst>
                                    <p:set>
                                      <p:cBhvr>
                                        <p:cTn id="41" dur="1" fill="hold">
                                          <p:stCondLst>
                                            <p:cond delay="0"/>
                                          </p:stCondLst>
                                        </p:cTn>
                                        <p:tgtEl>
                                          <p:spTgt spid="47"/>
                                        </p:tgtEl>
                                        <p:attrNameLst>
                                          <p:attrName>style.visibility</p:attrName>
                                        </p:attrNameLst>
                                      </p:cBhvr>
                                      <p:to>
                                        <p:strVal val="visible"/>
                                      </p:to>
                                    </p:set>
                                    <p:anim calcmode="lin" valueType="num">
                                      <p:cBhvr additive="base">
                                        <p:cTn id="42" dur="500" fill="hold"/>
                                        <p:tgtEl>
                                          <p:spTgt spid="47"/>
                                        </p:tgtEl>
                                        <p:attrNameLst>
                                          <p:attrName>ppt_x</p:attrName>
                                        </p:attrNameLst>
                                      </p:cBhvr>
                                      <p:tavLst>
                                        <p:tav tm="0">
                                          <p:val>
                                            <p:strVal val="0-#ppt_w/2"/>
                                          </p:val>
                                        </p:tav>
                                        <p:tav tm="100000">
                                          <p:val>
                                            <p:strVal val="#ppt_x"/>
                                          </p:val>
                                        </p:tav>
                                      </p:tavLst>
                                    </p:anim>
                                    <p:anim calcmode="lin" valueType="num">
                                      <p:cBhvr additive="base">
                                        <p:cTn id="43"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3" fill="hold" grpId="0" nodeType="clickEffect">
                                  <p:stCondLst>
                                    <p:cond delay="0"/>
                                  </p:stCondLst>
                                  <p:childTnLst>
                                    <p:set>
                                      <p:cBhvr>
                                        <p:cTn id="47" dur="1" fill="hold">
                                          <p:stCondLst>
                                            <p:cond delay="0"/>
                                          </p:stCondLst>
                                        </p:cTn>
                                        <p:tgtEl>
                                          <p:spTgt spid="43"/>
                                        </p:tgtEl>
                                        <p:attrNameLst>
                                          <p:attrName>style.visibility</p:attrName>
                                        </p:attrNameLst>
                                      </p:cBhvr>
                                      <p:to>
                                        <p:strVal val="visible"/>
                                      </p:to>
                                    </p:set>
                                    <p:anim calcmode="lin" valueType="num">
                                      <p:cBhvr additive="base">
                                        <p:cTn id="48" dur="500" fill="hold"/>
                                        <p:tgtEl>
                                          <p:spTgt spid="43"/>
                                        </p:tgtEl>
                                        <p:attrNameLst>
                                          <p:attrName>ppt_x</p:attrName>
                                        </p:attrNameLst>
                                      </p:cBhvr>
                                      <p:tavLst>
                                        <p:tav tm="0">
                                          <p:val>
                                            <p:strVal val="1+#ppt_w/2"/>
                                          </p:val>
                                        </p:tav>
                                        <p:tav tm="100000">
                                          <p:val>
                                            <p:strVal val="#ppt_x"/>
                                          </p:val>
                                        </p:tav>
                                      </p:tavLst>
                                    </p:anim>
                                    <p:anim calcmode="lin" valueType="num">
                                      <p:cBhvr additive="base">
                                        <p:cTn id="49" dur="500" fill="hold"/>
                                        <p:tgtEl>
                                          <p:spTgt spid="43"/>
                                        </p:tgtEl>
                                        <p:attrNameLst>
                                          <p:attrName>ppt_y</p:attrName>
                                        </p:attrNameLst>
                                      </p:cBhvr>
                                      <p:tavLst>
                                        <p:tav tm="0">
                                          <p:val>
                                            <p:strVal val="0-#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6" fill="hold" grpId="0" nodeType="clickEffect">
                                  <p:stCondLst>
                                    <p:cond delay="0"/>
                                  </p:stCondLst>
                                  <p:childTnLst>
                                    <p:set>
                                      <p:cBhvr>
                                        <p:cTn id="53" dur="1" fill="hold">
                                          <p:stCondLst>
                                            <p:cond delay="0"/>
                                          </p:stCondLst>
                                        </p:cTn>
                                        <p:tgtEl>
                                          <p:spTgt spid="46"/>
                                        </p:tgtEl>
                                        <p:attrNameLst>
                                          <p:attrName>style.visibility</p:attrName>
                                        </p:attrNameLst>
                                      </p:cBhvr>
                                      <p:to>
                                        <p:strVal val="visible"/>
                                      </p:to>
                                    </p:set>
                                    <p:anim calcmode="lin" valueType="num">
                                      <p:cBhvr additive="base">
                                        <p:cTn id="54" dur="500" fill="hold"/>
                                        <p:tgtEl>
                                          <p:spTgt spid="46"/>
                                        </p:tgtEl>
                                        <p:attrNameLst>
                                          <p:attrName>ppt_x</p:attrName>
                                        </p:attrNameLst>
                                      </p:cBhvr>
                                      <p:tavLst>
                                        <p:tav tm="0">
                                          <p:val>
                                            <p:strVal val="1+#ppt_w/2"/>
                                          </p:val>
                                        </p:tav>
                                        <p:tav tm="100000">
                                          <p:val>
                                            <p:strVal val="#ppt_x"/>
                                          </p:val>
                                        </p:tav>
                                      </p:tavLst>
                                    </p:anim>
                                    <p:anim calcmode="lin" valueType="num">
                                      <p:cBhvr additive="base">
                                        <p:cTn id="55" dur="500" fill="hold"/>
                                        <p:tgtEl>
                                          <p:spTgt spid="46"/>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12" fill="hold" grpId="0" nodeType="clickEffect">
                                  <p:stCondLst>
                                    <p:cond delay="0"/>
                                  </p:stCondLst>
                                  <p:childTnLst>
                                    <p:set>
                                      <p:cBhvr>
                                        <p:cTn id="59" dur="1" fill="hold">
                                          <p:stCondLst>
                                            <p:cond delay="0"/>
                                          </p:stCondLst>
                                        </p:cTn>
                                        <p:tgtEl>
                                          <p:spTgt spid="64"/>
                                        </p:tgtEl>
                                        <p:attrNameLst>
                                          <p:attrName>style.visibility</p:attrName>
                                        </p:attrNameLst>
                                      </p:cBhvr>
                                      <p:to>
                                        <p:strVal val="visible"/>
                                      </p:to>
                                    </p:set>
                                    <p:anim calcmode="lin" valueType="num">
                                      <p:cBhvr additive="base">
                                        <p:cTn id="60" dur="500" fill="hold"/>
                                        <p:tgtEl>
                                          <p:spTgt spid="64"/>
                                        </p:tgtEl>
                                        <p:attrNameLst>
                                          <p:attrName>ppt_x</p:attrName>
                                        </p:attrNameLst>
                                      </p:cBhvr>
                                      <p:tavLst>
                                        <p:tav tm="0">
                                          <p:val>
                                            <p:strVal val="0-#ppt_w/2"/>
                                          </p:val>
                                        </p:tav>
                                        <p:tav tm="100000">
                                          <p:val>
                                            <p:strVal val="#ppt_x"/>
                                          </p:val>
                                        </p:tav>
                                      </p:tavLst>
                                    </p:anim>
                                    <p:anim calcmode="lin" valueType="num">
                                      <p:cBhvr additive="base">
                                        <p:cTn id="61" dur="500" fill="hold"/>
                                        <p:tgtEl>
                                          <p:spTgt spid="64"/>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3" fill="hold" grpId="0" nodeType="clickEffect">
                                  <p:stCondLst>
                                    <p:cond delay="0"/>
                                  </p:stCondLst>
                                  <p:childTnLst>
                                    <p:set>
                                      <p:cBhvr>
                                        <p:cTn id="65" dur="1" fill="hold">
                                          <p:stCondLst>
                                            <p:cond delay="0"/>
                                          </p:stCondLst>
                                        </p:cTn>
                                        <p:tgtEl>
                                          <p:spTgt spid="45"/>
                                        </p:tgtEl>
                                        <p:attrNameLst>
                                          <p:attrName>style.visibility</p:attrName>
                                        </p:attrNameLst>
                                      </p:cBhvr>
                                      <p:to>
                                        <p:strVal val="visible"/>
                                      </p:to>
                                    </p:set>
                                    <p:anim calcmode="lin" valueType="num">
                                      <p:cBhvr additive="base">
                                        <p:cTn id="66" dur="500" fill="hold"/>
                                        <p:tgtEl>
                                          <p:spTgt spid="45"/>
                                        </p:tgtEl>
                                        <p:attrNameLst>
                                          <p:attrName>ppt_x</p:attrName>
                                        </p:attrNameLst>
                                      </p:cBhvr>
                                      <p:tavLst>
                                        <p:tav tm="0">
                                          <p:val>
                                            <p:strVal val="1+#ppt_w/2"/>
                                          </p:val>
                                        </p:tav>
                                        <p:tav tm="100000">
                                          <p:val>
                                            <p:strVal val="#ppt_x"/>
                                          </p:val>
                                        </p:tav>
                                      </p:tavLst>
                                    </p:anim>
                                    <p:anim calcmode="lin" valueType="num">
                                      <p:cBhvr additive="base">
                                        <p:cTn id="67" dur="500" fill="hold"/>
                                        <p:tgtEl>
                                          <p:spTgt spid="45"/>
                                        </p:tgtEl>
                                        <p:attrNameLst>
                                          <p:attrName>ppt_y</p:attrName>
                                        </p:attrNameLst>
                                      </p:cBhvr>
                                      <p:tavLst>
                                        <p:tav tm="0">
                                          <p:val>
                                            <p:strVal val="0-#ppt_h/2"/>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 presetClass="entr" presetSubtype="9" fill="hold" grpId="0" nodeType="clickEffect">
                                  <p:stCondLst>
                                    <p:cond delay="0"/>
                                  </p:stCondLst>
                                  <p:childTnLst>
                                    <p:set>
                                      <p:cBhvr>
                                        <p:cTn id="71" dur="1" fill="hold">
                                          <p:stCondLst>
                                            <p:cond delay="0"/>
                                          </p:stCondLst>
                                        </p:cTn>
                                        <p:tgtEl>
                                          <p:spTgt spid="65"/>
                                        </p:tgtEl>
                                        <p:attrNameLst>
                                          <p:attrName>style.visibility</p:attrName>
                                        </p:attrNameLst>
                                      </p:cBhvr>
                                      <p:to>
                                        <p:strVal val="visible"/>
                                      </p:to>
                                    </p:set>
                                    <p:anim calcmode="lin" valueType="num">
                                      <p:cBhvr additive="base">
                                        <p:cTn id="72" dur="500" fill="hold"/>
                                        <p:tgtEl>
                                          <p:spTgt spid="65"/>
                                        </p:tgtEl>
                                        <p:attrNameLst>
                                          <p:attrName>ppt_x</p:attrName>
                                        </p:attrNameLst>
                                      </p:cBhvr>
                                      <p:tavLst>
                                        <p:tav tm="0">
                                          <p:val>
                                            <p:strVal val="0-#ppt_w/2"/>
                                          </p:val>
                                        </p:tav>
                                        <p:tav tm="100000">
                                          <p:val>
                                            <p:strVal val="#ppt_x"/>
                                          </p:val>
                                        </p:tav>
                                      </p:tavLst>
                                    </p:anim>
                                    <p:anim calcmode="lin" valueType="num">
                                      <p:cBhvr additive="base">
                                        <p:cTn id="73" dur="500" fill="hold"/>
                                        <p:tgtEl>
                                          <p:spTgt spid="65"/>
                                        </p:tgtEl>
                                        <p:attrNameLst>
                                          <p:attrName>ppt_y</p:attrName>
                                        </p:attrNameLst>
                                      </p:cBhvr>
                                      <p:tavLst>
                                        <p:tav tm="0">
                                          <p:val>
                                            <p:strVal val="0-#ppt_h/2"/>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2" presetClass="entr" presetSubtype="3" fill="hold" grpId="0" nodeType="clickEffect">
                                  <p:stCondLst>
                                    <p:cond delay="0"/>
                                  </p:stCondLst>
                                  <p:childTnLst>
                                    <p:set>
                                      <p:cBhvr>
                                        <p:cTn id="77" dur="1" fill="hold">
                                          <p:stCondLst>
                                            <p:cond delay="0"/>
                                          </p:stCondLst>
                                        </p:cTn>
                                        <p:tgtEl>
                                          <p:spTgt spid="44"/>
                                        </p:tgtEl>
                                        <p:attrNameLst>
                                          <p:attrName>style.visibility</p:attrName>
                                        </p:attrNameLst>
                                      </p:cBhvr>
                                      <p:to>
                                        <p:strVal val="visible"/>
                                      </p:to>
                                    </p:set>
                                    <p:anim calcmode="lin" valueType="num">
                                      <p:cBhvr additive="base">
                                        <p:cTn id="78" dur="500" fill="hold"/>
                                        <p:tgtEl>
                                          <p:spTgt spid="44"/>
                                        </p:tgtEl>
                                        <p:attrNameLst>
                                          <p:attrName>ppt_x</p:attrName>
                                        </p:attrNameLst>
                                      </p:cBhvr>
                                      <p:tavLst>
                                        <p:tav tm="0">
                                          <p:val>
                                            <p:strVal val="1+#ppt_w/2"/>
                                          </p:val>
                                        </p:tav>
                                        <p:tav tm="100000">
                                          <p:val>
                                            <p:strVal val="#ppt_x"/>
                                          </p:val>
                                        </p:tav>
                                      </p:tavLst>
                                    </p:anim>
                                    <p:anim calcmode="lin" valueType="num">
                                      <p:cBhvr additive="base">
                                        <p:cTn id="79" dur="500" fill="hold"/>
                                        <p:tgtEl>
                                          <p:spTgt spid="44"/>
                                        </p:tgtEl>
                                        <p:attrNameLst>
                                          <p:attrName>ppt_y</p:attrName>
                                        </p:attrNameLst>
                                      </p:cBhvr>
                                      <p:tavLst>
                                        <p:tav tm="0">
                                          <p:val>
                                            <p:strVal val="0-#ppt_h/2"/>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2" presetClass="entr" presetSubtype="9" fill="hold" grpId="0" nodeType="clickEffect">
                                  <p:stCondLst>
                                    <p:cond delay="0"/>
                                  </p:stCondLst>
                                  <p:childTnLst>
                                    <p:set>
                                      <p:cBhvr>
                                        <p:cTn id="83" dur="1" fill="hold">
                                          <p:stCondLst>
                                            <p:cond delay="0"/>
                                          </p:stCondLst>
                                        </p:cTn>
                                        <p:tgtEl>
                                          <p:spTgt spid="66"/>
                                        </p:tgtEl>
                                        <p:attrNameLst>
                                          <p:attrName>style.visibility</p:attrName>
                                        </p:attrNameLst>
                                      </p:cBhvr>
                                      <p:to>
                                        <p:strVal val="visible"/>
                                      </p:to>
                                    </p:set>
                                    <p:anim calcmode="lin" valueType="num">
                                      <p:cBhvr additive="base">
                                        <p:cTn id="84" dur="500" fill="hold"/>
                                        <p:tgtEl>
                                          <p:spTgt spid="66"/>
                                        </p:tgtEl>
                                        <p:attrNameLst>
                                          <p:attrName>ppt_x</p:attrName>
                                        </p:attrNameLst>
                                      </p:cBhvr>
                                      <p:tavLst>
                                        <p:tav tm="0">
                                          <p:val>
                                            <p:strVal val="0-#ppt_w/2"/>
                                          </p:val>
                                        </p:tav>
                                        <p:tav tm="100000">
                                          <p:val>
                                            <p:strVal val="#ppt_x"/>
                                          </p:val>
                                        </p:tav>
                                      </p:tavLst>
                                    </p:anim>
                                    <p:anim calcmode="lin" valueType="num">
                                      <p:cBhvr additive="base">
                                        <p:cTn id="85" dur="500" fill="hold"/>
                                        <p:tgtEl>
                                          <p:spTgt spid="66"/>
                                        </p:tgtEl>
                                        <p:attrNameLst>
                                          <p:attrName>ppt_y</p:attrName>
                                        </p:attrNameLst>
                                      </p:cBhvr>
                                      <p:tavLst>
                                        <p:tav tm="0">
                                          <p:val>
                                            <p:strVal val="0-#ppt_h/2"/>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2" presetClass="entr" presetSubtype="9" fill="hold" grpId="0" nodeType="clickEffect">
                                  <p:stCondLst>
                                    <p:cond delay="0"/>
                                  </p:stCondLst>
                                  <p:childTnLst>
                                    <p:set>
                                      <p:cBhvr>
                                        <p:cTn id="89" dur="1" fill="hold">
                                          <p:stCondLst>
                                            <p:cond delay="0"/>
                                          </p:stCondLst>
                                        </p:cTn>
                                        <p:tgtEl>
                                          <p:spTgt spid="50"/>
                                        </p:tgtEl>
                                        <p:attrNameLst>
                                          <p:attrName>style.visibility</p:attrName>
                                        </p:attrNameLst>
                                      </p:cBhvr>
                                      <p:to>
                                        <p:strVal val="visible"/>
                                      </p:to>
                                    </p:set>
                                    <p:anim calcmode="lin" valueType="num">
                                      <p:cBhvr additive="base">
                                        <p:cTn id="90" dur="500" fill="hold"/>
                                        <p:tgtEl>
                                          <p:spTgt spid="50"/>
                                        </p:tgtEl>
                                        <p:attrNameLst>
                                          <p:attrName>ppt_x</p:attrName>
                                        </p:attrNameLst>
                                      </p:cBhvr>
                                      <p:tavLst>
                                        <p:tav tm="0">
                                          <p:val>
                                            <p:strVal val="0-#ppt_w/2"/>
                                          </p:val>
                                        </p:tav>
                                        <p:tav tm="100000">
                                          <p:val>
                                            <p:strVal val="#ppt_x"/>
                                          </p:val>
                                        </p:tav>
                                      </p:tavLst>
                                    </p:anim>
                                    <p:anim calcmode="lin" valueType="num">
                                      <p:cBhvr additive="base">
                                        <p:cTn id="91" dur="500" fill="hold"/>
                                        <p:tgtEl>
                                          <p:spTgt spid="50"/>
                                        </p:tgtEl>
                                        <p:attrNameLst>
                                          <p:attrName>ppt_y</p:attrName>
                                        </p:attrNameLst>
                                      </p:cBhvr>
                                      <p:tavLst>
                                        <p:tav tm="0">
                                          <p:val>
                                            <p:strVal val="0-#ppt_h/2"/>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2" presetClass="entr" presetSubtype="6" fill="hold" grpId="0" nodeType="clickEffect">
                                  <p:stCondLst>
                                    <p:cond delay="0"/>
                                  </p:stCondLst>
                                  <p:childTnLst>
                                    <p:set>
                                      <p:cBhvr>
                                        <p:cTn id="95" dur="1" fill="hold">
                                          <p:stCondLst>
                                            <p:cond delay="0"/>
                                          </p:stCondLst>
                                        </p:cTn>
                                        <p:tgtEl>
                                          <p:spTgt spid="42"/>
                                        </p:tgtEl>
                                        <p:attrNameLst>
                                          <p:attrName>style.visibility</p:attrName>
                                        </p:attrNameLst>
                                      </p:cBhvr>
                                      <p:to>
                                        <p:strVal val="visible"/>
                                      </p:to>
                                    </p:set>
                                    <p:anim calcmode="lin" valueType="num">
                                      <p:cBhvr additive="base">
                                        <p:cTn id="96" dur="500" fill="hold"/>
                                        <p:tgtEl>
                                          <p:spTgt spid="42"/>
                                        </p:tgtEl>
                                        <p:attrNameLst>
                                          <p:attrName>ppt_x</p:attrName>
                                        </p:attrNameLst>
                                      </p:cBhvr>
                                      <p:tavLst>
                                        <p:tav tm="0">
                                          <p:val>
                                            <p:strVal val="1+#ppt_w/2"/>
                                          </p:val>
                                        </p:tav>
                                        <p:tav tm="100000">
                                          <p:val>
                                            <p:strVal val="#ppt_x"/>
                                          </p:val>
                                        </p:tav>
                                      </p:tavLst>
                                    </p:anim>
                                    <p:anim calcmode="lin" valueType="num">
                                      <p:cBhvr additive="base">
                                        <p:cTn id="97" dur="500" fill="hold"/>
                                        <p:tgtEl>
                                          <p:spTgt spid="42"/>
                                        </p:tgtEl>
                                        <p:attrNameLst>
                                          <p:attrName>ppt_y</p:attrName>
                                        </p:attrNameLst>
                                      </p:cBhvr>
                                      <p:tavLst>
                                        <p:tav tm="0">
                                          <p:val>
                                            <p:strVal val="1+#ppt_h/2"/>
                                          </p:val>
                                        </p:tav>
                                        <p:tav tm="100000">
                                          <p:val>
                                            <p:strVal val="#ppt_y"/>
                                          </p:val>
                                        </p:tav>
                                      </p:tavLst>
                                    </p:anim>
                                  </p:childTnLst>
                                </p:cTn>
                              </p:par>
                            </p:childTnLst>
                          </p:cTn>
                        </p:par>
                      </p:childTnLst>
                    </p:cTn>
                  </p:par>
                  <p:par>
                    <p:cTn id="98" fill="hold">
                      <p:stCondLst>
                        <p:cond delay="indefinite"/>
                      </p:stCondLst>
                      <p:childTnLst>
                        <p:par>
                          <p:cTn id="99" fill="hold">
                            <p:stCondLst>
                              <p:cond delay="0"/>
                            </p:stCondLst>
                            <p:childTnLst>
                              <p:par>
                                <p:cTn id="100" presetID="2" presetClass="entr" presetSubtype="3" fill="hold" grpId="0" nodeType="clickEffect">
                                  <p:stCondLst>
                                    <p:cond delay="0"/>
                                  </p:stCondLst>
                                  <p:childTnLst>
                                    <p:set>
                                      <p:cBhvr>
                                        <p:cTn id="101" dur="1" fill="hold">
                                          <p:stCondLst>
                                            <p:cond delay="0"/>
                                          </p:stCondLst>
                                        </p:cTn>
                                        <p:tgtEl>
                                          <p:spTgt spid="51"/>
                                        </p:tgtEl>
                                        <p:attrNameLst>
                                          <p:attrName>style.visibility</p:attrName>
                                        </p:attrNameLst>
                                      </p:cBhvr>
                                      <p:to>
                                        <p:strVal val="visible"/>
                                      </p:to>
                                    </p:set>
                                    <p:anim calcmode="lin" valueType="num">
                                      <p:cBhvr additive="base">
                                        <p:cTn id="102" dur="500" fill="hold"/>
                                        <p:tgtEl>
                                          <p:spTgt spid="51"/>
                                        </p:tgtEl>
                                        <p:attrNameLst>
                                          <p:attrName>ppt_x</p:attrName>
                                        </p:attrNameLst>
                                      </p:cBhvr>
                                      <p:tavLst>
                                        <p:tav tm="0">
                                          <p:val>
                                            <p:strVal val="1+#ppt_w/2"/>
                                          </p:val>
                                        </p:tav>
                                        <p:tav tm="100000">
                                          <p:val>
                                            <p:strVal val="#ppt_x"/>
                                          </p:val>
                                        </p:tav>
                                      </p:tavLst>
                                    </p:anim>
                                    <p:anim calcmode="lin" valueType="num">
                                      <p:cBhvr additive="base">
                                        <p:cTn id="103" dur="500" fill="hold"/>
                                        <p:tgtEl>
                                          <p:spTgt spid="51"/>
                                        </p:tgtEl>
                                        <p:attrNameLst>
                                          <p:attrName>ppt_y</p:attrName>
                                        </p:attrNameLst>
                                      </p:cBhvr>
                                      <p:tavLst>
                                        <p:tav tm="0">
                                          <p:val>
                                            <p:strVal val="0-#ppt_h/2"/>
                                          </p:val>
                                        </p:tav>
                                        <p:tav tm="100000">
                                          <p:val>
                                            <p:strVal val="#ppt_y"/>
                                          </p:val>
                                        </p:tav>
                                      </p:tavLst>
                                    </p:anim>
                                  </p:childTnLst>
                                </p:cTn>
                              </p:par>
                            </p:childTnLst>
                          </p:cTn>
                        </p:par>
                      </p:childTnLst>
                    </p:cTn>
                  </p:par>
                  <p:par>
                    <p:cTn id="104" fill="hold">
                      <p:stCondLst>
                        <p:cond delay="indefinite"/>
                      </p:stCondLst>
                      <p:childTnLst>
                        <p:par>
                          <p:cTn id="105" fill="hold">
                            <p:stCondLst>
                              <p:cond delay="0"/>
                            </p:stCondLst>
                            <p:childTnLst>
                              <p:par>
                                <p:cTn id="106" presetID="2" presetClass="entr" presetSubtype="4" fill="hold" grpId="0" nodeType="clickEffect">
                                  <p:stCondLst>
                                    <p:cond delay="0"/>
                                  </p:stCondLst>
                                  <p:childTnLst>
                                    <p:set>
                                      <p:cBhvr>
                                        <p:cTn id="107" dur="1" fill="hold">
                                          <p:stCondLst>
                                            <p:cond delay="0"/>
                                          </p:stCondLst>
                                        </p:cTn>
                                        <p:tgtEl>
                                          <p:spTgt spid="49"/>
                                        </p:tgtEl>
                                        <p:attrNameLst>
                                          <p:attrName>style.visibility</p:attrName>
                                        </p:attrNameLst>
                                      </p:cBhvr>
                                      <p:to>
                                        <p:strVal val="visible"/>
                                      </p:to>
                                    </p:set>
                                    <p:anim calcmode="lin" valueType="num">
                                      <p:cBhvr additive="base">
                                        <p:cTn id="108" dur="500" fill="hold"/>
                                        <p:tgtEl>
                                          <p:spTgt spid="49"/>
                                        </p:tgtEl>
                                        <p:attrNameLst>
                                          <p:attrName>ppt_x</p:attrName>
                                        </p:attrNameLst>
                                      </p:cBhvr>
                                      <p:tavLst>
                                        <p:tav tm="0">
                                          <p:val>
                                            <p:strVal val="#ppt_x"/>
                                          </p:val>
                                        </p:tav>
                                        <p:tav tm="100000">
                                          <p:val>
                                            <p:strVal val="#ppt_x"/>
                                          </p:val>
                                        </p:tav>
                                      </p:tavLst>
                                    </p:anim>
                                    <p:anim calcmode="lin" valueType="num">
                                      <p:cBhvr additive="base">
                                        <p:cTn id="109"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110" fill="hold">
                      <p:stCondLst>
                        <p:cond delay="indefinite"/>
                      </p:stCondLst>
                      <p:childTnLst>
                        <p:par>
                          <p:cTn id="111" fill="hold">
                            <p:stCondLst>
                              <p:cond delay="0"/>
                            </p:stCondLst>
                            <p:childTnLst>
                              <p:par>
                                <p:cTn id="112" presetID="2" presetClass="entr" presetSubtype="1" fill="hold" grpId="0" nodeType="clickEffect">
                                  <p:stCondLst>
                                    <p:cond delay="0"/>
                                  </p:stCondLst>
                                  <p:childTnLst>
                                    <p:set>
                                      <p:cBhvr>
                                        <p:cTn id="113" dur="1" fill="hold">
                                          <p:stCondLst>
                                            <p:cond delay="0"/>
                                          </p:stCondLst>
                                        </p:cTn>
                                        <p:tgtEl>
                                          <p:spTgt spid="55"/>
                                        </p:tgtEl>
                                        <p:attrNameLst>
                                          <p:attrName>style.visibility</p:attrName>
                                        </p:attrNameLst>
                                      </p:cBhvr>
                                      <p:to>
                                        <p:strVal val="visible"/>
                                      </p:to>
                                    </p:set>
                                    <p:anim calcmode="lin" valueType="num">
                                      <p:cBhvr additive="base">
                                        <p:cTn id="114" dur="500" fill="hold"/>
                                        <p:tgtEl>
                                          <p:spTgt spid="55"/>
                                        </p:tgtEl>
                                        <p:attrNameLst>
                                          <p:attrName>ppt_x</p:attrName>
                                        </p:attrNameLst>
                                      </p:cBhvr>
                                      <p:tavLst>
                                        <p:tav tm="0">
                                          <p:val>
                                            <p:strVal val="#ppt_x"/>
                                          </p:val>
                                        </p:tav>
                                        <p:tav tm="100000">
                                          <p:val>
                                            <p:strVal val="#ppt_x"/>
                                          </p:val>
                                        </p:tav>
                                      </p:tavLst>
                                    </p:anim>
                                    <p:anim calcmode="lin" valueType="num">
                                      <p:cBhvr additive="base">
                                        <p:cTn id="115" dur="500" fill="hold"/>
                                        <p:tgtEl>
                                          <p:spTgt spid="55"/>
                                        </p:tgtEl>
                                        <p:attrNameLst>
                                          <p:attrName>ppt_y</p:attrName>
                                        </p:attrNameLst>
                                      </p:cBhvr>
                                      <p:tavLst>
                                        <p:tav tm="0">
                                          <p:val>
                                            <p:strVal val="0-#ppt_h/2"/>
                                          </p:val>
                                        </p:tav>
                                        <p:tav tm="100000">
                                          <p:val>
                                            <p:strVal val="#ppt_y"/>
                                          </p:val>
                                        </p:tav>
                                      </p:tavLst>
                                    </p:anim>
                                  </p:childTnLst>
                                </p:cTn>
                              </p:par>
                            </p:childTnLst>
                          </p:cTn>
                        </p:par>
                      </p:childTnLst>
                    </p:cTn>
                  </p:par>
                  <p:par>
                    <p:cTn id="116" fill="hold">
                      <p:stCondLst>
                        <p:cond delay="indefinite"/>
                      </p:stCondLst>
                      <p:childTnLst>
                        <p:par>
                          <p:cTn id="117" fill="hold">
                            <p:stCondLst>
                              <p:cond delay="0"/>
                            </p:stCondLst>
                            <p:childTnLst>
                              <p:par>
                                <p:cTn id="118" presetID="2" presetClass="entr" presetSubtype="12" fill="hold" grpId="0" nodeType="clickEffect">
                                  <p:stCondLst>
                                    <p:cond delay="0"/>
                                  </p:stCondLst>
                                  <p:childTnLst>
                                    <p:set>
                                      <p:cBhvr>
                                        <p:cTn id="119" dur="1" fill="hold">
                                          <p:stCondLst>
                                            <p:cond delay="0"/>
                                          </p:stCondLst>
                                        </p:cTn>
                                        <p:tgtEl>
                                          <p:spTgt spid="48"/>
                                        </p:tgtEl>
                                        <p:attrNameLst>
                                          <p:attrName>style.visibility</p:attrName>
                                        </p:attrNameLst>
                                      </p:cBhvr>
                                      <p:to>
                                        <p:strVal val="visible"/>
                                      </p:to>
                                    </p:set>
                                    <p:anim calcmode="lin" valueType="num">
                                      <p:cBhvr additive="base">
                                        <p:cTn id="120" dur="500" fill="hold"/>
                                        <p:tgtEl>
                                          <p:spTgt spid="48"/>
                                        </p:tgtEl>
                                        <p:attrNameLst>
                                          <p:attrName>ppt_x</p:attrName>
                                        </p:attrNameLst>
                                      </p:cBhvr>
                                      <p:tavLst>
                                        <p:tav tm="0">
                                          <p:val>
                                            <p:strVal val="0-#ppt_w/2"/>
                                          </p:val>
                                        </p:tav>
                                        <p:tav tm="100000">
                                          <p:val>
                                            <p:strVal val="#ppt_x"/>
                                          </p:val>
                                        </p:tav>
                                      </p:tavLst>
                                    </p:anim>
                                    <p:anim calcmode="lin" valueType="num">
                                      <p:cBhvr additive="base">
                                        <p:cTn id="121" dur="500" fill="hold"/>
                                        <p:tgtEl>
                                          <p:spTgt spid="48"/>
                                        </p:tgtEl>
                                        <p:attrNameLst>
                                          <p:attrName>ppt_y</p:attrName>
                                        </p:attrNameLst>
                                      </p:cBhvr>
                                      <p:tavLst>
                                        <p:tav tm="0">
                                          <p:val>
                                            <p:strVal val="1+#ppt_h/2"/>
                                          </p:val>
                                        </p:tav>
                                        <p:tav tm="100000">
                                          <p:val>
                                            <p:strVal val="#ppt_y"/>
                                          </p:val>
                                        </p:tav>
                                      </p:tavLst>
                                    </p:anim>
                                  </p:childTnLst>
                                </p:cTn>
                              </p:par>
                            </p:childTnLst>
                          </p:cTn>
                        </p:par>
                      </p:childTnLst>
                    </p:cTn>
                  </p:par>
                  <p:par>
                    <p:cTn id="122" fill="hold">
                      <p:stCondLst>
                        <p:cond delay="indefinite"/>
                      </p:stCondLst>
                      <p:childTnLst>
                        <p:par>
                          <p:cTn id="123" fill="hold">
                            <p:stCondLst>
                              <p:cond delay="0"/>
                            </p:stCondLst>
                            <p:childTnLst>
                              <p:par>
                                <p:cTn id="124" presetID="2" presetClass="entr" presetSubtype="9" fill="hold" grpId="0" nodeType="clickEffect">
                                  <p:stCondLst>
                                    <p:cond delay="0"/>
                                  </p:stCondLst>
                                  <p:childTnLst>
                                    <p:set>
                                      <p:cBhvr>
                                        <p:cTn id="125" dur="1" fill="hold">
                                          <p:stCondLst>
                                            <p:cond delay="0"/>
                                          </p:stCondLst>
                                        </p:cTn>
                                        <p:tgtEl>
                                          <p:spTgt spid="58"/>
                                        </p:tgtEl>
                                        <p:attrNameLst>
                                          <p:attrName>style.visibility</p:attrName>
                                        </p:attrNameLst>
                                      </p:cBhvr>
                                      <p:to>
                                        <p:strVal val="visible"/>
                                      </p:to>
                                    </p:set>
                                    <p:anim calcmode="lin" valueType="num">
                                      <p:cBhvr additive="base">
                                        <p:cTn id="126" dur="500" fill="hold"/>
                                        <p:tgtEl>
                                          <p:spTgt spid="58"/>
                                        </p:tgtEl>
                                        <p:attrNameLst>
                                          <p:attrName>ppt_x</p:attrName>
                                        </p:attrNameLst>
                                      </p:cBhvr>
                                      <p:tavLst>
                                        <p:tav tm="0">
                                          <p:val>
                                            <p:strVal val="0-#ppt_w/2"/>
                                          </p:val>
                                        </p:tav>
                                        <p:tav tm="100000">
                                          <p:val>
                                            <p:strVal val="#ppt_x"/>
                                          </p:val>
                                        </p:tav>
                                      </p:tavLst>
                                    </p:anim>
                                    <p:anim calcmode="lin" valueType="num">
                                      <p:cBhvr additive="base">
                                        <p:cTn id="127" dur="500" fill="hold"/>
                                        <p:tgtEl>
                                          <p:spTgt spid="58"/>
                                        </p:tgtEl>
                                        <p:attrNameLst>
                                          <p:attrName>ppt_y</p:attrName>
                                        </p:attrNameLst>
                                      </p:cBhvr>
                                      <p:tavLst>
                                        <p:tav tm="0">
                                          <p:val>
                                            <p:strVal val="0-#ppt_h/2"/>
                                          </p:val>
                                        </p:tav>
                                        <p:tav tm="100000">
                                          <p:val>
                                            <p:strVal val="#ppt_y"/>
                                          </p:val>
                                        </p:tav>
                                      </p:tavLst>
                                    </p:anim>
                                  </p:childTnLst>
                                </p:cTn>
                              </p:par>
                            </p:childTnLst>
                          </p:cTn>
                        </p:par>
                      </p:childTnLst>
                    </p:cTn>
                  </p:par>
                  <p:par>
                    <p:cTn id="128" fill="hold">
                      <p:stCondLst>
                        <p:cond delay="indefinite"/>
                      </p:stCondLst>
                      <p:childTnLst>
                        <p:par>
                          <p:cTn id="129" fill="hold">
                            <p:stCondLst>
                              <p:cond delay="0"/>
                            </p:stCondLst>
                            <p:childTnLst>
                              <p:par>
                                <p:cTn id="130" presetID="2" presetClass="entr" presetSubtype="9" fill="hold" grpId="0" nodeType="clickEffect">
                                  <p:stCondLst>
                                    <p:cond delay="0"/>
                                  </p:stCondLst>
                                  <p:childTnLst>
                                    <p:set>
                                      <p:cBhvr>
                                        <p:cTn id="131" dur="1" fill="hold">
                                          <p:stCondLst>
                                            <p:cond delay="0"/>
                                          </p:stCondLst>
                                        </p:cTn>
                                        <p:tgtEl>
                                          <p:spTgt spid="67"/>
                                        </p:tgtEl>
                                        <p:attrNameLst>
                                          <p:attrName>style.visibility</p:attrName>
                                        </p:attrNameLst>
                                      </p:cBhvr>
                                      <p:to>
                                        <p:strVal val="visible"/>
                                      </p:to>
                                    </p:set>
                                    <p:anim calcmode="lin" valueType="num">
                                      <p:cBhvr additive="base">
                                        <p:cTn id="132" dur="500" fill="hold"/>
                                        <p:tgtEl>
                                          <p:spTgt spid="67"/>
                                        </p:tgtEl>
                                        <p:attrNameLst>
                                          <p:attrName>ppt_x</p:attrName>
                                        </p:attrNameLst>
                                      </p:cBhvr>
                                      <p:tavLst>
                                        <p:tav tm="0">
                                          <p:val>
                                            <p:strVal val="0-#ppt_w/2"/>
                                          </p:val>
                                        </p:tav>
                                        <p:tav tm="100000">
                                          <p:val>
                                            <p:strVal val="#ppt_x"/>
                                          </p:val>
                                        </p:tav>
                                      </p:tavLst>
                                    </p:anim>
                                    <p:anim calcmode="lin" valueType="num">
                                      <p:cBhvr additive="base">
                                        <p:cTn id="133" dur="500" fill="hold"/>
                                        <p:tgtEl>
                                          <p:spTgt spid="67"/>
                                        </p:tgtEl>
                                        <p:attrNameLst>
                                          <p:attrName>ppt_y</p:attrName>
                                        </p:attrNameLst>
                                      </p:cBhvr>
                                      <p:tavLst>
                                        <p:tav tm="0">
                                          <p:val>
                                            <p:strVal val="0-#ppt_h/2"/>
                                          </p:val>
                                        </p:tav>
                                        <p:tav tm="100000">
                                          <p:val>
                                            <p:strVal val="#ppt_y"/>
                                          </p:val>
                                        </p:tav>
                                      </p:tavLst>
                                    </p:anim>
                                  </p:childTnLst>
                                </p:cTn>
                              </p:par>
                            </p:childTnLst>
                          </p:cTn>
                        </p:par>
                      </p:childTnLst>
                    </p:cTn>
                  </p:par>
                  <p:par>
                    <p:cTn id="134" fill="hold">
                      <p:stCondLst>
                        <p:cond delay="indefinite"/>
                      </p:stCondLst>
                      <p:childTnLst>
                        <p:par>
                          <p:cTn id="135" fill="hold">
                            <p:stCondLst>
                              <p:cond delay="0"/>
                            </p:stCondLst>
                            <p:childTnLst>
                              <p:par>
                                <p:cTn id="136" presetID="2" presetClass="entr" presetSubtype="6" fill="hold" grpId="0" nodeType="clickEffect">
                                  <p:stCondLst>
                                    <p:cond delay="0"/>
                                  </p:stCondLst>
                                  <p:childTnLst>
                                    <p:set>
                                      <p:cBhvr>
                                        <p:cTn id="137" dur="1" fill="hold">
                                          <p:stCondLst>
                                            <p:cond delay="0"/>
                                          </p:stCondLst>
                                        </p:cTn>
                                        <p:tgtEl>
                                          <p:spTgt spid="8"/>
                                        </p:tgtEl>
                                        <p:attrNameLst>
                                          <p:attrName>style.visibility</p:attrName>
                                        </p:attrNameLst>
                                      </p:cBhvr>
                                      <p:to>
                                        <p:strVal val="visible"/>
                                      </p:to>
                                    </p:set>
                                    <p:anim calcmode="lin" valueType="num">
                                      <p:cBhvr additive="base">
                                        <p:cTn id="138" dur="500" fill="hold"/>
                                        <p:tgtEl>
                                          <p:spTgt spid="8"/>
                                        </p:tgtEl>
                                        <p:attrNameLst>
                                          <p:attrName>ppt_x</p:attrName>
                                        </p:attrNameLst>
                                      </p:cBhvr>
                                      <p:tavLst>
                                        <p:tav tm="0">
                                          <p:val>
                                            <p:strVal val="1+#ppt_w/2"/>
                                          </p:val>
                                        </p:tav>
                                        <p:tav tm="100000">
                                          <p:val>
                                            <p:strVal val="#ppt_x"/>
                                          </p:val>
                                        </p:tav>
                                      </p:tavLst>
                                    </p:anim>
                                    <p:anim calcmode="lin" valueType="num">
                                      <p:cBhvr additive="base">
                                        <p:cTn id="139"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40" fill="hold">
                      <p:stCondLst>
                        <p:cond delay="indefinite"/>
                      </p:stCondLst>
                      <p:childTnLst>
                        <p:par>
                          <p:cTn id="141" fill="hold">
                            <p:stCondLst>
                              <p:cond delay="0"/>
                            </p:stCondLst>
                            <p:childTnLst>
                              <p:par>
                                <p:cTn id="142" presetID="2" presetClass="entr" presetSubtype="4" fill="hold" grpId="0" nodeType="clickEffect">
                                  <p:stCondLst>
                                    <p:cond delay="0"/>
                                  </p:stCondLst>
                                  <p:childTnLst>
                                    <p:set>
                                      <p:cBhvr>
                                        <p:cTn id="143" dur="1" fill="hold">
                                          <p:stCondLst>
                                            <p:cond delay="0"/>
                                          </p:stCondLst>
                                        </p:cTn>
                                        <p:tgtEl>
                                          <p:spTgt spid="11"/>
                                        </p:tgtEl>
                                        <p:attrNameLst>
                                          <p:attrName>style.visibility</p:attrName>
                                        </p:attrNameLst>
                                      </p:cBhvr>
                                      <p:to>
                                        <p:strVal val="visible"/>
                                      </p:to>
                                    </p:set>
                                    <p:anim calcmode="lin" valueType="num">
                                      <p:cBhvr additive="base">
                                        <p:cTn id="144" dur="500" fill="hold"/>
                                        <p:tgtEl>
                                          <p:spTgt spid="11"/>
                                        </p:tgtEl>
                                        <p:attrNameLst>
                                          <p:attrName>ppt_x</p:attrName>
                                        </p:attrNameLst>
                                      </p:cBhvr>
                                      <p:tavLst>
                                        <p:tav tm="0">
                                          <p:val>
                                            <p:strVal val="#ppt_x"/>
                                          </p:val>
                                        </p:tav>
                                        <p:tav tm="100000">
                                          <p:val>
                                            <p:strVal val="#ppt_x"/>
                                          </p:val>
                                        </p:tav>
                                      </p:tavLst>
                                    </p:anim>
                                    <p:anim calcmode="lin" valueType="num">
                                      <p:cBhvr additive="base">
                                        <p:cTn id="145"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46" fill="hold">
                      <p:stCondLst>
                        <p:cond delay="indefinite"/>
                      </p:stCondLst>
                      <p:childTnLst>
                        <p:par>
                          <p:cTn id="147" fill="hold">
                            <p:stCondLst>
                              <p:cond delay="0"/>
                            </p:stCondLst>
                            <p:childTnLst>
                              <p:par>
                                <p:cTn id="148" presetID="2" presetClass="entr" presetSubtype="12" fill="hold" grpId="0" nodeType="clickEffect">
                                  <p:stCondLst>
                                    <p:cond delay="0"/>
                                  </p:stCondLst>
                                  <p:childTnLst>
                                    <p:set>
                                      <p:cBhvr>
                                        <p:cTn id="149" dur="1" fill="hold">
                                          <p:stCondLst>
                                            <p:cond delay="0"/>
                                          </p:stCondLst>
                                        </p:cTn>
                                        <p:tgtEl>
                                          <p:spTgt spid="14"/>
                                        </p:tgtEl>
                                        <p:attrNameLst>
                                          <p:attrName>style.visibility</p:attrName>
                                        </p:attrNameLst>
                                      </p:cBhvr>
                                      <p:to>
                                        <p:strVal val="visible"/>
                                      </p:to>
                                    </p:set>
                                    <p:anim calcmode="lin" valueType="num">
                                      <p:cBhvr additive="base">
                                        <p:cTn id="150" dur="500" fill="hold"/>
                                        <p:tgtEl>
                                          <p:spTgt spid="14"/>
                                        </p:tgtEl>
                                        <p:attrNameLst>
                                          <p:attrName>ppt_x</p:attrName>
                                        </p:attrNameLst>
                                      </p:cBhvr>
                                      <p:tavLst>
                                        <p:tav tm="0">
                                          <p:val>
                                            <p:strVal val="0-#ppt_w/2"/>
                                          </p:val>
                                        </p:tav>
                                        <p:tav tm="100000">
                                          <p:val>
                                            <p:strVal val="#ppt_x"/>
                                          </p:val>
                                        </p:tav>
                                      </p:tavLst>
                                    </p:anim>
                                    <p:anim calcmode="lin" valueType="num">
                                      <p:cBhvr additive="base">
                                        <p:cTn id="151"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2" fill="hold">
                      <p:stCondLst>
                        <p:cond delay="indefinite"/>
                      </p:stCondLst>
                      <p:childTnLst>
                        <p:par>
                          <p:cTn id="153" fill="hold">
                            <p:stCondLst>
                              <p:cond delay="0"/>
                            </p:stCondLst>
                            <p:childTnLst>
                              <p:par>
                                <p:cTn id="154" presetID="2" presetClass="entr" presetSubtype="6" fill="hold" grpId="0" nodeType="clickEffect">
                                  <p:stCondLst>
                                    <p:cond delay="0"/>
                                  </p:stCondLst>
                                  <p:childTnLst>
                                    <p:set>
                                      <p:cBhvr>
                                        <p:cTn id="155" dur="1" fill="hold">
                                          <p:stCondLst>
                                            <p:cond delay="0"/>
                                          </p:stCondLst>
                                        </p:cTn>
                                        <p:tgtEl>
                                          <p:spTgt spid="9"/>
                                        </p:tgtEl>
                                        <p:attrNameLst>
                                          <p:attrName>style.visibility</p:attrName>
                                        </p:attrNameLst>
                                      </p:cBhvr>
                                      <p:to>
                                        <p:strVal val="visible"/>
                                      </p:to>
                                    </p:set>
                                    <p:anim calcmode="lin" valueType="num">
                                      <p:cBhvr additive="base">
                                        <p:cTn id="156" dur="500" fill="hold"/>
                                        <p:tgtEl>
                                          <p:spTgt spid="9"/>
                                        </p:tgtEl>
                                        <p:attrNameLst>
                                          <p:attrName>ppt_x</p:attrName>
                                        </p:attrNameLst>
                                      </p:cBhvr>
                                      <p:tavLst>
                                        <p:tav tm="0">
                                          <p:val>
                                            <p:strVal val="1+#ppt_w/2"/>
                                          </p:val>
                                        </p:tav>
                                        <p:tav tm="100000">
                                          <p:val>
                                            <p:strVal val="#ppt_x"/>
                                          </p:val>
                                        </p:tav>
                                      </p:tavLst>
                                    </p:anim>
                                    <p:anim calcmode="lin" valueType="num">
                                      <p:cBhvr additive="base">
                                        <p:cTn id="157"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8" fill="hold">
                      <p:stCondLst>
                        <p:cond delay="indefinite"/>
                      </p:stCondLst>
                      <p:childTnLst>
                        <p:par>
                          <p:cTn id="159" fill="hold">
                            <p:stCondLst>
                              <p:cond delay="0"/>
                            </p:stCondLst>
                            <p:childTnLst>
                              <p:par>
                                <p:cTn id="160" presetID="2" presetClass="entr" presetSubtype="1" fill="hold" grpId="0" nodeType="clickEffect">
                                  <p:stCondLst>
                                    <p:cond delay="0"/>
                                  </p:stCondLst>
                                  <p:childTnLst>
                                    <p:set>
                                      <p:cBhvr>
                                        <p:cTn id="161" dur="1" fill="hold">
                                          <p:stCondLst>
                                            <p:cond delay="0"/>
                                          </p:stCondLst>
                                        </p:cTn>
                                        <p:tgtEl>
                                          <p:spTgt spid="12"/>
                                        </p:tgtEl>
                                        <p:attrNameLst>
                                          <p:attrName>style.visibility</p:attrName>
                                        </p:attrNameLst>
                                      </p:cBhvr>
                                      <p:to>
                                        <p:strVal val="visible"/>
                                      </p:to>
                                    </p:set>
                                    <p:anim calcmode="lin" valueType="num">
                                      <p:cBhvr additive="base">
                                        <p:cTn id="162" dur="500" fill="hold"/>
                                        <p:tgtEl>
                                          <p:spTgt spid="12"/>
                                        </p:tgtEl>
                                        <p:attrNameLst>
                                          <p:attrName>ppt_x</p:attrName>
                                        </p:attrNameLst>
                                      </p:cBhvr>
                                      <p:tavLst>
                                        <p:tav tm="0">
                                          <p:val>
                                            <p:strVal val="#ppt_x"/>
                                          </p:val>
                                        </p:tav>
                                        <p:tav tm="100000">
                                          <p:val>
                                            <p:strVal val="#ppt_x"/>
                                          </p:val>
                                        </p:tav>
                                      </p:tavLst>
                                    </p:anim>
                                    <p:anim calcmode="lin" valueType="num">
                                      <p:cBhvr additive="base">
                                        <p:cTn id="163" dur="500" fill="hold"/>
                                        <p:tgtEl>
                                          <p:spTgt spid="12"/>
                                        </p:tgtEl>
                                        <p:attrNameLst>
                                          <p:attrName>ppt_y</p:attrName>
                                        </p:attrNameLst>
                                      </p:cBhvr>
                                      <p:tavLst>
                                        <p:tav tm="0">
                                          <p:val>
                                            <p:strVal val="0-#ppt_h/2"/>
                                          </p:val>
                                        </p:tav>
                                        <p:tav tm="100000">
                                          <p:val>
                                            <p:strVal val="#ppt_y"/>
                                          </p:val>
                                        </p:tav>
                                      </p:tavLst>
                                    </p:anim>
                                  </p:childTnLst>
                                </p:cTn>
                              </p:par>
                            </p:childTnLst>
                          </p:cTn>
                        </p:par>
                      </p:childTnLst>
                    </p:cTn>
                  </p:par>
                  <p:par>
                    <p:cTn id="164" fill="hold">
                      <p:stCondLst>
                        <p:cond delay="indefinite"/>
                      </p:stCondLst>
                      <p:childTnLst>
                        <p:par>
                          <p:cTn id="165" fill="hold">
                            <p:stCondLst>
                              <p:cond delay="0"/>
                            </p:stCondLst>
                            <p:childTnLst>
                              <p:par>
                                <p:cTn id="166" presetID="2" presetClass="entr" presetSubtype="12" fill="hold" grpId="0" nodeType="clickEffect">
                                  <p:stCondLst>
                                    <p:cond delay="0"/>
                                  </p:stCondLst>
                                  <p:childTnLst>
                                    <p:set>
                                      <p:cBhvr>
                                        <p:cTn id="167" dur="1" fill="hold">
                                          <p:stCondLst>
                                            <p:cond delay="0"/>
                                          </p:stCondLst>
                                        </p:cTn>
                                        <p:tgtEl>
                                          <p:spTgt spid="15"/>
                                        </p:tgtEl>
                                        <p:attrNameLst>
                                          <p:attrName>style.visibility</p:attrName>
                                        </p:attrNameLst>
                                      </p:cBhvr>
                                      <p:to>
                                        <p:strVal val="visible"/>
                                      </p:to>
                                    </p:set>
                                    <p:anim calcmode="lin" valueType="num">
                                      <p:cBhvr additive="base">
                                        <p:cTn id="168" dur="500" fill="hold"/>
                                        <p:tgtEl>
                                          <p:spTgt spid="15"/>
                                        </p:tgtEl>
                                        <p:attrNameLst>
                                          <p:attrName>ppt_x</p:attrName>
                                        </p:attrNameLst>
                                      </p:cBhvr>
                                      <p:tavLst>
                                        <p:tav tm="0">
                                          <p:val>
                                            <p:strVal val="0-#ppt_w/2"/>
                                          </p:val>
                                        </p:tav>
                                        <p:tav tm="100000">
                                          <p:val>
                                            <p:strVal val="#ppt_x"/>
                                          </p:val>
                                        </p:tav>
                                      </p:tavLst>
                                    </p:anim>
                                    <p:anim calcmode="lin" valueType="num">
                                      <p:cBhvr additive="base">
                                        <p:cTn id="169"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70" fill="hold">
                      <p:stCondLst>
                        <p:cond delay="indefinite"/>
                      </p:stCondLst>
                      <p:childTnLst>
                        <p:par>
                          <p:cTn id="171" fill="hold">
                            <p:stCondLst>
                              <p:cond delay="0"/>
                            </p:stCondLst>
                            <p:childTnLst>
                              <p:par>
                                <p:cTn id="172" presetID="2" presetClass="entr" presetSubtype="3" fill="hold" grpId="0" nodeType="clickEffect">
                                  <p:stCondLst>
                                    <p:cond delay="0"/>
                                  </p:stCondLst>
                                  <p:childTnLst>
                                    <p:set>
                                      <p:cBhvr>
                                        <p:cTn id="173" dur="1" fill="hold">
                                          <p:stCondLst>
                                            <p:cond delay="0"/>
                                          </p:stCondLst>
                                        </p:cTn>
                                        <p:tgtEl>
                                          <p:spTgt spid="10"/>
                                        </p:tgtEl>
                                        <p:attrNameLst>
                                          <p:attrName>style.visibility</p:attrName>
                                        </p:attrNameLst>
                                      </p:cBhvr>
                                      <p:to>
                                        <p:strVal val="visible"/>
                                      </p:to>
                                    </p:set>
                                    <p:anim calcmode="lin" valueType="num">
                                      <p:cBhvr additive="base">
                                        <p:cTn id="174" dur="500" fill="hold"/>
                                        <p:tgtEl>
                                          <p:spTgt spid="10"/>
                                        </p:tgtEl>
                                        <p:attrNameLst>
                                          <p:attrName>ppt_x</p:attrName>
                                        </p:attrNameLst>
                                      </p:cBhvr>
                                      <p:tavLst>
                                        <p:tav tm="0">
                                          <p:val>
                                            <p:strVal val="1+#ppt_w/2"/>
                                          </p:val>
                                        </p:tav>
                                        <p:tav tm="100000">
                                          <p:val>
                                            <p:strVal val="#ppt_x"/>
                                          </p:val>
                                        </p:tav>
                                      </p:tavLst>
                                    </p:anim>
                                    <p:anim calcmode="lin" valueType="num">
                                      <p:cBhvr additive="base">
                                        <p:cTn id="175" dur="500" fill="hold"/>
                                        <p:tgtEl>
                                          <p:spTgt spid="10"/>
                                        </p:tgtEl>
                                        <p:attrNameLst>
                                          <p:attrName>ppt_y</p:attrName>
                                        </p:attrNameLst>
                                      </p:cBhvr>
                                      <p:tavLst>
                                        <p:tav tm="0">
                                          <p:val>
                                            <p:strVal val="0-#ppt_h/2"/>
                                          </p:val>
                                        </p:tav>
                                        <p:tav tm="100000">
                                          <p:val>
                                            <p:strVal val="#ppt_y"/>
                                          </p:val>
                                        </p:tav>
                                      </p:tavLst>
                                    </p:anim>
                                  </p:childTnLst>
                                </p:cTn>
                              </p:par>
                            </p:childTnLst>
                          </p:cTn>
                        </p:par>
                      </p:childTnLst>
                    </p:cTn>
                  </p:par>
                  <p:par>
                    <p:cTn id="176" fill="hold">
                      <p:stCondLst>
                        <p:cond delay="indefinite"/>
                      </p:stCondLst>
                      <p:childTnLst>
                        <p:par>
                          <p:cTn id="177" fill="hold">
                            <p:stCondLst>
                              <p:cond delay="0"/>
                            </p:stCondLst>
                            <p:childTnLst>
                              <p:par>
                                <p:cTn id="178" presetID="2" presetClass="entr" presetSubtype="1" fill="hold" grpId="0" nodeType="clickEffect">
                                  <p:stCondLst>
                                    <p:cond delay="0"/>
                                  </p:stCondLst>
                                  <p:childTnLst>
                                    <p:set>
                                      <p:cBhvr>
                                        <p:cTn id="179" dur="1" fill="hold">
                                          <p:stCondLst>
                                            <p:cond delay="0"/>
                                          </p:stCondLst>
                                        </p:cTn>
                                        <p:tgtEl>
                                          <p:spTgt spid="13"/>
                                        </p:tgtEl>
                                        <p:attrNameLst>
                                          <p:attrName>style.visibility</p:attrName>
                                        </p:attrNameLst>
                                      </p:cBhvr>
                                      <p:to>
                                        <p:strVal val="visible"/>
                                      </p:to>
                                    </p:set>
                                    <p:anim calcmode="lin" valueType="num">
                                      <p:cBhvr additive="base">
                                        <p:cTn id="180" dur="500" fill="hold"/>
                                        <p:tgtEl>
                                          <p:spTgt spid="13"/>
                                        </p:tgtEl>
                                        <p:attrNameLst>
                                          <p:attrName>ppt_x</p:attrName>
                                        </p:attrNameLst>
                                      </p:cBhvr>
                                      <p:tavLst>
                                        <p:tav tm="0">
                                          <p:val>
                                            <p:strVal val="#ppt_x"/>
                                          </p:val>
                                        </p:tav>
                                        <p:tav tm="100000">
                                          <p:val>
                                            <p:strVal val="#ppt_x"/>
                                          </p:val>
                                        </p:tav>
                                      </p:tavLst>
                                    </p:anim>
                                    <p:anim calcmode="lin" valueType="num">
                                      <p:cBhvr additive="base">
                                        <p:cTn id="181"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182" fill="hold">
                      <p:stCondLst>
                        <p:cond delay="indefinite"/>
                      </p:stCondLst>
                      <p:childTnLst>
                        <p:par>
                          <p:cTn id="183" fill="hold">
                            <p:stCondLst>
                              <p:cond delay="0"/>
                            </p:stCondLst>
                            <p:childTnLst>
                              <p:par>
                                <p:cTn id="184" presetID="2" presetClass="entr" presetSubtype="9" fill="hold" grpId="0" nodeType="clickEffect">
                                  <p:stCondLst>
                                    <p:cond delay="0"/>
                                  </p:stCondLst>
                                  <p:childTnLst>
                                    <p:set>
                                      <p:cBhvr>
                                        <p:cTn id="185" dur="1" fill="hold">
                                          <p:stCondLst>
                                            <p:cond delay="0"/>
                                          </p:stCondLst>
                                        </p:cTn>
                                        <p:tgtEl>
                                          <p:spTgt spid="16"/>
                                        </p:tgtEl>
                                        <p:attrNameLst>
                                          <p:attrName>style.visibility</p:attrName>
                                        </p:attrNameLst>
                                      </p:cBhvr>
                                      <p:to>
                                        <p:strVal val="visible"/>
                                      </p:to>
                                    </p:set>
                                    <p:anim calcmode="lin" valueType="num">
                                      <p:cBhvr additive="base">
                                        <p:cTn id="186" dur="500" fill="hold"/>
                                        <p:tgtEl>
                                          <p:spTgt spid="16"/>
                                        </p:tgtEl>
                                        <p:attrNameLst>
                                          <p:attrName>ppt_x</p:attrName>
                                        </p:attrNameLst>
                                      </p:cBhvr>
                                      <p:tavLst>
                                        <p:tav tm="0">
                                          <p:val>
                                            <p:strVal val="0-#ppt_w/2"/>
                                          </p:val>
                                        </p:tav>
                                        <p:tav tm="100000">
                                          <p:val>
                                            <p:strVal val="#ppt_x"/>
                                          </p:val>
                                        </p:tav>
                                      </p:tavLst>
                                    </p:anim>
                                    <p:anim calcmode="lin" valueType="num">
                                      <p:cBhvr additive="base">
                                        <p:cTn id="187" dur="500" fill="hold"/>
                                        <p:tgtEl>
                                          <p:spTgt spid="16"/>
                                        </p:tgtEl>
                                        <p:attrNameLst>
                                          <p:attrName>ppt_y</p:attrName>
                                        </p:attrNameLst>
                                      </p:cBhvr>
                                      <p:tavLst>
                                        <p:tav tm="0">
                                          <p:val>
                                            <p:strVal val="0-#ppt_h/2"/>
                                          </p:val>
                                        </p:tav>
                                        <p:tav tm="100000">
                                          <p:val>
                                            <p:strVal val="#ppt_y"/>
                                          </p:val>
                                        </p:tav>
                                      </p:tavLst>
                                    </p:anim>
                                  </p:childTnLst>
                                </p:cTn>
                              </p:par>
                            </p:childTnLst>
                          </p:cTn>
                        </p:par>
                      </p:childTnLst>
                    </p:cTn>
                  </p:par>
                  <p:par>
                    <p:cTn id="188" fill="hold">
                      <p:stCondLst>
                        <p:cond delay="indefinite"/>
                      </p:stCondLst>
                      <p:childTnLst>
                        <p:par>
                          <p:cTn id="189" fill="hold">
                            <p:stCondLst>
                              <p:cond delay="0"/>
                            </p:stCondLst>
                            <p:childTnLst>
                              <p:par>
                                <p:cTn id="190" presetID="2" presetClass="entr" presetSubtype="12" fill="hold" grpId="0" nodeType="clickEffect">
                                  <p:stCondLst>
                                    <p:cond delay="0"/>
                                  </p:stCondLst>
                                  <p:childTnLst>
                                    <p:set>
                                      <p:cBhvr>
                                        <p:cTn id="191" dur="1" fill="hold">
                                          <p:stCondLst>
                                            <p:cond delay="0"/>
                                          </p:stCondLst>
                                        </p:cTn>
                                        <p:tgtEl>
                                          <p:spTgt spid="17"/>
                                        </p:tgtEl>
                                        <p:attrNameLst>
                                          <p:attrName>style.visibility</p:attrName>
                                        </p:attrNameLst>
                                      </p:cBhvr>
                                      <p:to>
                                        <p:strVal val="visible"/>
                                      </p:to>
                                    </p:set>
                                    <p:anim calcmode="lin" valueType="num">
                                      <p:cBhvr additive="base">
                                        <p:cTn id="192" dur="500" fill="hold"/>
                                        <p:tgtEl>
                                          <p:spTgt spid="17"/>
                                        </p:tgtEl>
                                        <p:attrNameLst>
                                          <p:attrName>ppt_x</p:attrName>
                                        </p:attrNameLst>
                                      </p:cBhvr>
                                      <p:tavLst>
                                        <p:tav tm="0">
                                          <p:val>
                                            <p:strVal val="0-#ppt_w/2"/>
                                          </p:val>
                                        </p:tav>
                                        <p:tav tm="100000">
                                          <p:val>
                                            <p:strVal val="#ppt_x"/>
                                          </p:val>
                                        </p:tav>
                                      </p:tavLst>
                                    </p:anim>
                                    <p:anim calcmode="lin" valueType="num">
                                      <p:cBhvr additive="base">
                                        <p:cTn id="193"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94" fill="hold">
                      <p:stCondLst>
                        <p:cond delay="indefinite"/>
                      </p:stCondLst>
                      <p:childTnLst>
                        <p:par>
                          <p:cTn id="195" fill="hold">
                            <p:stCondLst>
                              <p:cond delay="0"/>
                            </p:stCondLst>
                            <p:childTnLst>
                              <p:par>
                                <p:cTn id="196" presetID="2" presetClass="entr" presetSubtype="3" fill="hold" nodeType="clickEffect">
                                  <p:stCondLst>
                                    <p:cond delay="0"/>
                                  </p:stCondLst>
                                  <p:childTnLst>
                                    <p:set>
                                      <p:cBhvr>
                                        <p:cTn id="197" dur="1" fill="hold">
                                          <p:stCondLst>
                                            <p:cond delay="0"/>
                                          </p:stCondLst>
                                        </p:cTn>
                                        <p:tgtEl>
                                          <p:spTgt spid="32"/>
                                        </p:tgtEl>
                                        <p:attrNameLst>
                                          <p:attrName>style.visibility</p:attrName>
                                        </p:attrNameLst>
                                      </p:cBhvr>
                                      <p:to>
                                        <p:strVal val="visible"/>
                                      </p:to>
                                    </p:set>
                                    <p:anim calcmode="lin" valueType="num">
                                      <p:cBhvr additive="base">
                                        <p:cTn id="198" dur="500" fill="hold"/>
                                        <p:tgtEl>
                                          <p:spTgt spid="32"/>
                                        </p:tgtEl>
                                        <p:attrNameLst>
                                          <p:attrName>ppt_x</p:attrName>
                                        </p:attrNameLst>
                                      </p:cBhvr>
                                      <p:tavLst>
                                        <p:tav tm="0">
                                          <p:val>
                                            <p:strVal val="1+#ppt_w/2"/>
                                          </p:val>
                                        </p:tav>
                                        <p:tav tm="100000">
                                          <p:val>
                                            <p:strVal val="#ppt_x"/>
                                          </p:val>
                                        </p:tav>
                                      </p:tavLst>
                                    </p:anim>
                                    <p:anim calcmode="lin" valueType="num">
                                      <p:cBhvr additive="base">
                                        <p:cTn id="199" dur="500" fill="hold"/>
                                        <p:tgtEl>
                                          <p:spTgt spid="32"/>
                                        </p:tgtEl>
                                        <p:attrNameLst>
                                          <p:attrName>ppt_y</p:attrName>
                                        </p:attrNameLst>
                                      </p:cBhvr>
                                      <p:tavLst>
                                        <p:tav tm="0">
                                          <p:val>
                                            <p:strVal val="0-#ppt_h/2"/>
                                          </p:val>
                                        </p:tav>
                                        <p:tav tm="100000">
                                          <p:val>
                                            <p:strVal val="#ppt_y"/>
                                          </p:val>
                                        </p:tav>
                                      </p:tavLst>
                                    </p:anim>
                                  </p:childTnLst>
                                </p:cTn>
                              </p:par>
                            </p:childTnLst>
                          </p:cTn>
                        </p:par>
                      </p:childTnLst>
                    </p:cTn>
                  </p:par>
                  <p:par>
                    <p:cTn id="200" fill="hold">
                      <p:stCondLst>
                        <p:cond delay="indefinite"/>
                      </p:stCondLst>
                      <p:childTnLst>
                        <p:par>
                          <p:cTn id="201" fill="hold">
                            <p:stCondLst>
                              <p:cond delay="0"/>
                            </p:stCondLst>
                            <p:childTnLst>
                              <p:par>
                                <p:cTn id="202" presetID="2" presetClass="entr" presetSubtype="9" fill="hold" grpId="0" nodeType="clickEffect">
                                  <p:stCondLst>
                                    <p:cond delay="0"/>
                                  </p:stCondLst>
                                  <p:childTnLst>
                                    <p:set>
                                      <p:cBhvr>
                                        <p:cTn id="203" dur="1" fill="hold">
                                          <p:stCondLst>
                                            <p:cond delay="0"/>
                                          </p:stCondLst>
                                        </p:cTn>
                                        <p:tgtEl>
                                          <p:spTgt spid="52"/>
                                        </p:tgtEl>
                                        <p:attrNameLst>
                                          <p:attrName>style.visibility</p:attrName>
                                        </p:attrNameLst>
                                      </p:cBhvr>
                                      <p:to>
                                        <p:strVal val="visible"/>
                                      </p:to>
                                    </p:set>
                                    <p:anim calcmode="lin" valueType="num">
                                      <p:cBhvr additive="base">
                                        <p:cTn id="204" dur="500" fill="hold"/>
                                        <p:tgtEl>
                                          <p:spTgt spid="52"/>
                                        </p:tgtEl>
                                        <p:attrNameLst>
                                          <p:attrName>ppt_x</p:attrName>
                                        </p:attrNameLst>
                                      </p:cBhvr>
                                      <p:tavLst>
                                        <p:tav tm="0">
                                          <p:val>
                                            <p:strVal val="0-#ppt_w/2"/>
                                          </p:val>
                                        </p:tav>
                                        <p:tav tm="100000">
                                          <p:val>
                                            <p:strVal val="#ppt_x"/>
                                          </p:val>
                                        </p:tav>
                                      </p:tavLst>
                                    </p:anim>
                                    <p:anim calcmode="lin" valueType="num">
                                      <p:cBhvr additive="base">
                                        <p:cTn id="205" dur="500" fill="hold"/>
                                        <p:tgtEl>
                                          <p:spTgt spid="52"/>
                                        </p:tgtEl>
                                        <p:attrNameLst>
                                          <p:attrName>ppt_y</p:attrName>
                                        </p:attrNameLst>
                                      </p:cBhvr>
                                      <p:tavLst>
                                        <p:tav tm="0">
                                          <p:val>
                                            <p:strVal val="0-#ppt_h/2"/>
                                          </p:val>
                                        </p:tav>
                                        <p:tav tm="100000">
                                          <p:val>
                                            <p:strVal val="#ppt_y"/>
                                          </p:val>
                                        </p:tav>
                                      </p:tavLst>
                                    </p:anim>
                                  </p:childTnLst>
                                </p:cTn>
                              </p:par>
                            </p:childTnLst>
                          </p:cTn>
                        </p:par>
                      </p:childTnLst>
                    </p:cTn>
                  </p:par>
                  <p:par>
                    <p:cTn id="206" fill="hold">
                      <p:stCondLst>
                        <p:cond delay="indefinite"/>
                      </p:stCondLst>
                      <p:childTnLst>
                        <p:par>
                          <p:cTn id="207" fill="hold">
                            <p:stCondLst>
                              <p:cond delay="0"/>
                            </p:stCondLst>
                            <p:childTnLst>
                              <p:par>
                                <p:cTn id="208" presetID="2" presetClass="entr" presetSubtype="12" fill="hold" nodeType="clickEffect">
                                  <p:stCondLst>
                                    <p:cond delay="0"/>
                                  </p:stCondLst>
                                  <p:childTnLst>
                                    <p:set>
                                      <p:cBhvr>
                                        <p:cTn id="209" dur="1" fill="hold">
                                          <p:stCondLst>
                                            <p:cond delay="0"/>
                                          </p:stCondLst>
                                        </p:cTn>
                                        <p:tgtEl>
                                          <p:spTgt spid="23"/>
                                        </p:tgtEl>
                                        <p:attrNameLst>
                                          <p:attrName>style.visibility</p:attrName>
                                        </p:attrNameLst>
                                      </p:cBhvr>
                                      <p:to>
                                        <p:strVal val="visible"/>
                                      </p:to>
                                    </p:set>
                                    <p:anim calcmode="lin" valueType="num">
                                      <p:cBhvr additive="base">
                                        <p:cTn id="210" dur="500" fill="hold"/>
                                        <p:tgtEl>
                                          <p:spTgt spid="23"/>
                                        </p:tgtEl>
                                        <p:attrNameLst>
                                          <p:attrName>ppt_x</p:attrName>
                                        </p:attrNameLst>
                                      </p:cBhvr>
                                      <p:tavLst>
                                        <p:tav tm="0">
                                          <p:val>
                                            <p:strVal val="0-#ppt_w/2"/>
                                          </p:val>
                                        </p:tav>
                                        <p:tav tm="100000">
                                          <p:val>
                                            <p:strVal val="#ppt_x"/>
                                          </p:val>
                                        </p:tav>
                                      </p:tavLst>
                                    </p:anim>
                                    <p:anim calcmode="lin" valueType="num">
                                      <p:cBhvr additive="base">
                                        <p:cTn id="211"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212" fill="hold">
                      <p:stCondLst>
                        <p:cond delay="indefinite"/>
                      </p:stCondLst>
                      <p:childTnLst>
                        <p:par>
                          <p:cTn id="213" fill="hold">
                            <p:stCondLst>
                              <p:cond delay="0"/>
                            </p:stCondLst>
                            <p:childTnLst>
                              <p:par>
                                <p:cTn id="214" presetID="2" presetClass="entr" presetSubtype="12" fill="hold" grpId="0" nodeType="clickEffect">
                                  <p:stCondLst>
                                    <p:cond delay="0"/>
                                  </p:stCondLst>
                                  <p:childTnLst>
                                    <p:set>
                                      <p:cBhvr>
                                        <p:cTn id="215" dur="1" fill="hold">
                                          <p:stCondLst>
                                            <p:cond delay="0"/>
                                          </p:stCondLst>
                                        </p:cTn>
                                        <p:tgtEl>
                                          <p:spTgt spid="62"/>
                                        </p:tgtEl>
                                        <p:attrNameLst>
                                          <p:attrName>style.visibility</p:attrName>
                                        </p:attrNameLst>
                                      </p:cBhvr>
                                      <p:to>
                                        <p:strVal val="visible"/>
                                      </p:to>
                                    </p:set>
                                    <p:anim calcmode="lin" valueType="num">
                                      <p:cBhvr additive="base">
                                        <p:cTn id="216" dur="500" fill="hold"/>
                                        <p:tgtEl>
                                          <p:spTgt spid="62"/>
                                        </p:tgtEl>
                                        <p:attrNameLst>
                                          <p:attrName>ppt_x</p:attrName>
                                        </p:attrNameLst>
                                      </p:cBhvr>
                                      <p:tavLst>
                                        <p:tav tm="0">
                                          <p:val>
                                            <p:strVal val="0-#ppt_w/2"/>
                                          </p:val>
                                        </p:tav>
                                        <p:tav tm="100000">
                                          <p:val>
                                            <p:strVal val="#ppt_x"/>
                                          </p:val>
                                        </p:tav>
                                      </p:tavLst>
                                    </p:anim>
                                    <p:anim calcmode="lin" valueType="num">
                                      <p:cBhvr additive="base">
                                        <p:cTn id="217" dur="500" fill="hold"/>
                                        <p:tgtEl>
                                          <p:spTgt spid="62"/>
                                        </p:tgtEl>
                                        <p:attrNameLst>
                                          <p:attrName>ppt_y</p:attrName>
                                        </p:attrNameLst>
                                      </p:cBhvr>
                                      <p:tavLst>
                                        <p:tav tm="0">
                                          <p:val>
                                            <p:strVal val="1+#ppt_h/2"/>
                                          </p:val>
                                        </p:tav>
                                        <p:tav tm="100000">
                                          <p:val>
                                            <p:strVal val="#ppt_y"/>
                                          </p:val>
                                        </p:tav>
                                      </p:tavLst>
                                    </p:anim>
                                  </p:childTnLst>
                                </p:cTn>
                              </p:par>
                            </p:childTnLst>
                          </p:cTn>
                        </p:par>
                      </p:childTnLst>
                    </p:cTn>
                  </p:par>
                  <p:par>
                    <p:cTn id="218" fill="hold">
                      <p:stCondLst>
                        <p:cond delay="indefinite"/>
                      </p:stCondLst>
                      <p:childTnLst>
                        <p:par>
                          <p:cTn id="219" fill="hold">
                            <p:stCondLst>
                              <p:cond delay="0"/>
                            </p:stCondLst>
                            <p:childTnLst>
                              <p:par>
                                <p:cTn id="220" presetID="2" presetClass="entr" presetSubtype="9" fill="hold" grpId="0" nodeType="clickEffect">
                                  <p:stCondLst>
                                    <p:cond delay="0"/>
                                  </p:stCondLst>
                                  <p:childTnLst>
                                    <p:set>
                                      <p:cBhvr>
                                        <p:cTn id="221" dur="1" fill="hold">
                                          <p:stCondLst>
                                            <p:cond delay="0"/>
                                          </p:stCondLst>
                                        </p:cTn>
                                        <p:tgtEl>
                                          <p:spTgt spid="18"/>
                                        </p:tgtEl>
                                        <p:attrNameLst>
                                          <p:attrName>style.visibility</p:attrName>
                                        </p:attrNameLst>
                                      </p:cBhvr>
                                      <p:to>
                                        <p:strVal val="visible"/>
                                      </p:to>
                                    </p:set>
                                    <p:anim calcmode="lin" valueType="num">
                                      <p:cBhvr additive="base">
                                        <p:cTn id="222" dur="500" fill="hold"/>
                                        <p:tgtEl>
                                          <p:spTgt spid="18"/>
                                        </p:tgtEl>
                                        <p:attrNameLst>
                                          <p:attrName>ppt_x</p:attrName>
                                        </p:attrNameLst>
                                      </p:cBhvr>
                                      <p:tavLst>
                                        <p:tav tm="0">
                                          <p:val>
                                            <p:strVal val="0-#ppt_w/2"/>
                                          </p:val>
                                        </p:tav>
                                        <p:tav tm="100000">
                                          <p:val>
                                            <p:strVal val="#ppt_x"/>
                                          </p:val>
                                        </p:tav>
                                      </p:tavLst>
                                    </p:anim>
                                    <p:anim calcmode="lin" valueType="num">
                                      <p:cBhvr additive="base">
                                        <p:cTn id="223" dur="500" fill="hold"/>
                                        <p:tgtEl>
                                          <p:spTgt spid="18"/>
                                        </p:tgtEl>
                                        <p:attrNameLst>
                                          <p:attrName>ppt_y</p:attrName>
                                        </p:attrNameLst>
                                      </p:cBhvr>
                                      <p:tavLst>
                                        <p:tav tm="0">
                                          <p:val>
                                            <p:strVal val="0-#ppt_h/2"/>
                                          </p:val>
                                        </p:tav>
                                        <p:tav tm="100000">
                                          <p:val>
                                            <p:strVal val="#ppt_y"/>
                                          </p:val>
                                        </p:tav>
                                      </p:tavLst>
                                    </p:anim>
                                  </p:childTnLst>
                                </p:cTn>
                              </p:par>
                            </p:childTnLst>
                          </p:cTn>
                        </p:par>
                      </p:childTnLst>
                    </p:cTn>
                  </p:par>
                  <p:par>
                    <p:cTn id="224" fill="hold">
                      <p:stCondLst>
                        <p:cond delay="indefinite"/>
                      </p:stCondLst>
                      <p:childTnLst>
                        <p:par>
                          <p:cTn id="225" fill="hold">
                            <p:stCondLst>
                              <p:cond delay="0"/>
                            </p:stCondLst>
                            <p:childTnLst>
                              <p:par>
                                <p:cTn id="226" presetID="2" presetClass="entr" presetSubtype="12" fill="hold" nodeType="clickEffect">
                                  <p:stCondLst>
                                    <p:cond delay="0"/>
                                  </p:stCondLst>
                                  <p:childTnLst>
                                    <p:set>
                                      <p:cBhvr>
                                        <p:cTn id="227" dur="1" fill="hold">
                                          <p:stCondLst>
                                            <p:cond delay="0"/>
                                          </p:stCondLst>
                                        </p:cTn>
                                        <p:tgtEl>
                                          <p:spTgt spid="31"/>
                                        </p:tgtEl>
                                        <p:attrNameLst>
                                          <p:attrName>style.visibility</p:attrName>
                                        </p:attrNameLst>
                                      </p:cBhvr>
                                      <p:to>
                                        <p:strVal val="visible"/>
                                      </p:to>
                                    </p:set>
                                    <p:anim calcmode="lin" valueType="num">
                                      <p:cBhvr additive="base">
                                        <p:cTn id="228" dur="500" fill="hold"/>
                                        <p:tgtEl>
                                          <p:spTgt spid="31"/>
                                        </p:tgtEl>
                                        <p:attrNameLst>
                                          <p:attrName>ppt_x</p:attrName>
                                        </p:attrNameLst>
                                      </p:cBhvr>
                                      <p:tavLst>
                                        <p:tav tm="0">
                                          <p:val>
                                            <p:strVal val="0-#ppt_w/2"/>
                                          </p:val>
                                        </p:tav>
                                        <p:tav tm="100000">
                                          <p:val>
                                            <p:strVal val="#ppt_x"/>
                                          </p:val>
                                        </p:tav>
                                      </p:tavLst>
                                    </p:anim>
                                    <p:anim calcmode="lin" valueType="num">
                                      <p:cBhvr additive="base">
                                        <p:cTn id="229"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230" fill="hold">
                      <p:stCondLst>
                        <p:cond delay="indefinite"/>
                      </p:stCondLst>
                      <p:childTnLst>
                        <p:par>
                          <p:cTn id="231" fill="hold">
                            <p:stCondLst>
                              <p:cond delay="0"/>
                            </p:stCondLst>
                            <p:childTnLst>
                              <p:par>
                                <p:cTn id="232" presetID="2" presetClass="entr" presetSubtype="12" fill="hold" grpId="0" nodeType="clickEffect">
                                  <p:stCondLst>
                                    <p:cond delay="0"/>
                                  </p:stCondLst>
                                  <p:childTnLst>
                                    <p:set>
                                      <p:cBhvr>
                                        <p:cTn id="233" dur="1" fill="hold">
                                          <p:stCondLst>
                                            <p:cond delay="0"/>
                                          </p:stCondLst>
                                        </p:cTn>
                                        <p:tgtEl>
                                          <p:spTgt spid="61"/>
                                        </p:tgtEl>
                                        <p:attrNameLst>
                                          <p:attrName>style.visibility</p:attrName>
                                        </p:attrNameLst>
                                      </p:cBhvr>
                                      <p:to>
                                        <p:strVal val="visible"/>
                                      </p:to>
                                    </p:set>
                                    <p:anim calcmode="lin" valueType="num">
                                      <p:cBhvr additive="base">
                                        <p:cTn id="234" dur="500" fill="hold"/>
                                        <p:tgtEl>
                                          <p:spTgt spid="61"/>
                                        </p:tgtEl>
                                        <p:attrNameLst>
                                          <p:attrName>ppt_x</p:attrName>
                                        </p:attrNameLst>
                                      </p:cBhvr>
                                      <p:tavLst>
                                        <p:tav tm="0">
                                          <p:val>
                                            <p:strVal val="0-#ppt_w/2"/>
                                          </p:val>
                                        </p:tav>
                                        <p:tav tm="100000">
                                          <p:val>
                                            <p:strVal val="#ppt_x"/>
                                          </p:val>
                                        </p:tav>
                                      </p:tavLst>
                                    </p:anim>
                                    <p:anim calcmode="lin" valueType="num">
                                      <p:cBhvr additive="base">
                                        <p:cTn id="235" dur="500" fill="hold"/>
                                        <p:tgtEl>
                                          <p:spTgt spid="61"/>
                                        </p:tgtEl>
                                        <p:attrNameLst>
                                          <p:attrName>ppt_y</p:attrName>
                                        </p:attrNameLst>
                                      </p:cBhvr>
                                      <p:tavLst>
                                        <p:tav tm="0">
                                          <p:val>
                                            <p:strVal val="1+#ppt_h/2"/>
                                          </p:val>
                                        </p:tav>
                                        <p:tav tm="100000">
                                          <p:val>
                                            <p:strVal val="#ppt_y"/>
                                          </p:val>
                                        </p:tav>
                                      </p:tavLst>
                                    </p:anim>
                                  </p:childTnLst>
                                </p:cTn>
                              </p:par>
                            </p:childTnLst>
                          </p:cTn>
                        </p:par>
                      </p:childTnLst>
                    </p:cTn>
                  </p:par>
                  <p:par>
                    <p:cTn id="236" fill="hold">
                      <p:stCondLst>
                        <p:cond delay="indefinite"/>
                      </p:stCondLst>
                      <p:childTnLst>
                        <p:par>
                          <p:cTn id="237" fill="hold">
                            <p:stCondLst>
                              <p:cond delay="0"/>
                            </p:stCondLst>
                            <p:childTnLst>
                              <p:par>
                                <p:cTn id="238" presetID="2" presetClass="entr" presetSubtype="3" fill="hold" nodeType="clickEffect">
                                  <p:stCondLst>
                                    <p:cond delay="0"/>
                                  </p:stCondLst>
                                  <p:childTnLst>
                                    <p:set>
                                      <p:cBhvr>
                                        <p:cTn id="239" dur="1" fill="hold">
                                          <p:stCondLst>
                                            <p:cond delay="0"/>
                                          </p:stCondLst>
                                        </p:cTn>
                                        <p:tgtEl>
                                          <p:spTgt spid="36"/>
                                        </p:tgtEl>
                                        <p:attrNameLst>
                                          <p:attrName>style.visibility</p:attrName>
                                        </p:attrNameLst>
                                      </p:cBhvr>
                                      <p:to>
                                        <p:strVal val="visible"/>
                                      </p:to>
                                    </p:set>
                                    <p:anim calcmode="lin" valueType="num">
                                      <p:cBhvr additive="base">
                                        <p:cTn id="240" dur="500" fill="hold"/>
                                        <p:tgtEl>
                                          <p:spTgt spid="36"/>
                                        </p:tgtEl>
                                        <p:attrNameLst>
                                          <p:attrName>ppt_x</p:attrName>
                                        </p:attrNameLst>
                                      </p:cBhvr>
                                      <p:tavLst>
                                        <p:tav tm="0">
                                          <p:val>
                                            <p:strVal val="1+#ppt_w/2"/>
                                          </p:val>
                                        </p:tav>
                                        <p:tav tm="100000">
                                          <p:val>
                                            <p:strVal val="#ppt_x"/>
                                          </p:val>
                                        </p:tav>
                                      </p:tavLst>
                                    </p:anim>
                                    <p:anim calcmode="lin" valueType="num">
                                      <p:cBhvr additive="base">
                                        <p:cTn id="241" dur="500" fill="hold"/>
                                        <p:tgtEl>
                                          <p:spTgt spid="36"/>
                                        </p:tgtEl>
                                        <p:attrNameLst>
                                          <p:attrName>ppt_y</p:attrName>
                                        </p:attrNameLst>
                                      </p:cBhvr>
                                      <p:tavLst>
                                        <p:tav tm="0">
                                          <p:val>
                                            <p:strVal val="0-#ppt_h/2"/>
                                          </p:val>
                                        </p:tav>
                                        <p:tav tm="100000">
                                          <p:val>
                                            <p:strVal val="#ppt_y"/>
                                          </p:val>
                                        </p:tav>
                                      </p:tavLst>
                                    </p:anim>
                                  </p:childTnLst>
                                </p:cTn>
                              </p:par>
                            </p:childTnLst>
                          </p:cTn>
                        </p:par>
                      </p:childTnLst>
                    </p:cTn>
                  </p:par>
                  <p:par>
                    <p:cTn id="242" fill="hold">
                      <p:stCondLst>
                        <p:cond delay="indefinite"/>
                      </p:stCondLst>
                      <p:childTnLst>
                        <p:par>
                          <p:cTn id="243" fill="hold">
                            <p:stCondLst>
                              <p:cond delay="0"/>
                            </p:stCondLst>
                            <p:childTnLst>
                              <p:par>
                                <p:cTn id="244" presetID="2" presetClass="entr" presetSubtype="1" fill="hold" grpId="0" nodeType="clickEffect">
                                  <p:stCondLst>
                                    <p:cond delay="0"/>
                                  </p:stCondLst>
                                  <p:childTnLst>
                                    <p:set>
                                      <p:cBhvr>
                                        <p:cTn id="245" dur="1" fill="hold">
                                          <p:stCondLst>
                                            <p:cond delay="0"/>
                                          </p:stCondLst>
                                        </p:cTn>
                                        <p:tgtEl>
                                          <p:spTgt spid="54"/>
                                        </p:tgtEl>
                                        <p:attrNameLst>
                                          <p:attrName>style.visibility</p:attrName>
                                        </p:attrNameLst>
                                      </p:cBhvr>
                                      <p:to>
                                        <p:strVal val="visible"/>
                                      </p:to>
                                    </p:set>
                                    <p:anim calcmode="lin" valueType="num">
                                      <p:cBhvr additive="base">
                                        <p:cTn id="246" dur="500" fill="hold"/>
                                        <p:tgtEl>
                                          <p:spTgt spid="54"/>
                                        </p:tgtEl>
                                        <p:attrNameLst>
                                          <p:attrName>ppt_x</p:attrName>
                                        </p:attrNameLst>
                                      </p:cBhvr>
                                      <p:tavLst>
                                        <p:tav tm="0">
                                          <p:val>
                                            <p:strVal val="#ppt_x"/>
                                          </p:val>
                                        </p:tav>
                                        <p:tav tm="100000">
                                          <p:val>
                                            <p:strVal val="#ppt_x"/>
                                          </p:val>
                                        </p:tav>
                                      </p:tavLst>
                                    </p:anim>
                                    <p:anim calcmode="lin" valueType="num">
                                      <p:cBhvr additive="base">
                                        <p:cTn id="247" dur="500" fill="hold"/>
                                        <p:tgtEl>
                                          <p:spTgt spid="54"/>
                                        </p:tgtEl>
                                        <p:attrNameLst>
                                          <p:attrName>ppt_y</p:attrName>
                                        </p:attrNameLst>
                                      </p:cBhvr>
                                      <p:tavLst>
                                        <p:tav tm="0">
                                          <p:val>
                                            <p:strVal val="0-#ppt_h/2"/>
                                          </p:val>
                                        </p:tav>
                                        <p:tav tm="100000">
                                          <p:val>
                                            <p:strVal val="#ppt_y"/>
                                          </p:val>
                                        </p:tav>
                                      </p:tavLst>
                                    </p:anim>
                                  </p:childTnLst>
                                </p:cTn>
                              </p:par>
                            </p:childTnLst>
                          </p:cTn>
                        </p:par>
                      </p:childTnLst>
                    </p:cTn>
                  </p:par>
                  <p:par>
                    <p:cTn id="248" fill="hold">
                      <p:stCondLst>
                        <p:cond delay="indefinite"/>
                      </p:stCondLst>
                      <p:childTnLst>
                        <p:par>
                          <p:cTn id="249" fill="hold">
                            <p:stCondLst>
                              <p:cond delay="0"/>
                            </p:stCondLst>
                            <p:childTnLst>
                              <p:par>
                                <p:cTn id="250" presetID="2" presetClass="entr" presetSubtype="1" fill="hold" grpId="0" nodeType="clickEffect">
                                  <p:stCondLst>
                                    <p:cond delay="0"/>
                                  </p:stCondLst>
                                  <p:childTnLst>
                                    <p:set>
                                      <p:cBhvr>
                                        <p:cTn id="251" dur="1" fill="hold">
                                          <p:stCondLst>
                                            <p:cond delay="0"/>
                                          </p:stCondLst>
                                        </p:cTn>
                                        <p:tgtEl>
                                          <p:spTgt spid="19"/>
                                        </p:tgtEl>
                                        <p:attrNameLst>
                                          <p:attrName>style.visibility</p:attrName>
                                        </p:attrNameLst>
                                      </p:cBhvr>
                                      <p:to>
                                        <p:strVal val="visible"/>
                                      </p:to>
                                    </p:set>
                                    <p:anim calcmode="lin" valueType="num">
                                      <p:cBhvr additive="base">
                                        <p:cTn id="252" dur="500" fill="hold"/>
                                        <p:tgtEl>
                                          <p:spTgt spid="19"/>
                                        </p:tgtEl>
                                        <p:attrNameLst>
                                          <p:attrName>ppt_x</p:attrName>
                                        </p:attrNameLst>
                                      </p:cBhvr>
                                      <p:tavLst>
                                        <p:tav tm="0">
                                          <p:val>
                                            <p:strVal val="#ppt_x"/>
                                          </p:val>
                                        </p:tav>
                                        <p:tav tm="100000">
                                          <p:val>
                                            <p:strVal val="#ppt_x"/>
                                          </p:val>
                                        </p:tav>
                                      </p:tavLst>
                                    </p:anim>
                                    <p:anim calcmode="lin" valueType="num">
                                      <p:cBhvr additive="base">
                                        <p:cTn id="253" dur="500" fill="hold"/>
                                        <p:tgtEl>
                                          <p:spTgt spid="19"/>
                                        </p:tgtEl>
                                        <p:attrNameLst>
                                          <p:attrName>ppt_y</p:attrName>
                                        </p:attrNameLst>
                                      </p:cBhvr>
                                      <p:tavLst>
                                        <p:tav tm="0">
                                          <p:val>
                                            <p:strVal val="0-#ppt_h/2"/>
                                          </p:val>
                                        </p:tav>
                                        <p:tav tm="100000">
                                          <p:val>
                                            <p:strVal val="#ppt_y"/>
                                          </p:val>
                                        </p:tav>
                                      </p:tavLst>
                                    </p:anim>
                                  </p:childTnLst>
                                </p:cTn>
                              </p:par>
                            </p:childTnLst>
                          </p:cTn>
                        </p:par>
                      </p:childTnLst>
                    </p:cTn>
                  </p:par>
                  <p:par>
                    <p:cTn id="254" fill="hold">
                      <p:stCondLst>
                        <p:cond delay="indefinite"/>
                      </p:stCondLst>
                      <p:childTnLst>
                        <p:par>
                          <p:cTn id="255" fill="hold">
                            <p:stCondLst>
                              <p:cond delay="0"/>
                            </p:stCondLst>
                            <p:childTnLst>
                              <p:par>
                                <p:cTn id="256" presetID="2" presetClass="entr" presetSubtype="1" fill="hold" nodeType="clickEffect">
                                  <p:stCondLst>
                                    <p:cond delay="0"/>
                                  </p:stCondLst>
                                  <p:childTnLst>
                                    <p:set>
                                      <p:cBhvr>
                                        <p:cTn id="257" dur="1" fill="hold">
                                          <p:stCondLst>
                                            <p:cond delay="0"/>
                                          </p:stCondLst>
                                        </p:cTn>
                                        <p:tgtEl>
                                          <p:spTgt spid="35"/>
                                        </p:tgtEl>
                                        <p:attrNameLst>
                                          <p:attrName>style.visibility</p:attrName>
                                        </p:attrNameLst>
                                      </p:cBhvr>
                                      <p:to>
                                        <p:strVal val="visible"/>
                                      </p:to>
                                    </p:set>
                                    <p:anim calcmode="lin" valueType="num">
                                      <p:cBhvr additive="base">
                                        <p:cTn id="258" dur="500" fill="hold"/>
                                        <p:tgtEl>
                                          <p:spTgt spid="35"/>
                                        </p:tgtEl>
                                        <p:attrNameLst>
                                          <p:attrName>ppt_x</p:attrName>
                                        </p:attrNameLst>
                                      </p:cBhvr>
                                      <p:tavLst>
                                        <p:tav tm="0">
                                          <p:val>
                                            <p:strVal val="#ppt_x"/>
                                          </p:val>
                                        </p:tav>
                                        <p:tav tm="100000">
                                          <p:val>
                                            <p:strVal val="#ppt_x"/>
                                          </p:val>
                                        </p:tav>
                                      </p:tavLst>
                                    </p:anim>
                                    <p:anim calcmode="lin" valueType="num">
                                      <p:cBhvr additive="base">
                                        <p:cTn id="259" dur="500" fill="hold"/>
                                        <p:tgtEl>
                                          <p:spTgt spid="35"/>
                                        </p:tgtEl>
                                        <p:attrNameLst>
                                          <p:attrName>ppt_y</p:attrName>
                                        </p:attrNameLst>
                                      </p:cBhvr>
                                      <p:tavLst>
                                        <p:tav tm="0">
                                          <p:val>
                                            <p:strVal val="0-#ppt_h/2"/>
                                          </p:val>
                                        </p:tav>
                                        <p:tav tm="100000">
                                          <p:val>
                                            <p:strVal val="#ppt_y"/>
                                          </p:val>
                                        </p:tav>
                                      </p:tavLst>
                                    </p:anim>
                                  </p:childTnLst>
                                </p:cTn>
                              </p:par>
                            </p:childTnLst>
                          </p:cTn>
                        </p:par>
                      </p:childTnLst>
                    </p:cTn>
                  </p:par>
                  <p:par>
                    <p:cTn id="260" fill="hold">
                      <p:stCondLst>
                        <p:cond delay="indefinite"/>
                      </p:stCondLst>
                      <p:childTnLst>
                        <p:par>
                          <p:cTn id="261" fill="hold">
                            <p:stCondLst>
                              <p:cond delay="0"/>
                            </p:stCondLst>
                            <p:childTnLst>
                              <p:par>
                                <p:cTn id="262" presetID="2" presetClass="entr" presetSubtype="9" fill="hold" grpId="0" nodeType="clickEffect">
                                  <p:stCondLst>
                                    <p:cond delay="0"/>
                                  </p:stCondLst>
                                  <p:childTnLst>
                                    <p:set>
                                      <p:cBhvr>
                                        <p:cTn id="263" dur="1" fill="hold">
                                          <p:stCondLst>
                                            <p:cond delay="0"/>
                                          </p:stCondLst>
                                        </p:cTn>
                                        <p:tgtEl>
                                          <p:spTgt spid="53"/>
                                        </p:tgtEl>
                                        <p:attrNameLst>
                                          <p:attrName>style.visibility</p:attrName>
                                        </p:attrNameLst>
                                      </p:cBhvr>
                                      <p:to>
                                        <p:strVal val="visible"/>
                                      </p:to>
                                    </p:set>
                                    <p:anim calcmode="lin" valueType="num">
                                      <p:cBhvr additive="base">
                                        <p:cTn id="264" dur="500" fill="hold"/>
                                        <p:tgtEl>
                                          <p:spTgt spid="53"/>
                                        </p:tgtEl>
                                        <p:attrNameLst>
                                          <p:attrName>ppt_x</p:attrName>
                                        </p:attrNameLst>
                                      </p:cBhvr>
                                      <p:tavLst>
                                        <p:tav tm="0">
                                          <p:val>
                                            <p:strVal val="0-#ppt_w/2"/>
                                          </p:val>
                                        </p:tav>
                                        <p:tav tm="100000">
                                          <p:val>
                                            <p:strVal val="#ppt_x"/>
                                          </p:val>
                                        </p:tav>
                                      </p:tavLst>
                                    </p:anim>
                                    <p:anim calcmode="lin" valueType="num">
                                      <p:cBhvr additive="base">
                                        <p:cTn id="265" dur="500" fill="hold"/>
                                        <p:tgtEl>
                                          <p:spTgt spid="53"/>
                                        </p:tgtEl>
                                        <p:attrNameLst>
                                          <p:attrName>ppt_y</p:attrName>
                                        </p:attrNameLst>
                                      </p:cBhvr>
                                      <p:tavLst>
                                        <p:tav tm="0">
                                          <p:val>
                                            <p:strVal val="0-#ppt_h/2"/>
                                          </p:val>
                                        </p:tav>
                                        <p:tav tm="100000">
                                          <p:val>
                                            <p:strVal val="#ppt_y"/>
                                          </p:val>
                                        </p:tav>
                                      </p:tavLst>
                                    </p:anim>
                                  </p:childTnLst>
                                </p:cTn>
                              </p:par>
                            </p:childTnLst>
                          </p:cTn>
                        </p:par>
                      </p:childTnLst>
                    </p:cTn>
                  </p:par>
                  <p:par>
                    <p:cTn id="266" fill="hold">
                      <p:stCondLst>
                        <p:cond delay="indefinite"/>
                      </p:stCondLst>
                      <p:childTnLst>
                        <p:par>
                          <p:cTn id="267" fill="hold">
                            <p:stCondLst>
                              <p:cond delay="0"/>
                            </p:stCondLst>
                            <p:childTnLst>
                              <p:par>
                                <p:cTn id="268" presetID="2" presetClass="entr" presetSubtype="9" fill="hold" nodeType="clickEffect">
                                  <p:stCondLst>
                                    <p:cond delay="0"/>
                                  </p:stCondLst>
                                  <p:childTnLst>
                                    <p:set>
                                      <p:cBhvr>
                                        <p:cTn id="269" dur="1" fill="hold">
                                          <p:stCondLst>
                                            <p:cond delay="0"/>
                                          </p:stCondLst>
                                        </p:cTn>
                                        <p:tgtEl>
                                          <p:spTgt spid="40"/>
                                        </p:tgtEl>
                                        <p:attrNameLst>
                                          <p:attrName>style.visibility</p:attrName>
                                        </p:attrNameLst>
                                      </p:cBhvr>
                                      <p:to>
                                        <p:strVal val="visible"/>
                                      </p:to>
                                    </p:set>
                                    <p:anim calcmode="lin" valueType="num">
                                      <p:cBhvr additive="base">
                                        <p:cTn id="270" dur="500" fill="hold"/>
                                        <p:tgtEl>
                                          <p:spTgt spid="40"/>
                                        </p:tgtEl>
                                        <p:attrNameLst>
                                          <p:attrName>ppt_x</p:attrName>
                                        </p:attrNameLst>
                                      </p:cBhvr>
                                      <p:tavLst>
                                        <p:tav tm="0">
                                          <p:val>
                                            <p:strVal val="0-#ppt_w/2"/>
                                          </p:val>
                                        </p:tav>
                                        <p:tav tm="100000">
                                          <p:val>
                                            <p:strVal val="#ppt_x"/>
                                          </p:val>
                                        </p:tav>
                                      </p:tavLst>
                                    </p:anim>
                                    <p:anim calcmode="lin" valueType="num">
                                      <p:cBhvr additive="base">
                                        <p:cTn id="271" dur="500" fill="hold"/>
                                        <p:tgtEl>
                                          <p:spTgt spid="40"/>
                                        </p:tgtEl>
                                        <p:attrNameLst>
                                          <p:attrName>ppt_y</p:attrName>
                                        </p:attrNameLst>
                                      </p:cBhvr>
                                      <p:tavLst>
                                        <p:tav tm="0">
                                          <p:val>
                                            <p:strVal val="0-#ppt_h/2"/>
                                          </p:val>
                                        </p:tav>
                                        <p:tav tm="100000">
                                          <p:val>
                                            <p:strVal val="#ppt_y"/>
                                          </p:val>
                                        </p:tav>
                                      </p:tavLst>
                                    </p:anim>
                                  </p:childTnLst>
                                </p:cTn>
                              </p:par>
                            </p:childTnLst>
                          </p:cTn>
                        </p:par>
                      </p:childTnLst>
                    </p:cTn>
                  </p:par>
                  <p:par>
                    <p:cTn id="272" fill="hold">
                      <p:stCondLst>
                        <p:cond delay="indefinite"/>
                      </p:stCondLst>
                      <p:childTnLst>
                        <p:par>
                          <p:cTn id="273" fill="hold">
                            <p:stCondLst>
                              <p:cond delay="0"/>
                            </p:stCondLst>
                            <p:childTnLst>
                              <p:par>
                                <p:cTn id="274" presetID="2" presetClass="entr" presetSubtype="9" fill="hold" grpId="0" nodeType="clickEffect">
                                  <p:stCondLst>
                                    <p:cond delay="0"/>
                                  </p:stCondLst>
                                  <p:childTnLst>
                                    <p:set>
                                      <p:cBhvr>
                                        <p:cTn id="275" dur="1" fill="hold">
                                          <p:stCondLst>
                                            <p:cond delay="0"/>
                                          </p:stCondLst>
                                        </p:cTn>
                                        <p:tgtEl>
                                          <p:spTgt spid="63"/>
                                        </p:tgtEl>
                                        <p:attrNameLst>
                                          <p:attrName>style.visibility</p:attrName>
                                        </p:attrNameLst>
                                      </p:cBhvr>
                                      <p:to>
                                        <p:strVal val="visible"/>
                                      </p:to>
                                    </p:set>
                                    <p:anim calcmode="lin" valueType="num">
                                      <p:cBhvr additive="base">
                                        <p:cTn id="276" dur="500" fill="hold"/>
                                        <p:tgtEl>
                                          <p:spTgt spid="63"/>
                                        </p:tgtEl>
                                        <p:attrNameLst>
                                          <p:attrName>ppt_x</p:attrName>
                                        </p:attrNameLst>
                                      </p:cBhvr>
                                      <p:tavLst>
                                        <p:tav tm="0">
                                          <p:val>
                                            <p:strVal val="0-#ppt_w/2"/>
                                          </p:val>
                                        </p:tav>
                                        <p:tav tm="100000">
                                          <p:val>
                                            <p:strVal val="#ppt_x"/>
                                          </p:val>
                                        </p:tav>
                                      </p:tavLst>
                                    </p:anim>
                                    <p:anim calcmode="lin" valueType="num">
                                      <p:cBhvr additive="base">
                                        <p:cTn id="277" dur="500" fill="hold"/>
                                        <p:tgtEl>
                                          <p:spTgt spid="63"/>
                                        </p:tgtEl>
                                        <p:attrNameLst>
                                          <p:attrName>ppt_y</p:attrName>
                                        </p:attrNameLst>
                                      </p:cBhvr>
                                      <p:tavLst>
                                        <p:tav tm="0">
                                          <p:val>
                                            <p:strVal val="0-#ppt_h/2"/>
                                          </p:val>
                                        </p:tav>
                                        <p:tav tm="100000">
                                          <p:val>
                                            <p:strVal val="#ppt_y"/>
                                          </p:val>
                                        </p:tav>
                                      </p:tavLst>
                                    </p:anim>
                                  </p:childTnLst>
                                </p:cTn>
                              </p:par>
                            </p:childTnLst>
                          </p:cTn>
                        </p:par>
                      </p:childTnLst>
                    </p:cTn>
                  </p:par>
                  <p:par>
                    <p:cTn id="278" fill="hold">
                      <p:stCondLst>
                        <p:cond delay="indefinite"/>
                      </p:stCondLst>
                      <p:childTnLst>
                        <p:par>
                          <p:cTn id="279" fill="hold">
                            <p:stCondLst>
                              <p:cond delay="0"/>
                            </p:stCondLst>
                            <p:childTnLst>
                              <p:par>
                                <p:cTn id="280" presetID="2" presetClass="entr" presetSubtype="9" fill="hold" grpId="0" nodeType="clickEffect">
                                  <p:stCondLst>
                                    <p:cond delay="0"/>
                                  </p:stCondLst>
                                  <p:childTnLst>
                                    <p:set>
                                      <p:cBhvr>
                                        <p:cTn id="281" dur="1" fill="hold">
                                          <p:stCondLst>
                                            <p:cond delay="0"/>
                                          </p:stCondLst>
                                        </p:cTn>
                                        <p:tgtEl>
                                          <p:spTgt spid="20"/>
                                        </p:tgtEl>
                                        <p:attrNameLst>
                                          <p:attrName>style.visibility</p:attrName>
                                        </p:attrNameLst>
                                      </p:cBhvr>
                                      <p:to>
                                        <p:strVal val="visible"/>
                                      </p:to>
                                    </p:set>
                                    <p:anim calcmode="lin" valueType="num">
                                      <p:cBhvr additive="base">
                                        <p:cTn id="282" dur="500" fill="hold"/>
                                        <p:tgtEl>
                                          <p:spTgt spid="20"/>
                                        </p:tgtEl>
                                        <p:attrNameLst>
                                          <p:attrName>ppt_x</p:attrName>
                                        </p:attrNameLst>
                                      </p:cBhvr>
                                      <p:tavLst>
                                        <p:tav tm="0">
                                          <p:val>
                                            <p:strVal val="0-#ppt_w/2"/>
                                          </p:val>
                                        </p:tav>
                                        <p:tav tm="100000">
                                          <p:val>
                                            <p:strVal val="#ppt_x"/>
                                          </p:val>
                                        </p:tav>
                                      </p:tavLst>
                                    </p:anim>
                                    <p:anim calcmode="lin" valueType="num">
                                      <p:cBhvr additive="base">
                                        <p:cTn id="283" dur="500" fill="hold"/>
                                        <p:tgtEl>
                                          <p:spTgt spid="20"/>
                                        </p:tgtEl>
                                        <p:attrNameLst>
                                          <p:attrName>ppt_y</p:attrName>
                                        </p:attrNameLst>
                                      </p:cBhvr>
                                      <p:tavLst>
                                        <p:tav tm="0">
                                          <p:val>
                                            <p:strVal val="0-#ppt_h/2"/>
                                          </p:val>
                                        </p:tav>
                                        <p:tav tm="100000">
                                          <p:val>
                                            <p:strVal val="#ppt_y"/>
                                          </p:val>
                                        </p:tav>
                                      </p:tavLst>
                                    </p:anim>
                                  </p:childTnLst>
                                </p:cTn>
                              </p:par>
                            </p:childTnLst>
                          </p:cTn>
                        </p:par>
                      </p:childTnLst>
                    </p:cTn>
                  </p:par>
                  <p:par>
                    <p:cTn id="284" fill="hold">
                      <p:stCondLst>
                        <p:cond delay="indefinite"/>
                      </p:stCondLst>
                      <p:childTnLst>
                        <p:par>
                          <p:cTn id="285" fill="hold">
                            <p:stCondLst>
                              <p:cond delay="0"/>
                            </p:stCondLst>
                            <p:childTnLst>
                              <p:par>
                                <p:cTn id="286" presetID="2" presetClass="entr" presetSubtype="9" fill="hold" nodeType="clickEffect">
                                  <p:stCondLst>
                                    <p:cond delay="0"/>
                                  </p:stCondLst>
                                  <p:childTnLst>
                                    <p:set>
                                      <p:cBhvr>
                                        <p:cTn id="287" dur="1" fill="hold">
                                          <p:stCondLst>
                                            <p:cond delay="0"/>
                                          </p:stCondLst>
                                        </p:cTn>
                                        <p:tgtEl>
                                          <p:spTgt spid="34"/>
                                        </p:tgtEl>
                                        <p:attrNameLst>
                                          <p:attrName>style.visibility</p:attrName>
                                        </p:attrNameLst>
                                      </p:cBhvr>
                                      <p:to>
                                        <p:strVal val="visible"/>
                                      </p:to>
                                    </p:set>
                                    <p:anim calcmode="lin" valueType="num">
                                      <p:cBhvr additive="base">
                                        <p:cTn id="288" dur="500" fill="hold"/>
                                        <p:tgtEl>
                                          <p:spTgt spid="34"/>
                                        </p:tgtEl>
                                        <p:attrNameLst>
                                          <p:attrName>ppt_x</p:attrName>
                                        </p:attrNameLst>
                                      </p:cBhvr>
                                      <p:tavLst>
                                        <p:tav tm="0">
                                          <p:val>
                                            <p:strVal val="0-#ppt_w/2"/>
                                          </p:val>
                                        </p:tav>
                                        <p:tav tm="100000">
                                          <p:val>
                                            <p:strVal val="#ppt_x"/>
                                          </p:val>
                                        </p:tav>
                                      </p:tavLst>
                                    </p:anim>
                                    <p:anim calcmode="lin" valueType="num">
                                      <p:cBhvr additive="base">
                                        <p:cTn id="289" dur="500" fill="hold"/>
                                        <p:tgtEl>
                                          <p:spTgt spid="34"/>
                                        </p:tgtEl>
                                        <p:attrNameLst>
                                          <p:attrName>ppt_y</p:attrName>
                                        </p:attrNameLst>
                                      </p:cBhvr>
                                      <p:tavLst>
                                        <p:tav tm="0">
                                          <p:val>
                                            <p:strVal val="0-#ppt_h/2"/>
                                          </p:val>
                                        </p:tav>
                                        <p:tav tm="100000">
                                          <p:val>
                                            <p:strVal val="#ppt_y"/>
                                          </p:val>
                                        </p:tav>
                                      </p:tavLst>
                                    </p:anim>
                                  </p:childTnLst>
                                </p:cTn>
                              </p:par>
                            </p:childTnLst>
                          </p:cTn>
                        </p:par>
                      </p:childTnLst>
                    </p:cTn>
                  </p:par>
                  <p:par>
                    <p:cTn id="290" fill="hold">
                      <p:stCondLst>
                        <p:cond delay="indefinite"/>
                      </p:stCondLst>
                      <p:childTnLst>
                        <p:par>
                          <p:cTn id="291" fill="hold">
                            <p:stCondLst>
                              <p:cond delay="0"/>
                            </p:stCondLst>
                            <p:childTnLst>
                              <p:par>
                                <p:cTn id="292" presetID="2" presetClass="entr" presetSubtype="9" fill="hold" grpId="0" nodeType="clickEffect">
                                  <p:stCondLst>
                                    <p:cond delay="0"/>
                                  </p:stCondLst>
                                  <p:childTnLst>
                                    <p:set>
                                      <p:cBhvr>
                                        <p:cTn id="293" dur="1" fill="hold">
                                          <p:stCondLst>
                                            <p:cond delay="0"/>
                                          </p:stCondLst>
                                        </p:cTn>
                                        <p:tgtEl>
                                          <p:spTgt spid="60"/>
                                        </p:tgtEl>
                                        <p:attrNameLst>
                                          <p:attrName>style.visibility</p:attrName>
                                        </p:attrNameLst>
                                      </p:cBhvr>
                                      <p:to>
                                        <p:strVal val="visible"/>
                                      </p:to>
                                    </p:set>
                                    <p:anim calcmode="lin" valueType="num">
                                      <p:cBhvr additive="base">
                                        <p:cTn id="294" dur="500" fill="hold"/>
                                        <p:tgtEl>
                                          <p:spTgt spid="60"/>
                                        </p:tgtEl>
                                        <p:attrNameLst>
                                          <p:attrName>ppt_x</p:attrName>
                                        </p:attrNameLst>
                                      </p:cBhvr>
                                      <p:tavLst>
                                        <p:tav tm="0">
                                          <p:val>
                                            <p:strVal val="0-#ppt_w/2"/>
                                          </p:val>
                                        </p:tav>
                                        <p:tav tm="100000">
                                          <p:val>
                                            <p:strVal val="#ppt_x"/>
                                          </p:val>
                                        </p:tav>
                                      </p:tavLst>
                                    </p:anim>
                                    <p:anim calcmode="lin" valueType="num">
                                      <p:cBhvr additive="base">
                                        <p:cTn id="295" dur="500" fill="hold"/>
                                        <p:tgtEl>
                                          <p:spTgt spid="60"/>
                                        </p:tgtEl>
                                        <p:attrNameLst>
                                          <p:attrName>ppt_y</p:attrName>
                                        </p:attrNameLst>
                                      </p:cBhvr>
                                      <p:tavLst>
                                        <p:tav tm="0">
                                          <p:val>
                                            <p:strVal val="0-#ppt_h/2"/>
                                          </p:val>
                                        </p:tav>
                                        <p:tav tm="100000">
                                          <p:val>
                                            <p:strVal val="#ppt_y"/>
                                          </p:val>
                                        </p:tav>
                                      </p:tavLst>
                                    </p:anim>
                                  </p:childTnLst>
                                </p:cTn>
                              </p:par>
                            </p:childTnLst>
                          </p:cTn>
                        </p:par>
                      </p:childTnLst>
                    </p:cTn>
                  </p:par>
                  <p:par>
                    <p:cTn id="296" fill="hold">
                      <p:stCondLst>
                        <p:cond delay="indefinite"/>
                      </p:stCondLst>
                      <p:childTnLst>
                        <p:par>
                          <p:cTn id="297" fill="hold">
                            <p:stCondLst>
                              <p:cond delay="0"/>
                            </p:stCondLst>
                            <p:childTnLst>
                              <p:par>
                                <p:cTn id="298" presetID="2" presetClass="entr" presetSubtype="9" fill="hold" nodeType="clickEffect">
                                  <p:stCondLst>
                                    <p:cond delay="0"/>
                                  </p:stCondLst>
                                  <p:childTnLst>
                                    <p:set>
                                      <p:cBhvr>
                                        <p:cTn id="299" dur="1" fill="hold">
                                          <p:stCondLst>
                                            <p:cond delay="0"/>
                                          </p:stCondLst>
                                        </p:cTn>
                                        <p:tgtEl>
                                          <p:spTgt spid="37"/>
                                        </p:tgtEl>
                                        <p:attrNameLst>
                                          <p:attrName>style.visibility</p:attrName>
                                        </p:attrNameLst>
                                      </p:cBhvr>
                                      <p:to>
                                        <p:strVal val="visible"/>
                                      </p:to>
                                    </p:set>
                                    <p:anim calcmode="lin" valueType="num">
                                      <p:cBhvr additive="base">
                                        <p:cTn id="300" dur="500" fill="hold"/>
                                        <p:tgtEl>
                                          <p:spTgt spid="37"/>
                                        </p:tgtEl>
                                        <p:attrNameLst>
                                          <p:attrName>ppt_x</p:attrName>
                                        </p:attrNameLst>
                                      </p:cBhvr>
                                      <p:tavLst>
                                        <p:tav tm="0">
                                          <p:val>
                                            <p:strVal val="0-#ppt_w/2"/>
                                          </p:val>
                                        </p:tav>
                                        <p:tav tm="100000">
                                          <p:val>
                                            <p:strVal val="#ppt_x"/>
                                          </p:val>
                                        </p:tav>
                                      </p:tavLst>
                                    </p:anim>
                                    <p:anim calcmode="lin" valueType="num">
                                      <p:cBhvr additive="base">
                                        <p:cTn id="301" dur="500" fill="hold"/>
                                        <p:tgtEl>
                                          <p:spTgt spid="37"/>
                                        </p:tgtEl>
                                        <p:attrNameLst>
                                          <p:attrName>ppt_y</p:attrName>
                                        </p:attrNameLst>
                                      </p:cBhvr>
                                      <p:tavLst>
                                        <p:tav tm="0">
                                          <p:val>
                                            <p:strVal val="0-#ppt_h/2"/>
                                          </p:val>
                                        </p:tav>
                                        <p:tav tm="100000">
                                          <p:val>
                                            <p:strVal val="#ppt_y"/>
                                          </p:val>
                                        </p:tav>
                                      </p:tavLst>
                                    </p:anim>
                                  </p:childTnLst>
                                </p:cTn>
                              </p:par>
                            </p:childTnLst>
                          </p:cTn>
                        </p:par>
                      </p:childTnLst>
                    </p:cTn>
                  </p:par>
                  <p:par>
                    <p:cTn id="302" fill="hold">
                      <p:stCondLst>
                        <p:cond delay="indefinite"/>
                      </p:stCondLst>
                      <p:childTnLst>
                        <p:par>
                          <p:cTn id="303" fill="hold">
                            <p:stCondLst>
                              <p:cond delay="0"/>
                            </p:stCondLst>
                            <p:childTnLst>
                              <p:par>
                                <p:cTn id="304" presetID="2" presetClass="entr" presetSubtype="9" fill="hold" grpId="0" nodeType="clickEffect">
                                  <p:stCondLst>
                                    <p:cond delay="0"/>
                                  </p:stCondLst>
                                  <p:childTnLst>
                                    <p:set>
                                      <p:cBhvr>
                                        <p:cTn id="305" dur="1" fill="hold">
                                          <p:stCondLst>
                                            <p:cond delay="0"/>
                                          </p:stCondLst>
                                        </p:cTn>
                                        <p:tgtEl>
                                          <p:spTgt spid="57"/>
                                        </p:tgtEl>
                                        <p:attrNameLst>
                                          <p:attrName>style.visibility</p:attrName>
                                        </p:attrNameLst>
                                      </p:cBhvr>
                                      <p:to>
                                        <p:strVal val="visible"/>
                                      </p:to>
                                    </p:set>
                                    <p:anim calcmode="lin" valueType="num">
                                      <p:cBhvr additive="base">
                                        <p:cTn id="306" dur="500" fill="hold"/>
                                        <p:tgtEl>
                                          <p:spTgt spid="57"/>
                                        </p:tgtEl>
                                        <p:attrNameLst>
                                          <p:attrName>ppt_x</p:attrName>
                                        </p:attrNameLst>
                                      </p:cBhvr>
                                      <p:tavLst>
                                        <p:tav tm="0">
                                          <p:val>
                                            <p:strVal val="0-#ppt_w/2"/>
                                          </p:val>
                                        </p:tav>
                                        <p:tav tm="100000">
                                          <p:val>
                                            <p:strVal val="#ppt_x"/>
                                          </p:val>
                                        </p:tav>
                                      </p:tavLst>
                                    </p:anim>
                                    <p:anim calcmode="lin" valueType="num">
                                      <p:cBhvr additive="base">
                                        <p:cTn id="307" dur="500" fill="hold"/>
                                        <p:tgtEl>
                                          <p:spTgt spid="57"/>
                                        </p:tgtEl>
                                        <p:attrNameLst>
                                          <p:attrName>ppt_y</p:attrName>
                                        </p:attrNameLst>
                                      </p:cBhvr>
                                      <p:tavLst>
                                        <p:tav tm="0">
                                          <p:val>
                                            <p:strVal val="0-#ppt_h/2"/>
                                          </p:val>
                                        </p:tav>
                                        <p:tav tm="100000">
                                          <p:val>
                                            <p:strVal val="#ppt_y"/>
                                          </p:val>
                                        </p:tav>
                                      </p:tavLst>
                                    </p:anim>
                                  </p:childTnLst>
                                </p:cTn>
                              </p:par>
                            </p:childTnLst>
                          </p:cTn>
                        </p:par>
                      </p:childTnLst>
                    </p:cTn>
                  </p:par>
                  <p:par>
                    <p:cTn id="308" fill="hold">
                      <p:stCondLst>
                        <p:cond delay="indefinite"/>
                      </p:stCondLst>
                      <p:childTnLst>
                        <p:par>
                          <p:cTn id="309" fill="hold">
                            <p:stCondLst>
                              <p:cond delay="0"/>
                            </p:stCondLst>
                            <p:childTnLst>
                              <p:par>
                                <p:cTn id="310" presetID="2" presetClass="entr" presetSubtype="9" fill="hold" grpId="0" nodeType="clickEffect">
                                  <p:stCondLst>
                                    <p:cond delay="0"/>
                                  </p:stCondLst>
                                  <p:childTnLst>
                                    <p:set>
                                      <p:cBhvr>
                                        <p:cTn id="311" dur="1" fill="hold">
                                          <p:stCondLst>
                                            <p:cond delay="0"/>
                                          </p:stCondLst>
                                        </p:cTn>
                                        <p:tgtEl>
                                          <p:spTgt spid="21"/>
                                        </p:tgtEl>
                                        <p:attrNameLst>
                                          <p:attrName>style.visibility</p:attrName>
                                        </p:attrNameLst>
                                      </p:cBhvr>
                                      <p:to>
                                        <p:strVal val="visible"/>
                                      </p:to>
                                    </p:set>
                                    <p:anim calcmode="lin" valueType="num">
                                      <p:cBhvr additive="base">
                                        <p:cTn id="312" dur="500" fill="hold"/>
                                        <p:tgtEl>
                                          <p:spTgt spid="21"/>
                                        </p:tgtEl>
                                        <p:attrNameLst>
                                          <p:attrName>ppt_x</p:attrName>
                                        </p:attrNameLst>
                                      </p:cBhvr>
                                      <p:tavLst>
                                        <p:tav tm="0">
                                          <p:val>
                                            <p:strVal val="0-#ppt_w/2"/>
                                          </p:val>
                                        </p:tav>
                                        <p:tav tm="100000">
                                          <p:val>
                                            <p:strVal val="#ppt_x"/>
                                          </p:val>
                                        </p:tav>
                                      </p:tavLst>
                                    </p:anim>
                                    <p:anim calcmode="lin" valueType="num">
                                      <p:cBhvr additive="base">
                                        <p:cTn id="313" dur="500" fill="hold"/>
                                        <p:tgtEl>
                                          <p:spTgt spid="21"/>
                                        </p:tgtEl>
                                        <p:attrNameLst>
                                          <p:attrName>ppt_y</p:attrName>
                                        </p:attrNameLst>
                                      </p:cBhvr>
                                      <p:tavLst>
                                        <p:tav tm="0">
                                          <p:val>
                                            <p:strVal val="0-#ppt_h/2"/>
                                          </p:val>
                                        </p:tav>
                                        <p:tav tm="100000">
                                          <p:val>
                                            <p:strVal val="#ppt_y"/>
                                          </p:val>
                                        </p:tav>
                                      </p:tavLst>
                                    </p:anim>
                                  </p:childTnLst>
                                </p:cTn>
                              </p:par>
                            </p:childTnLst>
                          </p:cTn>
                        </p:par>
                      </p:childTnLst>
                    </p:cTn>
                  </p:par>
                  <p:par>
                    <p:cTn id="314" fill="hold">
                      <p:stCondLst>
                        <p:cond delay="indefinite"/>
                      </p:stCondLst>
                      <p:childTnLst>
                        <p:par>
                          <p:cTn id="315" fill="hold">
                            <p:stCondLst>
                              <p:cond delay="0"/>
                            </p:stCondLst>
                            <p:childTnLst>
                              <p:par>
                                <p:cTn id="316" presetID="2" presetClass="entr" presetSubtype="9" fill="hold" nodeType="clickEffect">
                                  <p:stCondLst>
                                    <p:cond delay="0"/>
                                  </p:stCondLst>
                                  <p:childTnLst>
                                    <p:set>
                                      <p:cBhvr>
                                        <p:cTn id="317" dur="1" fill="hold">
                                          <p:stCondLst>
                                            <p:cond delay="0"/>
                                          </p:stCondLst>
                                        </p:cTn>
                                        <p:tgtEl>
                                          <p:spTgt spid="33"/>
                                        </p:tgtEl>
                                        <p:attrNameLst>
                                          <p:attrName>style.visibility</p:attrName>
                                        </p:attrNameLst>
                                      </p:cBhvr>
                                      <p:to>
                                        <p:strVal val="visible"/>
                                      </p:to>
                                    </p:set>
                                    <p:anim calcmode="lin" valueType="num">
                                      <p:cBhvr additive="base">
                                        <p:cTn id="318" dur="500" fill="hold"/>
                                        <p:tgtEl>
                                          <p:spTgt spid="33"/>
                                        </p:tgtEl>
                                        <p:attrNameLst>
                                          <p:attrName>ppt_x</p:attrName>
                                        </p:attrNameLst>
                                      </p:cBhvr>
                                      <p:tavLst>
                                        <p:tav tm="0">
                                          <p:val>
                                            <p:strVal val="0-#ppt_w/2"/>
                                          </p:val>
                                        </p:tav>
                                        <p:tav tm="100000">
                                          <p:val>
                                            <p:strVal val="#ppt_x"/>
                                          </p:val>
                                        </p:tav>
                                      </p:tavLst>
                                    </p:anim>
                                    <p:anim calcmode="lin" valueType="num">
                                      <p:cBhvr additive="base">
                                        <p:cTn id="319" dur="500" fill="hold"/>
                                        <p:tgtEl>
                                          <p:spTgt spid="33"/>
                                        </p:tgtEl>
                                        <p:attrNameLst>
                                          <p:attrName>ppt_y</p:attrName>
                                        </p:attrNameLst>
                                      </p:cBhvr>
                                      <p:tavLst>
                                        <p:tav tm="0">
                                          <p:val>
                                            <p:strVal val="0-#ppt_h/2"/>
                                          </p:val>
                                        </p:tav>
                                        <p:tav tm="100000">
                                          <p:val>
                                            <p:strVal val="#ppt_y"/>
                                          </p:val>
                                        </p:tav>
                                      </p:tavLst>
                                    </p:anim>
                                  </p:childTnLst>
                                </p:cTn>
                              </p:par>
                            </p:childTnLst>
                          </p:cTn>
                        </p:par>
                      </p:childTnLst>
                    </p:cTn>
                  </p:par>
                  <p:par>
                    <p:cTn id="320" fill="hold">
                      <p:stCondLst>
                        <p:cond delay="indefinite"/>
                      </p:stCondLst>
                      <p:childTnLst>
                        <p:par>
                          <p:cTn id="321" fill="hold">
                            <p:stCondLst>
                              <p:cond delay="0"/>
                            </p:stCondLst>
                            <p:childTnLst>
                              <p:par>
                                <p:cTn id="322" presetID="2" presetClass="entr" presetSubtype="9" fill="hold" grpId="0" nodeType="clickEffect">
                                  <p:stCondLst>
                                    <p:cond delay="0"/>
                                  </p:stCondLst>
                                  <p:childTnLst>
                                    <p:set>
                                      <p:cBhvr>
                                        <p:cTn id="323" dur="1" fill="hold">
                                          <p:stCondLst>
                                            <p:cond delay="0"/>
                                          </p:stCondLst>
                                        </p:cTn>
                                        <p:tgtEl>
                                          <p:spTgt spid="56"/>
                                        </p:tgtEl>
                                        <p:attrNameLst>
                                          <p:attrName>style.visibility</p:attrName>
                                        </p:attrNameLst>
                                      </p:cBhvr>
                                      <p:to>
                                        <p:strVal val="visible"/>
                                      </p:to>
                                    </p:set>
                                    <p:anim calcmode="lin" valueType="num">
                                      <p:cBhvr additive="base">
                                        <p:cTn id="324" dur="500" fill="hold"/>
                                        <p:tgtEl>
                                          <p:spTgt spid="56"/>
                                        </p:tgtEl>
                                        <p:attrNameLst>
                                          <p:attrName>ppt_x</p:attrName>
                                        </p:attrNameLst>
                                      </p:cBhvr>
                                      <p:tavLst>
                                        <p:tav tm="0">
                                          <p:val>
                                            <p:strVal val="0-#ppt_w/2"/>
                                          </p:val>
                                        </p:tav>
                                        <p:tav tm="100000">
                                          <p:val>
                                            <p:strVal val="#ppt_x"/>
                                          </p:val>
                                        </p:tav>
                                      </p:tavLst>
                                    </p:anim>
                                    <p:anim calcmode="lin" valueType="num">
                                      <p:cBhvr additive="base">
                                        <p:cTn id="325" dur="500" fill="hold"/>
                                        <p:tgtEl>
                                          <p:spTgt spid="56"/>
                                        </p:tgtEl>
                                        <p:attrNameLst>
                                          <p:attrName>ppt_y</p:attrName>
                                        </p:attrNameLst>
                                      </p:cBhvr>
                                      <p:tavLst>
                                        <p:tav tm="0">
                                          <p:val>
                                            <p:strVal val="0-#ppt_h/2"/>
                                          </p:val>
                                        </p:tav>
                                        <p:tav tm="100000">
                                          <p:val>
                                            <p:strVal val="#ppt_y"/>
                                          </p:val>
                                        </p:tav>
                                      </p:tavLst>
                                    </p:anim>
                                  </p:childTnLst>
                                </p:cTn>
                              </p:par>
                            </p:childTnLst>
                          </p:cTn>
                        </p:par>
                      </p:childTnLst>
                    </p:cTn>
                  </p:par>
                  <p:par>
                    <p:cTn id="326" fill="hold">
                      <p:stCondLst>
                        <p:cond delay="indefinite"/>
                      </p:stCondLst>
                      <p:childTnLst>
                        <p:par>
                          <p:cTn id="327" fill="hold">
                            <p:stCondLst>
                              <p:cond delay="0"/>
                            </p:stCondLst>
                            <p:childTnLst>
                              <p:par>
                                <p:cTn id="328" presetID="2" presetClass="entr" presetSubtype="9" fill="hold" nodeType="clickEffect">
                                  <p:stCondLst>
                                    <p:cond delay="0"/>
                                  </p:stCondLst>
                                  <p:childTnLst>
                                    <p:set>
                                      <p:cBhvr>
                                        <p:cTn id="329" dur="1" fill="hold">
                                          <p:stCondLst>
                                            <p:cond delay="0"/>
                                          </p:stCondLst>
                                        </p:cTn>
                                        <p:tgtEl>
                                          <p:spTgt spid="38"/>
                                        </p:tgtEl>
                                        <p:attrNameLst>
                                          <p:attrName>style.visibility</p:attrName>
                                        </p:attrNameLst>
                                      </p:cBhvr>
                                      <p:to>
                                        <p:strVal val="visible"/>
                                      </p:to>
                                    </p:set>
                                    <p:anim calcmode="lin" valueType="num">
                                      <p:cBhvr additive="base">
                                        <p:cTn id="330" dur="500" fill="hold"/>
                                        <p:tgtEl>
                                          <p:spTgt spid="38"/>
                                        </p:tgtEl>
                                        <p:attrNameLst>
                                          <p:attrName>ppt_x</p:attrName>
                                        </p:attrNameLst>
                                      </p:cBhvr>
                                      <p:tavLst>
                                        <p:tav tm="0">
                                          <p:val>
                                            <p:strVal val="0-#ppt_w/2"/>
                                          </p:val>
                                        </p:tav>
                                        <p:tav tm="100000">
                                          <p:val>
                                            <p:strVal val="#ppt_x"/>
                                          </p:val>
                                        </p:tav>
                                      </p:tavLst>
                                    </p:anim>
                                    <p:anim calcmode="lin" valueType="num">
                                      <p:cBhvr additive="base">
                                        <p:cTn id="331" dur="500" fill="hold"/>
                                        <p:tgtEl>
                                          <p:spTgt spid="38"/>
                                        </p:tgtEl>
                                        <p:attrNameLst>
                                          <p:attrName>ppt_y</p:attrName>
                                        </p:attrNameLst>
                                      </p:cBhvr>
                                      <p:tavLst>
                                        <p:tav tm="0">
                                          <p:val>
                                            <p:strVal val="0-#ppt_h/2"/>
                                          </p:val>
                                        </p:tav>
                                        <p:tav tm="100000">
                                          <p:val>
                                            <p:strVal val="#ppt_y"/>
                                          </p:val>
                                        </p:tav>
                                      </p:tavLst>
                                    </p:anim>
                                  </p:childTnLst>
                                </p:cTn>
                              </p:par>
                            </p:childTnLst>
                          </p:cTn>
                        </p:par>
                      </p:childTnLst>
                    </p:cTn>
                  </p:par>
                  <p:par>
                    <p:cTn id="332" fill="hold">
                      <p:stCondLst>
                        <p:cond delay="indefinite"/>
                      </p:stCondLst>
                      <p:childTnLst>
                        <p:par>
                          <p:cTn id="333" fill="hold">
                            <p:stCondLst>
                              <p:cond delay="0"/>
                            </p:stCondLst>
                            <p:childTnLst>
                              <p:par>
                                <p:cTn id="334" presetID="2" presetClass="entr" presetSubtype="9" fill="hold" grpId="0" nodeType="clickEffect">
                                  <p:stCondLst>
                                    <p:cond delay="0"/>
                                  </p:stCondLst>
                                  <p:childTnLst>
                                    <p:set>
                                      <p:cBhvr>
                                        <p:cTn id="335" dur="1" fill="hold">
                                          <p:stCondLst>
                                            <p:cond delay="0"/>
                                          </p:stCondLst>
                                        </p:cTn>
                                        <p:tgtEl>
                                          <p:spTgt spid="59"/>
                                        </p:tgtEl>
                                        <p:attrNameLst>
                                          <p:attrName>style.visibility</p:attrName>
                                        </p:attrNameLst>
                                      </p:cBhvr>
                                      <p:to>
                                        <p:strVal val="visible"/>
                                      </p:to>
                                    </p:set>
                                    <p:anim calcmode="lin" valueType="num">
                                      <p:cBhvr additive="base">
                                        <p:cTn id="336" dur="500" fill="hold"/>
                                        <p:tgtEl>
                                          <p:spTgt spid="59"/>
                                        </p:tgtEl>
                                        <p:attrNameLst>
                                          <p:attrName>ppt_x</p:attrName>
                                        </p:attrNameLst>
                                      </p:cBhvr>
                                      <p:tavLst>
                                        <p:tav tm="0">
                                          <p:val>
                                            <p:strVal val="0-#ppt_w/2"/>
                                          </p:val>
                                        </p:tav>
                                        <p:tav tm="100000">
                                          <p:val>
                                            <p:strVal val="#ppt_x"/>
                                          </p:val>
                                        </p:tav>
                                      </p:tavLst>
                                    </p:anim>
                                    <p:anim calcmode="lin" valueType="num">
                                      <p:cBhvr additive="base">
                                        <p:cTn id="337" dur="500" fill="hold"/>
                                        <p:tgtEl>
                                          <p:spTgt spid="59"/>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p:bldP spid="39" grpId="0"/>
      <p:bldP spid="41" grpId="0"/>
      <p:bldP spid="42" grpId="0"/>
      <p:bldP spid="43" grpId="0"/>
      <p:bldP spid="44" grpId="0"/>
      <p:bldP spid="45" grpId="0"/>
      <p:bldP spid="46" grpId="0"/>
      <p:bldP spid="47" grpId="0"/>
      <p:bldP spid="48" grpId="0"/>
      <p:bldP spid="49" grpId="0"/>
      <p:bldP spid="50" grpId="0"/>
      <p:bldP spid="51" grpId="0"/>
      <p:bldP spid="52" grpId="0"/>
      <p:bldP spid="53" grpId="0"/>
      <p:bldP spid="54" grpId="0"/>
      <p:bldP spid="55" grpId="0"/>
      <p:bldP spid="56" grpId="0"/>
      <p:bldP spid="57" grpId="0"/>
      <p:bldP spid="58" grpId="0"/>
      <p:bldP spid="59" grpId="0"/>
      <p:bldP spid="60" grpId="0"/>
      <p:bldP spid="61" grpId="0"/>
      <p:bldP spid="62" grpId="0"/>
      <p:bldP spid="63" grpId="0"/>
      <p:bldP spid="64" grpId="0"/>
      <p:bldP spid="65" grpId="0"/>
      <p:bldP spid="66" grpId="0"/>
      <p:bldP spid="6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D8BD6E-142B-49DE-8E5A-AC5316750003}"/>
              </a:ext>
            </a:extLst>
          </p:cNvPr>
          <p:cNvSpPr>
            <a:spLocks noGrp="1"/>
          </p:cNvSpPr>
          <p:nvPr>
            <p:ph idx="1"/>
          </p:nvPr>
        </p:nvSpPr>
        <p:spPr>
          <a:xfrm>
            <a:off x="457200" y="1143000"/>
            <a:ext cx="8229600" cy="4983163"/>
          </a:xfrm>
        </p:spPr>
        <p:txBody>
          <a:bodyPr>
            <a:normAutofit lnSpcReduction="10000"/>
          </a:bodyPr>
          <a:lstStyle/>
          <a:p>
            <a:pPr>
              <a:buFontTx/>
              <a:buChar char="-"/>
            </a:pPr>
            <a:r>
              <a:rPr lang="ar-SA" sz="2400" b="1" dirty="0"/>
              <a:t>الأرقام داخل المربعات الصغرى هي التكلفة بالدينار.</a:t>
            </a:r>
          </a:p>
          <a:p>
            <a:pPr>
              <a:buFontTx/>
              <a:buChar char="-"/>
            </a:pPr>
            <a:r>
              <a:rPr lang="ar-SA" sz="2400" b="1" dirty="0"/>
              <a:t>يجب التأكد من توفر شرط التوازن أي أن مجموع العرض = مجموع الطلب</a:t>
            </a:r>
          </a:p>
          <a:p>
            <a:pPr marL="0" indent="0">
              <a:buNone/>
            </a:pPr>
            <a:r>
              <a:rPr lang="ar-SA" sz="2400" b="1" dirty="0"/>
              <a:t>       </a:t>
            </a:r>
            <a:r>
              <a:rPr lang="ar-JO" sz="2400" b="1" dirty="0"/>
              <a:t> (</a:t>
            </a:r>
            <a:r>
              <a:rPr lang="en-US" sz="2400" b="1" dirty="0"/>
              <a:t>11</a:t>
            </a:r>
            <a:r>
              <a:rPr lang="ar-JO" sz="2400" b="1" dirty="0"/>
              <a:t> + </a:t>
            </a:r>
            <a:r>
              <a:rPr lang="en-US" sz="2400" b="1" dirty="0"/>
              <a:t>10</a:t>
            </a:r>
            <a:r>
              <a:rPr lang="ar-JO" sz="2400" b="1" dirty="0"/>
              <a:t> +</a:t>
            </a:r>
            <a:r>
              <a:rPr lang="en-US" sz="2400" b="1" dirty="0"/>
              <a:t> </a:t>
            </a:r>
            <a:r>
              <a:rPr lang="ar-JO" sz="2400" b="1" dirty="0"/>
              <a:t> </a:t>
            </a:r>
            <a:r>
              <a:rPr lang="en-US" sz="2400" b="1" dirty="0"/>
              <a:t>9</a:t>
            </a:r>
            <a:r>
              <a:rPr lang="ar-JO" sz="2400" b="1" dirty="0"/>
              <a:t>) = (</a:t>
            </a:r>
            <a:r>
              <a:rPr lang="en-US" sz="2400" b="1" dirty="0"/>
              <a:t>4</a:t>
            </a:r>
            <a:r>
              <a:rPr lang="ar-JO" sz="2400" b="1" dirty="0"/>
              <a:t> + </a:t>
            </a:r>
            <a:r>
              <a:rPr lang="en-US" sz="2400" b="1" dirty="0"/>
              <a:t>14</a:t>
            </a:r>
            <a:r>
              <a:rPr lang="ar-JO" sz="2400" b="1" dirty="0"/>
              <a:t> + </a:t>
            </a:r>
            <a:r>
              <a:rPr lang="en-US" sz="2400" b="1" dirty="0"/>
              <a:t>12</a:t>
            </a:r>
            <a:r>
              <a:rPr lang="ar-JO" sz="2400" b="1" dirty="0"/>
              <a:t>)</a:t>
            </a:r>
          </a:p>
          <a:p>
            <a:pPr marL="0" indent="0">
              <a:buNone/>
            </a:pPr>
            <a:r>
              <a:rPr lang="ar-JO" sz="2400" b="1" dirty="0"/>
              <a:t>                         </a:t>
            </a:r>
            <a:r>
              <a:rPr lang="en-US" sz="2400" b="1" dirty="0"/>
              <a:t>30</a:t>
            </a:r>
            <a:r>
              <a:rPr lang="ar-JO" sz="2400" b="1" dirty="0"/>
              <a:t> = </a:t>
            </a:r>
            <a:r>
              <a:rPr lang="en-US" sz="2400" b="1" dirty="0"/>
              <a:t>30</a:t>
            </a:r>
            <a:r>
              <a:rPr lang="ar-JO" sz="2400" b="1" dirty="0"/>
              <a:t> </a:t>
            </a:r>
          </a:p>
          <a:p>
            <a:pPr marL="0" indent="0">
              <a:buNone/>
            </a:pPr>
            <a:r>
              <a:rPr lang="en-US" sz="2400" b="1" dirty="0"/>
              <a:t>1</a:t>
            </a:r>
            <a:r>
              <a:rPr lang="ar-JO" sz="2400" b="1" dirty="0"/>
              <a:t>- نأخذ الخلية الأولى والتي تقع في الصف الأول الشمالي والعمود الأول الغربي وهي الخلية (</a:t>
            </a:r>
            <a:r>
              <a:rPr lang="en-US" sz="2400" b="1" dirty="0"/>
              <a:t>S1,D1</a:t>
            </a:r>
            <a:r>
              <a:rPr lang="ar-JO" sz="2400" b="1" dirty="0"/>
              <a:t>)، ثم نقارن الكمية المطلوبة من قبل مركز الطلب </a:t>
            </a:r>
            <a:r>
              <a:rPr lang="en-US" sz="2400" b="1" dirty="0"/>
              <a:t>D1</a:t>
            </a:r>
            <a:r>
              <a:rPr lang="ar-JO" sz="2400" b="1" dirty="0"/>
              <a:t> مع الكمية المتوفرة لدى المصدر </a:t>
            </a:r>
            <a:r>
              <a:rPr lang="en-US" sz="2400" b="1" dirty="0"/>
              <a:t>S1</a:t>
            </a:r>
            <a:r>
              <a:rPr lang="ar-JO" sz="2400" b="1" dirty="0"/>
              <a:t> ونخصص أقل الكميتين في (</a:t>
            </a:r>
            <a:r>
              <a:rPr lang="en-US" sz="2400" b="1" dirty="0"/>
              <a:t>S1,D1</a:t>
            </a:r>
            <a:r>
              <a:rPr lang="ar-JO" sz="2400" b="1" dirty="0"/>
              <a:t>)، </a:t>
            </a:r>
            <a:r>
              <a:rPr lang="en-US" sz="2400" b="1" dirty="0"/>
              <a:t>Min=(12,9)</a:t>
            </a:r>
            <a:r>
              <a:rPr lang="ar-JO" sz="2400" b="1" dirty="0"/>
              <a:t> وهي </a:t>
            </a:r>
            <a:r>
              <a:rPr lang="en-US" sz="2400" b="1" dirty="0"/>
              <a:t>9</a:t>
            </a:r>
            <a:r>
              <a:rPr lang="ar-JO" sz="2400" b="1" dirty="0"/>
              <a:t>.</a:t>
            </a:r>
          </a:p>
          <a:p>
            <a:pPr marL="0" indent="0">
              <a:buNone/>
            </a:pPr>
            <a:r>
              <a:rPr lang="ar-JO" sz="2400" b="1" dirty="0"/>
              <a:t>نلاحظ أنه تم سد احتياجات المركز </a:t>
            </a:r>
            <a:r>
              <a:rPr lang="en-US" sz="2400" b="1" dirty="0"/>
              <a:t>D1</a:t>
            </a:r>
            <a:r>
              <a:rPr lang="ar-JO" sz="2400" b="1" dirty="0"/>
              <a:t> بالكامل.</a:t>
            </a:r>
          </a:p>
          <a:p>
            <a:pPr marL="0" indent="0">
              <a:buNone/>
            </a:pPr>
            <a:r>
              <a:rPr lang="ar-JO" sz="2400" b="1" dirty="0"/>
              <a:t>ملاحظة:- </a:t>
            </a:r>
          </a:p>
          <a:p>
            <a:pPr marL="0" indent="0">
              <a:buNone/>
            </a:pPr>
            <a:r>
              <a:rPr lang="ar-JO" sz="2400" b="1" dirty="0"/>
              <a:t>أ- يتم تعديل العرض والطلب بعد كل عملية تلبية طلب ما.</a:t>
            </a:r>
          </a:p>
          <a:p>
            <a:pPr marL="0" indent="0">
              <a:buNone/>
            </a:pPr>
            <a:r>
              <a:rPr lang="ar-JO" sz="2400" b="1" dirty="0"/>
              <a:t>ب- عملية النقل بموجب هذه الطريقة تستمر بنفس الصف حتى يتم إغلاقه ونفاذ جميع الكمية المتاحة في المصدر المقابل للصف المعني.</a:t>
            </a:r>
            <a:endParaRPr lang="en-US" sz="2400" b="1" dirty="0"/>
          </a:p>
        </p:txBody>
      </p:sp>
      <p:sp>
        <p:nvSpPr>
          <p:cNvPr id="4" name="Date Placeholder 3">
            <a:extLst>
              <a:ext uri="{FF2B5EF4-FFF2-40B4-BE49-F238E27FC236}">
                <a16:creationId xmlns:a16="http://schemas.microsoft.com/office/drawing/2014/main" id="{6ECB9D08-C7F7-45B6-AC53-D11986F4CCC8}"/>
              </a:ext>
            </a:extLst>
          </p:cNvPr>
          <p:cNvSpPr>
            <a:spLocks noGrp="1"/>
          </p:cNvSpPr>
          <p:nvPr>
            <p:ph type="dt" sz="half" idx="10"/>
          </p:nvPr>
        </p:nvSpPr>
        <p:spPr/>
        <p:txBody>
          <a:bodyPr/>
          <a:lstStyle/>
          <a:p>
            <a:fld id="{0B8A65AA-0116-4997-B548-D2D8A0054EAC}" type="datetime1">
              <a:rPr lang="en-US" smtClean="0"/>
              <a:t>8/12/2024</a:t>
            </a:fld>
            <a:endParaRPr lang="en-US"/>
          </a:p>
        </p:txBody>
      </p:sp>
      <p:sp>
        <p:nvSpPr>
          <p:cNvPr id="5" name="Footer Placeholder 4">
            <a:extLst>
              <a:ext uri="{FF2B5EF4-FFF2-40B4-BE49-F238E27FC236}">
                <a16:creationId xmlns:a16="http://schemas.microsoft.com/office/drawing/2014/main" id="{92A44C1C-DFC0-4019-8223-2208FC53ACC1}"/>
              </a:ext>
            </a:extLst>
          </p:cNvPr>
          <p:cNvSpPr>
            <a:spLocks noGrp="1"/>
          </p:cNvSpPr>
          <p:nvPr>
            <p:ph type="ftr" sz="quarter" idx="11"/>
          </p:nvPr>
        </p:nvSpPr>
        <p:spPr/>
        <p:txBody>
          <a:bodyPr/>
          <a:lstStyle/>
          <a:p>
            <a:r>
              <a:rPr lang="ar-JO"/>
              <a:t>جامعة فلسطين الأهلية</a:t>
            </a:r>
            <a:endParaRPr lang="en-US" dirty="0"/>
          </a:p>
        </p:txBody>
      </p:sp>
      <p:sp>
        <p:nvSpPr>
          <p:cNvPr id="6" name="Slide Number Placeholder 5">
            <a:extLst>
              <a:ext uri="{FF2B5EF4-FFF2-40B4-BE49-F238E27FC236}">
                <a16:creationId xmlns:a16="http://schemas.microsoft.com/office/drawing/2014/main" id="{06A8EBFF-2E29-4F63-A234-AEBE55AEB3E1}"/>
              </a:ext>
            </a:extLst>
          </p:cNvPr>
          <p:cNvSpPr>
            <a:spLocks noGrp="1"/>
          </p:cNvSpPr>
          <p:nvPr>
            <p:ph type="sldNum" sz="quarter" idx="12"/>
          </p:nvPr>
        </p:nvSpPr>
        <p:spPr/>
        <p:txBody>
          <a:bodyPr/>
          <a:lstStyle/>
          <a:p>
            <a:fld id="{CADC140F-BB3D-412E-8119-EA44085A138A}" type="slidenum">
              <a:rPr lang="en-US" smtClean="0"/>
              <a:t>8</a:t>
            </a:fld>
            <a:endParaRPr lang="en-US"/>
          </a:p>
        </p:txBody>
      </p:sp>
    </p:spTree>
    <p:extLst>
      <p:ext uri="{BB962C8B-B14F-4D97-AF65-F5344CB8AC3E}">
        <p14:creationId xmlns:p14="http://schemas.microsoft.com/office/powerpoint/2010/main" val="183410789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arn(inVertic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arn(inVertical)">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9021A4-98E1-49B3-AD98-CECF9AEF9ABB}"/>
              </a:ext>
            </a:extLst>
          </p:cNvPr>
          <p:cNvSpPr>
            <a:spLocks noGrp="1"/>
          </p:cNvSpPr>
          <p:nvPr>
            <p:ph idx="1"/>
          </p:nvPr>
        </p:nvSpPr>
        <p:spPr>
          <a:xfrm>
            <a:off x="457200" y="1066800"/>
            <a:ext cx="8229600" cy="4983163"/>
          </a:xfrm>
        </p:spPr>
        <p:txBody>
          <a:bodyPr/>
          <a:lstStyle/>
          <a:p>
            <a:pPr marL="0" indent="0">
              <a:buNone/>
            </a:pPr>
            <a:r>
              <a:rPr lang="en-US" sz="2000" dirty="0"/>
              <a:t>2</a:t>
            </a:r>
            <a:r>
              <a:rPr lang="ar-JO" sz="2000" dirty="0"/>
              <a:t>- نأخذ الخلية الثانية في الصف الأول </a:t>
            </a:r>
            <a:r>
              <a:rPr lang="en-US" sz="2000" dirty="0"/>
              <a:t>(S1,D2)</a:t>
            </a:r>
            <a:r>
              <a:rPr lang="ar-SA" sz="2000" dirty="0"/>
              <a:t> وهي التي تكون في الزاوية الشمالية الغربية ثم نقارن الكمية المتاحة لدى المصدر </a:t>
            </a:r>
            <a:r>
              <a:rPr lang="en-US" sz="2000" dirty="0"/>
              <a:t>S1</a:t>
            </a:r>
            <a:r>
              <a:rPr lang="ar-SA" sz="2000" dirty="0"/>
              <a:t> بالكمية المطلوبة من قبل المركز </a:t>
            </a:r>
            <a:r>
              <a:rPr lang="en-US" sz="2000" dirty="0"/>
              <a:t>D2</a:t>
            </a:r>
            <a:r>
              <a:rPr lang="ar-JO" sz="2000" dirty="0"/>
              <a:t> ونختار الأقل ونخصصها للخلية</a:t>
            </a:r>
            <a:r>
              <a:rPr lang="ar-SA" sz="2000" dirty="0"/>
              <a:t> (</a:t>
            </a:r>
            <a:r>
              <a:rPr lang="en-US" sz="2000" dirty="0"/>
              <a:t>S1,D2</a:t>
            </a:r>
            <a:r>
              <a:rPr lang="ar-JO" sz="2000" dirty="0"/>
              <a:t>)،</a:t>
            </a:r>
            <a:r>
              <a:rPr lang="en-US" sz="2000" dirty="0"/>
              <a:t> </a:t>
            </a:r>
            <a:r>
              <a:rPr lang="ar-JO" sz="2000" dirty="0"/>
              <a:t> </a:t>
            </a:r>
            <a:r>
              <a:rPr lang="en-US" sz="2000" dirty="0"/>
              <a:t>Min(3,10)</a:t>
            </a:r>
            <a:r>
              <a:rPr lang="ar-JO" sz="2000" dirty="0"/>
              <a:t> وهي </a:t>
            </a:r>
            <a:r>
              <a:rPr lang="en-US" sz="2000" dirty="0"/>
              <a:t>3</a:t>
            </a:r>
            <a:r>
              <a:rPr lang="ar-JO" sz="2000" dirty="0"/>
              <a:t>   </a:t>
            </a:r>
          </a:p>
          <a:p>
            <a:pPr marL="0" indent="0">
              <a:buNone/>
            </a:pPr>
            <a:r>
              <a:rPr lang="en-US" sz="2000" dirty="0"/>
              <a:t>3</a:t>
            </a:r>
            <a:r>
              <a:rPr lang="ar-SA" sz="2000" dirty="0"/>
              <a:t>- جميع الكميات المتوفرة لدى المصدر </a:t>
            </a:r>
            <a:r>
              <a:rPr lang="en-US" sz="2000" dirty="0"/>
              <a:t>S1</a:t>
            </a:r>
            <a:r>
              <a:rPr lang="ar-JO" sz="2000" dirty="0"/>
              <a:t> قد نفذت بالكامل، لذا نأخذ الخلية </a:t>
            </a:r>
            <a:r>
              <a:rPr lang="en-US" sz="2000" dirty="0"/>
              <a:t>(S2,D2)</a:t>
            </a:r>
            <a:r>
              <a:rPr lang="ar-JO" sz="2000" dirty="0"/>
              <a:t> ثم نقارن الكمية المتاحة لدى المصدر </a:t>
            </a:r>
            <a:r>
              <a:rPr lang="en-US" sz="2000" dirty="0"/>
              <a:t>S2</a:t>
            </a:r>
            <a:r>
              <a:rPr lang="ar-JO" sz="2000" dirty="0"/>
              <a:t> بالكمية المطلوبة من قبل المركز </a:t>
            </a:r>
            <a:r>
              <a:rPr lang="en-US" sz="2000" dirty="0"/>
              <a:t>D2</a:t>
            </a:r>
            <a:r>
              <a:rPr lang="ar-JO" sz="2000" dirty="0"/>
              <a:t>، ونختار الأقل ونخصصها للخلية (</a:t>
            </a:r>
            <a:r>
              <a:rPr lang="en-US" sz="2000" dirty="0"/>
              <a:t>S2,D2</a:t>
            </a:r>
            <a:r>
              <a:rPr lang="ar-JO" sz="2000" dirty="0"/>
              <a:t>)، </a:t>
            </a:r>
            <a:r>
              <a:rPr lang="en-US" sz="2000" dirty="0"/>
              <a:t>Min(14,7)</a:t>
            </a:r>
            <a:r>
              <a:rPr lang="ar-JO" sz="2000" dirty="0"/>
              <a:t> وهي </a:t>
            </a:r>
            <a:r>
              <a:rPr lang="en-US" sz="2000" dirty="0"/>
              <a:t>7</a:t>
            </a:r>
            <a:r>
              <a:rPr lang="ar-JO" sz="2000" dirty="0"/>
              <a:t> </a:t>
            </a:r>
          </a:p>
          <a:p>
            <a:pPr marL="0" indent="0">
              <a:buNone/>
            </a:pPr>
            <a:r>
              <a:rPr lang="en-US" sz="2000" dirty="0"/>
              <a:t>4</a:t>
            </a:r>
            <a:r>
              <a:rPr lang="ar-SA" sz="2000" dirty="0"/>
              <a:t>- نأخذ الخلية </a:t>
            </a:r>
            <a:r>
              <a:rPr lang="en-US" sz="2000" dirty="0"/>
              <a:t>(S2,D3)</a:t>
            </a:r>
            <a:r>
              <a:rPr lang="ar-JO" sz="2000" dirty="0"/>
              <a:t> ثم نقارن الكمية المتاحة لدى المصدر </a:t>
            </a:r>
            <a:r>
              <a:rPr lang="en-US" sz="2000" dirty="0"/>
              <a:t>S2</a:t>
            </a:r>
            <a:r>
              <a:rPr lang="ar-JO" sz="2000" dirty="0"/>
              <a:t> بالكمية المطلوبة من قبل المركز </a:t>
            </a:r>
            <a:r>
              <a:rPr lang="en-US" sz="2000" dirty="0"/>
              <a:t>D3</a:t>
            </a:r>
            <a:r>
              <a:rPr lang="ar-JO" sz="2000" dirty="0"/>
              <a:t> ونختار الأقل ونخصصها للخلية (</a:t>
            </a:r>
            <a:r>
              <a:rPr lang="en-US" sz="2000" dirty="0"/>
              <a:t>S2,D3</a:t>
            </a:r>
            <a:r>
              <a:rPr lang="ar-JO" sz="2000" dirty="0"/>
              <a:t>)، </a:t>
            </a:r>
            <a:r>
              <a:rPr lang="en-US" sz="2000" dirty="0"/>
              <a:t>Min(7,11)</a:t>
            </a:r>
            <a:r>
              <a:rPr lang="ar-JO" sz="2000" dirty="0"/>
              <a:t> وهي </a:t>
            </a:r>
            <a:r>
              <a:rPr lang="en-US" sz="2000" dirty="0"/>
              <a:t>7</a:t>
            </a:r>
            <a:r>
              <a:rPr lang="ar-JO" sz="2000" dirty="0"/>
              <a:t> </a:t>
            </a:r>
          </a:p>
          <a:p>
            <a:pPr marL="0" indent="0">
              <a:buNone/>
            </a:pPr>
            <a:r>
              <a:rPr lang="en-US" sz="2000" dirty="0"/>
              <a:t>5</a:t>
            </a:r>
            <a:r>
              <a:rPr lang="ar-JO" sz="2000" dirty="0"/>
              <a:t>- نأخذ الخلية </a:t>
            </a:r>
            <a:r>
              <a:rPr lang="en-US" sz="2000" dirty="0"/>
              <a:t>(S3,D3)</a:t>
            </a:r>
            <a:r>
              <a:rPr lang="ar-JO" sz="2000" dirty="0"/>
              <a:t> ويتم تخصيص لها </a:t>
            </a:r>
            <a:r>
              <a:rPr lang="en-US" sz="2000" dirty="0"/>
              <a:t>4</a:t>
            </a:r>
            <a:r>
              <a:rPr lang="ar-SA" sz="2000" dirty="0"/>
              <a:t> وحدات وهي الكمية المتبقية لدى المركز </a:t>
            </a:r>
            <a:r>
              <a:rPr lang="en-US" sz="2000" dirty="0"/>
              <a:t>S3</a:t>
            </a:r>
            <a:r>
              <a:rPr lang="ar-SA" sz="2000" dirty="0"/>
              <a:t>      والمطلوب من قبل المركز </a:t>
            </a:r>
            <a:r>
              <a:rPr lang="en-US" sz="2000" dirty="0"/>
              <a:t>D3</a:t>
            </a:r>
          </a:p>
          <a:p>
            <a:pPr marL="0" indent="0">
              <a:buNone/>
            </a:pPr>
            <a:r>
              <a:rPr lang="ar-JO" sz="2000" dirty="0"/>
              <a:t>اجمالي تكليف النقل = مجموع ( التكلفة * عدد الوحدات لكل الخلية )</a:t>
            </a:r>
          </a:p>
          <a:p>
            <a:pPr marL="0" indent="0" algn="l">
              <a:buNone/>
            </a:pPr>
            <a:r>
              <a:rPr lang="en-US" sz="2000" dirty="0"/>
              <a:t>Total Cost = ( 5 * 9) + (1 * 3) + (4 * 7) + (0 * 7) + (7 * 4)</a:t>
            </a:r>
          </a:p>
          <a:p>
            <a:pPr marL="0" indent="0" algn="l">
              <a:buNone/>
            </a:pPr>
            <a:r>
              <a:rPr lang="en-US" sz="2000" dirty="0"/>
              <a:t>                   = 45 + 3 + 28 + 0 + 28 = 104 J.D</a:t>
            </a:r>
            <a:endParaRPr lang="ar-JO" sz="2000" dirty="0"/>
          </a:p>
          <a:p>
            <a:pPr marL="0" indent="0" algn="ctr">
              <a:buNone/>
            </a:pPr>
            <a:endParaRPr lang="en-US" sz="2000" dirty="0"/>
          </a:p>
          <a:p>
            <a:pPr marL="0" indent="0" algn="ctr">
              <a:buNone/>
            </a:pPr>
            <a:endParaRPr lang="en-US" sz="2000" dirty="0"/>
          </a:p>
          <a:p>
            <a:pPr marL="0" indent="0" algn="ctr">
              <a:buNone/>
            </a:pPr>
            <a:endParaRPr lang="en-US" dirty="0"/>
          </a:p>
          <a:p>
            <a:pPr marL="0" indent="0">
              <a:buNone/>
            </a:pPr>
            <a:endParaRPr lang="en-US" dirty="0"/>
          </a:p>
          <a:p>
            <a:pPr marL="0" indent="0" algn="ctr">
              <a:buNone/>
            </a:pPr>
            <a:endParaRPr lang="en-US" dirty="0"/>
          </a:p>
          <a:p>
            <a:pPr marL="0" indent="0" algn="ctr">
              <a:buNone/>
            </a:pPr>
            <a:endParaRPr lang="ar-SA" dirty="0"/>
          </a:p>
        </p:txBody>
      </p:sp>
      <p:sp>
        <p:nvSpPr>
          <p:cNvPr id="4" name="Date Placeholder 3">
            <a:extLst>
              <a:ext uri="{FF2B5EF4-FFF2-40B4-BE49-F238E27FC236}">
                <a16:creationId xmlns:a16="http://schemas.microsoft.com/office/drawing/2014/main" id="{695914A1-5151-44F0-ADC2-3A1D2660FCE3}"/>
              </a:ext>
            </a:extLst>
          </p:cNvPr>
          <p:cNvSpPr>
            <a:spLocks noGrp="1"/>
          </p:cNvSpPr>
          <p:nvPr>
            <p:ph type="dt" sz="half" idx="10"/>
          </p:nvPr>
        </p:nvSpPr>
        <p:spPr/>
        <p:txBody>
          <a:bodyPr/>
          <a:lstStyle/>
          <a:p>
            <a:fld id="{0B8A65AA-0116-4997-B548-D2D8A0054EAC}" type="datetime1">
              <a:rPr lang="en-US" smtClean="0"/>
              <a:t>8/12/2024</a:t>
            </a:fld>
            <a:endParaRPr lang="en-US" dirty="0"/>
          </a:p>
        </p:txBody>
      </p:sp>
      <p:sp>
        <p:nvSpPr>
          <p:cNvPr id="5" name="Footer Placeholder 4">
            <a:extLst>
              <a:ext uri="{FF2B5EF4-FFF2-40B4-BE49-F238E27FC236}">
                <a16:creationId xmlns:a16="http://schemas.microsoft.com/office/drawing/2014/main" id="{3462213F-FD74-470A-90A7-672613F7D38A}"/>
              </a:ext>
            </a:extLst>
          </p:cNvPr>
          <p:cNvSpPr>
            <a:spLocks noGrp="1"/>
          </p:cNvSpPr>
          <p:nvPr>
            <p:ph type="ftr" sz="quarter" idx="11"/>
          </p:nvPr>
        </p:nvSpPr>
        <p:spPr/>
        <p:txBody>
          <a:bodyPr/>
          <a:lstStyle/>
          <a:p>
            <a:r>
              <a:rPr lang="ar-JO"/>
              <a:t>جامعة فلسطين الأهلية</a:t>
            </a:r>
            <a:endParaRPr lang="en-US" dirty="0"/>
          </a:p>
        </p:txBody>
      </p:sp>
      <p:sp>
        <p:nvSpPr>
          <p:cNvPr id="6" name="Slide Number Placeholder 5">
            <a:extLst>
              <a:ext uri="{FF2B5EF4-FFF2-40B4-BE49-F238E27FC236}">
                <a16:creationId xmlns:a16="http://schemas.microsoft.com/office/drawing/2014/main" id="{833F91FB-25E7-4F8C-9734-8B4548925FEC}"/>
              </a:ext>
            </a:extLst>
          </p:cNvPr>
          <p:cNvSpPr>
            <a:spLocks noGrp="1"/>
          </p:cNvSpPr>
          <p:nvPr>
            <p:ph type="sldNum" sz="quarter" idx="12"/>
          </p:nvPr>
        </p:nvSpPr>
        <p:spPr/>
        <p:txBody>
          <a:bodyPr/>
          <a:lstStyle/>
          <a:p>
            <a:fld id="{CADC140F-BB3D-412E-8119-EA44085A138A}" type="slidenum">
              <a:rPr lang="en-US" smtClean="0"/>
              <a:t>9</a:t>
            </a:fld>
            <a:endParaRPr lang="en-US"/>
          </a:p>
        </p:txBody>
      </p:sp>
    </p:spTree>
    <p:extLst>
      <p:ext uri="{BB962C8B-B14F-4D97-AF65-F5344CB8AC3E}">
        <p14:creationId xmlns:p14="http://schemas.microsoft.com/office/powerpoint/2010/main" val="233956842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nodeType="clickEffect">
                                  <p:stCondLst>
                                    <p:cond delay="0"/>
                                  </p:stCondLst>
                                  <p:childTnLst>
                                    <p:set>
                                      <p:cBhvr>
                                        <p:cTn id="78" dur="1" fill="hold">
                                          <p:stCondLst>
                                            <p:cond delay="0"/>
                                          </p:stCondLst>
                                        </p:cTn>
                                        <p:tgtEl>
                                          <p:spTgt spid="3">
                                            <p:txEl>
                                              <p:pRg st="4" end="4"/>
                                            </p:txEl>
                                          </p:spTgt>
                                        </p:tgtEl>
                                        <p:attrNameLst>
                                          <p:attrName>style.visibility</p:attrName>
                                        </p:attrNameLst>
                                      </p:cBhvr>
                                      <p:to>
                                        <p:strVal val="visible"/>
                                      </p:to>
                                    </p:set>
                                    <p:animEffect transition="in" filter="wipe(down)">
                                      <p:cBhvr>
                                        <p:cTn id="79" dur="580">
                                          <p:stCondLst>
                                            <p:cond delay="0"/>
                                          </p:stCondLst>
                                        </p:cTn>
                                        <p:tgtEl>
                                          <p:spTgt spid="3">
                                            <p:txEl>
                                              <p:pRg st="4" end="4"/>
                                            </p:txEl>
                                          </p:spTgt>
                                        </p:tgtEl>
                                      </p:cBhvr>
                                    </p:animEffect>
                                    <p:anim calcmode="lin" valueType="num">
                                      <p:cBhvr>
                                        <p:cTn id="80"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3">
                                            <p:txEl>
                                              <p:pRg st="4" end="4"/>
                                            </p:txEl>
                                          </p:spTgt>
                                        </p:tgtEl>
                                      </p:cBhvr>
                                      <p:to x="100000" y="60000"/>
                                    </p:animScale>
                                    <p:animScale>
                                      <p:cBhvr>
                                        <p:cTn id="86" dur="166" decel="50000">
                                          <p:stCondLst>
                                            <p:cond delay="676"/>
                                          </p:stCondLst>
                                        </p:cTn>
                                        <p:tgtEl>
                                          <p:spTgt spid="3">
                                            <p:txEl>
                                              <p:pRg st="4" end="4"/>
                                            </p:txEl>
                                          </p:spTgt>
                                        </p:tgtEl>
                                      </p:cBhvr>
                                      <p:to x="100000" y="100000"/>
                                    </p:animScale>
                                    <p:animScale>
                                      <p:cBhvr>
                                        <p:cTn id="87" dur="26">
                                          <p:stCondLst>
                                            <p:cond delay="1312"/>
                                          </p:stCondLst>
                                        </p:cTn>
                                        <p:tgtEl>
                                          <p:spTgt spid="3">
                                            <p:txEl>
                                              <p:pRg st="4" end="4"/>
                                            </p:txEl>
                                          </p:spTgt>
                                        </p:tgtEl>
                                      </p:cBhvr>
                                      <p:to x="100000" y="80000"/>
                                    </p:animScale>
                                    <p:animScale>
                                      <p:cBhvr>
                                        <p:cTn id="88" dur="166" decel="50000">
                                          <p:stCondLst>
                                            <p:cond delay="1338"/>
                                          </p:stCondLst>
                                        </p:cTn>
                                        <p:tgtEl>
                                          <p:spTgt spid="3">
                                            <p:txEl>
                                              <p:pRg st="4" end="4"/>
                                            </p:txEl>
                                          </p:spTgt>
                                        </p:tgtEl>
                                      </p:cBhvr>
                                      <p:to x="100000" y="100000"/>
                                    </p:animScale>
                                    <p:animScale>
                                      <p:cBhvr>
                                        <p:cTn id="89" dur="26">
                                          <p:stCondLst>
                                            <p:cond delay="1642"/>
                                          </p:stCondLst>
                                        </p:cTn>
                                        <p:tgtEl>
                                          <p:spTgt spid="3">
                                            <p:txEl>
                                              <p:pRg st="4" end="4"/>
                                            </p:txEl>
                                          </p:spTgt>
                                        </p:tgtEl>
                                      </p:cBhvr>
                                      <p:to x="100000" y="90000"/>
                                    </p:animScale>
                                    <p:animScale>
                                      <p:cBhvr>
                                        <p:cTn id="90" dur="166" decel="50000">
                                          <p:stCondLst>
                                            <p:cond delay="1668"/>
                                          </p:stCondLst>
                                        </p:cTn>
                                        <p:tgtEl>
                                          <p:spTgt spid="3">
                                            <p:txEl>
                                              <p:pRg st="4" end="4"/>
                                            </p:txEl>
                                          </p:spTgt>
                                        </p:tgtEl>
                                      </p:cBhvr>
                                      <p:to x="100000" y="100000"/>
                                    </p:animScale>
                                    <p:animScale>
                                      <p:cBhvr>
                                        <p:cTn id="91" dur="26">
                                          <p:stCondLst>
                                            <p:cond delay="1808"/>
                                          </p:stCondLst>
                                        </p:cTn>
                                        <p:tgtEl>
                                          <p:spTgt spid="3">
                                            <p:txEl>
                                              <p:pRg st="4" end="4"/>
                                            </p:txEl>
                                          </p:spTgt>
                                        </p:tgtEl>
                                      </p:cBhvr>
                                      <p:to x="100000" y="95000"/>
                                    </p:animScale>
                                    <p:animScale>
                                      <p:cBhvr>
                                        <p:cTn id="92" dur="166" decel="50000">
                                          <p:stCondLst>
                                            <p:cond delay="1834"/>
                                          </p:stCondLst>
                                        </p:cTn>
                                        <p:tgtEl>
                                          <p:spTgt spid="3">
                                            <p:txEl>
                                              <p:pRg st="4" end="4"/>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nodeType="clickEffect">
                                  <p:stCondLst>
                                    <p:cond delay="0"/>
                                  </p:stCondLst>
                                  <p:childTnLst>
                                    <p:set>
                                      <p:cBhvr>
                                        <p:cTn id="96" dur="1" fill="hold">
                                          <p:stCondLst>
                                            <p:cond delay="0"/>
                                          </p:stCondLst>
                                        </p:cTn>
                                        <p:tgtEl>
                                          <p:spTgt spid="3">
                                            <p:txEl>
                                              <p:pRg st="5" end="5"/>
                                            </p:txEl>
                                          </p:spTgt>
                                        </p:tgtEl>
                                        <p:attrNameLst>
                                          <p:attrName>style.visibility</p:attrName>
                                        </p:attrNameLst>
                                      </p:cBhvr>
                                      <p:to>
                                        <p:strVal val="visible"/>
                                      </p:to>
                                    </p:set>
                                    <p:animEffect transition="in" filter="wipe(down)">
                                      <p:cBhvr>
                                        <p:cTn id="97" dur="580">
                                          <p:stCondLst>
                                            <p:cond delay="0"/>
                                          </p:stCondLst>
                                        </p:cTn>
                                        <p:tgtEl>
                                          <p:spTgt spid="3">
                                            <p:txEl>
                                              <p:pRg st="5" end="5"/>
                                            </p:txEl>
                                          </p:spTgt>
                                        </p:tgtEl>
                                      </p:cBhvr>
                                    </p:animEffect>
                                    <p:anim calcmode="lin" valueType="num">
                                      <p:cBhvr>
                                        <p:cTn id="98"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3">
                                            <p:txEl>
                                              <p:pRg st="5" end="5"/>
                                            </p:txEl>
                                          </p:spTgt>
                                        </p:tgtEl>
                                      </p:cBhvr>
                                      <p:to x="100000" y="60000"/>
                                    </p:animScale>
                                    <p:animScale>
                                      <p:cBhvr>
                                        <p:cTn id="104" dur="166" decel="50000">
                                          <p:stCondLst>
                                            <p:cond delay="676"/>
                                          </p:stCondLst>
                                        </p:cTn>
                                        <p:tgtEl>
                                          <p:spTgt spid="3">
                                            <p:txEl>
                                              <p:pRg st="5" end="5"/>
                                            </p:txEl>
                                          </p:spTgt>
                                        </p:tgtEl>
                                      </p:cBhvr>
                                      <p:to x="100000" y="100000"/>
                                    </p:animScale>
                                    <p:animScale>
                                      <p:cBhvr>
                                        <p:cTn id="105" dur="26">
                                          <p:stCondLst>
                                            <p:cond delay="1312"/>
                                          </p:stCondLst>
                                        </p:cTn>
                                        <p:tgtEl>
                                          <p:spTgt spid="3">
                                            <p:txEl>
                                              <p:pRg st="5" end="5"/>
                                            </p:txEl>
                                          </p:spTgt>
                                        </p:tgtEl>
                                      </p:cBhvr>
                                      <p:to x="100000" y="80000"/>
                                    </p:animScale>
                                    <p:animScale>
                                      <p:cBhvr>
                                        <p:cTn id="106" dur="166" decel="50000">
                                          <p:stCondLst>
                                            <p:cond delay="1338"/>
                                          </p:stCondLst>
                                        </p:cTn>
                                        <p:tgtEl>
                                          <p:spTgt spid="3">
                                            <p:txEl>
                                              <p:pRg st="5" end="5"/>
                                            </p:txEl>
                                          </p:spTgt>
                                        </p:tgtEl>
                                      </p:cBhvr>
                                      <p:to x="100000" y="100000"/>
                                    </p:animScale>
                                    <p:animScale>
                                      <p:cBhvr>
                                        <p:cTn id="107" dur="26">
                                          <p:stCondLst>
                                            <p:cond delay="1642"/>
                                          </p:stCondLst>
                                        </p:cTn>
                                        <p:tgtEl>
                                          <p:spTgt spid="3">
                                            <p:txEl>
                                              <p:pRg st="5" end="5"/>
                                            </p:txEl>
                                          </p:spTgt>
                                        </p:tgtEl>
                                      </p:cBhvr>
                                      <p:to x="100000" y="90000"/>
                                    </p:animScale>
                                    <p:animScale>
                                      <p:cBhvr>
                                        <p:cTn id="108" dur="166" decel="50000">
                                          <p:stCondLst>
                                            <p:cond delay="1668"/>
                                          </p:stCondLst>
                                        </p:cTn>
                                        <p:tgtEl>
                                          <p:spTgt spid="3">
                                            <p:txEl>
                                              <p:pRg st="5" end="5"/>
                                            </p:txEl>
                                          </p:spTgt>
                                        </p:tgtEl>
                                      </p:cBhvr>
                                      <p:to x="100000" y="100000"/>
                                    </p:animScale>
                                    <p:animScale>
                                      <p:cBhvr>
                                        <p:cTn id="109" dur="26">
                                          <p:stCondLst>
                                            <p:cond delay="1808"/>
                                          </p:stCondLst>
                                        </p:cTn>
                                        <p:tgtEl>
                                          <p:spTgt spid="3">
                                            <p:txEl>
                                              <p:pRg st="5" end="5"/>
                                            </p:txEl>
                                          </p:spTgt>
                                        </p:tgtEl>
                                      </p:cBhvr>
                                      <p:to x="100000" y="95000"/>
                                    </p:animScale>
                                    <p:animScale>
                                      <p:cBhvr>
                                        <p:cTn id="110" dur="166" decel="50000">
                                          <p:stCondLst>
                                            <p:cond delay="1834"/>
                                          </p:stCondLst>
                                        </p:cTn>
                                        <p:tgtEl>
                                          <p:spTgt spid="3">
                                            <p:txEl>
                                              <p:pRg st="5" end="5"/>
                                            </p:txEl>
                                          </p:spTgt>
                                        </p:tgtEl>
                                      </p:cBhvr>
                                      <p:to x="100000" y="100000"/>
                                    </p:animScale>
                                  </p:childTnLst>
                                </p:cTn>
                              </p:par>
                            </p:childTnLst>
                          </p:cTn>
                        </p:par>
                      </p:childTnLst>
                    </p:cTn>
                  </p:par>
                  <p:par>
                    <p:cTn id="111" fill="hold">
                      <p:stCondLst>
                        <p:cond delay="indefinite"/>
                      </p:stCondLst>
                      <p:childTnLst>
                        <p:par>
                          <p:cTn id="112" fill="hold">
                            <p:stCondLst>
                              <p:cond delay="0"/>
                            </p:stCondLst>
                            <p:childTnLst>
                              <p:par>
                                <p:cTn id="113" presetID="26" presetClass="entr" presetSubtype="0" fill="hold" nodeType="clickEffect">
                                  <p:stCondLst>
                                    <p:cond delay="0"/>
                                  </p:stCondLst>
                                  <p:childTnLst>
                                    <p:set>
                                      <p:cBhvr>
                                        <p:cTn id="114" dur="1" fill="hold">
                                          <p:stCondLst>
                                            <p:cond delay="0"/>
                                          </p:stCondLst>
                                        </p:cTn>
                                        <p:tgtEl>
                                          <p:spTgt spid="3">
                                            <p:txEl>
                                              <p:pRg st="6" end="6"/>
                                            </p:txEl>
                                          </p:spTgt>
                                        </p:tgtEl>
                                        <p:attrNameLst>
                                          <p:attrName>style.visibility</p:attrName>
                                        </p:attrNameLst>
                                      </p:cBhvr>
                                      <p:to>
                                        <p:strVal val="visible"/>
                                      </p:to>
                                    </p:set>
                                    <p:animEffect transition="in" filter="wipe(down)">
                                      <p:cBhvr>
                                        <p:cTn id="115" dur="580">
                                          <p:stCondLst>
                                            <p:cond delay="0"/>
                                          </p:stCondLst>
                                        </p:cTn>
                                        <p:tgtEl>
                                          <p:spTgt spid="3">
                                            <p:txEl>
                                              <p:pRg st="6" end="6"/>
                                            </p:txEl>
                                          </p:spTgt>
                                        </p:tgtEl>
                                      </p:cBhvr>
                                    </p:animEffect>
                                    <p:anim calcmode="lin" valueType="num">
                                      <p:cBhvr>
                                        <p:cTn id="116"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17"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18"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19"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20"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121" dur="26">
                                          <p:stCondLst>
                                            <p:cond delay="650"/>
                                          </p:stCondLst>
                                        </p:cTn>
                                        <p:tgtEl>
                                          <p:spTgt spid="3">
                                            <p:txEl>
                                              <p:pRg st="6" end="6"/>
                                            </p:txEl>
                                          </p:spTgt>
                                        </p:tgtEl>
                                      </p:cBhvr>
                                      <p:to x="100000" y="60000"/>
                                    </p:animScale>
                                    <p:animScale>
                                      <p:cBhvr>
                                        <p:cTn id="122" dur="166" decel="50000">
                                          <p:stCondLst>
                                            <p:cond delay="676"/>
                                          </p:stCondLst>
                                        </p:cTn>
                                        <p:tgtEl>
                                          <p:spTgt spid="3">
                                            <p:txEl>
                                              <p:pRg st="6" end="6"/>
                                            </p:txEl>
                                          </p:spTgt>
                                        </p:tgtEl>
                                      </p:cBhvr>
                                      <p:to x="100000" y="100000"/>
                                    </p:animScale>
                                    <p:animScale>
                                      <p:cBhvr>
                                        <p:cTn id="123" dur="26">
                                          <p:stCondLst>
                                            <p:cond delay="1312"/>
                                          </p:stCondLst>
                                        </p:cTn>
                                        <p:tgtEl>
                                          <p:spTgt spid="3">
                                            <p:txEl>
                                              <p:pRg st="6" end="6"/>
                                            </p:txEl>
                                          </p:spTgt>
                                        </p:tgtEl>
                                      </p:cBhvr>
                                      <p:to x="100000" y="80000"/>
                                    </p:animScale>
                                    <p:animScale>
                                      <p:cBhvr>
                                        <p:cTn id="124" dur="166" decel="50000">
                                          <p:stCondLst>
                                            <p:cond delay="1338"/>
                                          </p:stCondLst>
                                        </p:cTn>
                                        <p:tgtEl>
                                          <p:spTgt spid="3">
                                            <p:txEl>
                                              <p:pRg st="6" end="6"/>
                                            </p:txEl>
                                          </p:spTgt>
                                        </p:tgtEl>
                                      </p:cBhvr>
                                      <p:to x="100000" y="100000"/>
                                    </p:animScale>
                                    <p:animScale>
                                      <p:cBhvr>
                                        <p:cTn id="125" dur="26">
                                          <p:stCondLst>
                                            <p:cond delay="1642"/>
                                          </p:stCondLst>
                                        </p:cTn>
                                        <p:tgtEl>
                                          <p:spTgt spid="3">
                                            <p:txEl>
                                              <p:pRg st="6" end="6"/>
                                            </p:txEl>
                                          </p:spTgt>
                                        </p:tgtEl>
                                      </p:cBhvr>
                                      <p:to x="100000" y="90000"/>
                                    </p:animScale>
                                    <p:animScale>
                                      <p:cBhvr>
                                        <p:cTn id="126" dur="166" decel="50000">
                                          <p:stCondLst>
                                            <p:cond delay="1668"/>
                                          </p:stCondLst>
                                        </p:cTn>
                                        <p:tgtEl>
                                          <p:spTgt spid="3">
                                            <p:txEl>
                                              <p:pRg st="6" end="6"/>
                                            </p:txEl>
                                          </p:spTgt>
                                        </p:tgtEl>
                                      </p:cBhvr>
                                      <p:to x="100000" y="100000"/>
                                    </p:animScale>
                                    <p:animScale>
                                      <p:cBhvr>
                                        <p:cTn id="127" dur="26">
                                          <p:stCondLst>
                                            <p:cond delay="1808"/>
                                          </p:stCondLst>
                                        </p:cTn>
                                        <p:tgtEl>
                                          <p:spTgt spid="3">
                                            <p:txEl>
                                              <p:pRg st="6" end="6"/>
                                            </p:txEl>
                                          </p:spTgt>
                                        </p:tgtEl>
                                      </p:cBhvr>
                                      <p:to x="100000" y="95000"/>
                                    </p:animScale>
                                    <p:animScale>
                                      <p:cBhvr>
                                        <p:cTn id="128" dur="166" decel="50000">
                                          <p:stCondLst>
                                            <p:cond delay="1834"/>
                                          </p:stCondLst>
                                        </p:cTn>
                                        <p:tgtEl>
                                          <p:spTgt spid="3">
                                            <p:txEl>
                                              <p:pRg st="6" end="6"/>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2611</TotalTime>
  <Words>2010</Words>
  <Application>Microsoft Office PowerPoint</Application>
  <PresentationFormat>On-screen Show (4:3)</PresentationFormat>
  <Paragraphs>346</Paragraphs>
  <Slides>14</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سمة Office</vt:lpstr>
      <vt:lpstr>بحوث عمليات – الوحدة الثالثة مشاكل النقل د. سالم محمد سالم </vt:lpstr>
      <vt:lpstr>مشاكل النقل: Transportation Problems</vt:lpstr>
      <vt:lpstr>PowerPoint Presentation</vt:lpstr>
      <vt:lpstr>أولاً - طريقة الزاوية الشمالية الغربية: The North West Corner Method (NWCM)     </vt:lpstr>
      <vt:lpstr>الطرق المستخدمة لحل مشاكل النقل</vt:lpstr>
      <vt:lpstr>مثال (1):</vt:lpstr>
      <vt:lpstr>الحل:</vt:lpstr>
      <vt:lpstr>PowerPoint Presentation</vt:lpstr>
      <vt:lpstr>PowerPoint Presentation</vt:lpstr>
      <vt:lpstr>ثانياً: طريقة أقل التكاليف: The Least Cost Method (LCM)</vt:lpstr>
      <vt:lpstr>مثال (2):</vt:lpstr>
      <vt:lpstr>الحل:</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اسم المساق «المادة التعليمية» اسم مدرس المساق</dc:title>
  <dc:creator>Haitham</dc:creator>
  <cp:lastModifiedBy>salem salem</cp:lastModifiedBy>
  <cp:revision>171</cp:revision>
  <dcterms:created xsi:type="dcterms:W3CDTF">2018-04-21T12:19:29Z</dcterms:created>
  <dcterms:modified xsi:type="dcterms:W3CDTF">2024-08-12T09:02:28Z</dcterms:modified>
</cp:coreProperties>
</file>