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393" r:id="rId3"/>
    <p:sldId id="394" r:id="rId4"/>
    <p:sldId id="395" r:id="rId5"/>
    <p:sldId id="398" r:id="rId6"/>
    <p:sldId id="399" r:id="rId7"/>
    <p:sldId id="400" r:id="rId8"/>
    <p:sldId id="401" r:id="rId9"/>
    <p:sldId id="402" r:id="rId10"/>
    <p:sldId id="403" r:id="rId11"/>
    <p:sldId id="40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27102A9-8310-4765-A935-A1911B00CA55}" styleName="نمط فاتح 1 - تميي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نمط فاتح 2 - تمييز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نمط فاتح 2 - تميي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301" autoAdjust="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l">
              <a:defRPr sz="1200"/>
            </a:lvl1pPr>
          </a:lstStyle>
          <a:p>
            <a:endParaRPr lang="en-GB"/>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r">
              <a:defRPr sz="1200"/>
            </a:lvl1pPr>
          </a:lstStyle>
          <a:p>
            <a:fld id="{19310C02-8541-450A-A172-062DBD5E5EEE}" type="datetimeFigureOut">
              <a:rPr lang="en-GB" smtClean="0"/>
              <a:t>03/10/2020</a:t>
            </a:fld>
            <a:endParaRPr lang="en-GB"/>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en-GB"/>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l">
              <a:defRPr sz="1200"/>
            </a:lvl1pPr>
          </a:lstStyle>
          <a:p>
            <a:endParaRPr lang="en-GB"/>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r">
              <a:defRPr sz="1200"/>
            </a:lvl1pPr>
          </a:lstStyle>
          <a:p>
            <a:fld id="{2B5D12A5-89AA-4707-9615-E605363958D1}" type="slidenum">
              <a:rPr lang="en-GB" smtClean="0"/>
              <a:t>‹#›</a:t>
            </a:fld>
            <a:endParaRPr lang="en-GB"/>
          </a:p>
        </p:txBody>
      </p:sp>
    </p:spTree>
    <p:extLst>
      <p:ext uri="{BB962C8B-B14F-4D97-AF65-F5344CB8AC3E}">
        <p14:creationId xmlns:p14="http://schemas.microsoft.com/office/powerpoint/2010/main" val="371474833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way managers approach decision-making—using a rational and analytical mindset in identifying problems, coming up with alternatives, evaluating alternatives, and choosing one of those alternatives—may not be best and certainly not the only choice in today’s environment. That’s where design thinking comes in. </a:t>
            </a:r>
            <a:r>
              <a:rPr lang="en-US" b="1" dirty="0">
                <a:cs typeface="Arial" charset="0"/>
              </a:rPr>
              <a:t>Design thinking </a:t>
            </a:r>
            <a:r>
              <a:rPr lang="en-US" dirty="0">
                <a:cs typeface="Arial" charset="0"/>
              </a:rPr>
              <a:t>has been described as “approaching management problems as designers approach design problems.”</a:t>
            </a:r>
          </a:p>
          <a:p>
            <a:pPr eaLnBrk="1" hangingPunct="1"/>
            <a:endParaRPr lang="en-US"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What can the design thinking approach teach managers about making better decisions? Well, it begins with the first step of identifying problems. Design thinking says that managers should look at problem identification collaboratively and integratively, with the goal of gaining a deep understanding of the situation. They should look not only at the rational aspects, but also at the emotional elements. Then invariably, of course, design thinking would influence how managers identify and evaluate alternatives. “A traditional manager (educated in a business school, of course) would take the options that have been presented and analyze them based on deductive reasoning and then select the one with the highest net present value. However, using design thinking, a manager would say, ‘What is something completely new that would be lovely if it existed but doesn’t now?’ ”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Design thinking means opening up your perspective and gaining insights by using observation and inquiry skills and not relying simply on rational analysis.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1969519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Managers can make effective decisions by understanding cultural differences in decision-making, knowing when it’s time to call it quits, using an effective decision-making process, and building an organization that can spot the unexpected and quickly adapt to the changed environment. An effective decision-making process (1) focuses on what’s important; (2) is logical and consistent; (3) acknowledges both subjective and objective thinking and blends both analytical and intuitive approaches; (4) requires only “enough” information as is necessary to resolve a problem.</a:t>
            </a: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1627514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 what is </a:t>
            </a:r>
            <a:r>
              <a:rPr lang="en-US" sz="1200" b="1" kern="1200" dirty="0">
                <a:solidFill>
                  <a:schemeClr val="tx1"/>
                </a:solidFill>
                <a:effectLst/>
                <a:latin typeface="+mn-lt"/>
                <a:ea typeface="+mn-ea"/>
                <a:cs typeface="+mn-cs"/>
              </a:rPr>
              <a:t>big data</a:t>
            </a:r>
            <a:r>
              <a:rPr lang="en-US" sz="1200" kern="1200" dirty="0">
                <a:solidFill>
                  <a:schemeClr val="tx1"/>
                </a:solidFill>
                <a:effectLst/>
                <a:latin typeface="+mn-lt"/>
                <a:ea typeface="+mn-ea"/>
                <a:cs typeface="+mn-cs"/>
              </a:rPr>
              <a:t>? It’s the vast amount of quantifiable information that can be analyzed by highly sophisticated data processing. One IT expert described big data with “3V’s: high volume, high velocity, and/or high variety information assets.”</a:t>
            </a:r>
          </a:p>
          <a:p>
            <a:endParaRPr lang="en-US" dirty="0">
              <a:effectLst/>
            </a:endParaRPr>
          </a:p>
          <a:p>
            <a:r>
              <a:rPr lang="en-US" sz="1200" kern="1200" dirty="0">
                <a:solidFill>
                  <a:schemeClr val="tx1"/>
                </a:solidFill>
                <a:effectLst/>
                <a:latin typeface="+mn-lt"/>
                <a:ea typeface="+mn-ea"/>
                <a:cs typeface="+mn-cs"/>
              </a:rPr>
              <a:t>What does big data have to do with decision making? A lot, as you can imagine. With this type of data at hand, decision makers have very powerful tools to help them make decisions. However, experts caution that collecting and analyzing data for data’s sake is wasted e ort. Goals are needed when collecting and using this type of information. As one individual said, “Big data is a descendant of Taylor’s ‘scientific management’ of more than a century ago.”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While Taylor used a stopwatch to time and monitor a worker’s every movement, big data is using math modeling, predictive algorithms, and artificial intelligence software to measure and monitor people and machines like never before. But managers need to really examine and evaluate how big data might contribute to their decision making before jumping in with both feet. Why? Because big data, no matter how comprehensive or well analyzed, needs to be tempered by good judgment. For instance, a recent government report states: “Companies should remember that while big data is very good at detecting correlations, it does not explain which correlations are meaningful.” </a:t>
            </a: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1504013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A decision is a choice. The decision-making process consists of eight steps: (1) identify problem; (2) identify decision criteria; (3) weight the criteria; (4) develop alternatives; (5) analyze alternatives; (6) select alternative; (7) implement alternative; and (8) evaluate decision effectiveness.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1722588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assumptions of rationality are as follows: the problem is clear and unambiguous; a single, well-defined goal is to be achieved; all alternatives and consequences are known; and the final choice will maximize the payoff. Bounded rationality says that managers make rational decisions but are bounded (limited) by their ability to process information.</a:t>
            </a:r>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699106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Satisficing happens when decision makers accept solutions that are good enough. With escalation of commitment, managers increase commitment to a decision, even when they have evidence it may have been a wrong decision. Intuitive decision making means making decisions on the basis of experience, feelings, and accumulated judgment. Using evidence-based management, a manager makes decisions based on the best available evidence.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1779795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Programmed decisions are repetitive decisions that can be handled by a routine approach and are used when the problem being resolved is straightforward, familiar, and easily defined (structured). Nonprogrammed decisions are unique decisions that require a custom-made solution and are used when the problems are new or unusual (unstructured) and for which information is ambiguous or incomplete.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1401690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Certainty is a situation in which a manager can make accurate decisions because all outcomes are known. Risk is a situation in which a manager can estimate the likelihood of certain outcomes. Uncertainty is a situation in which a manager is not certain about the outcomes and can’t even make reasonable probability estimates. When decision makers face uncertainty, their psychological orientation will determine whether they follow a maximax choice (maximizing the maximum possible payoff); a maximin choice (maximizing the minimum possible payoff); or a minimax choice (minimizing the maximum regret—amount of money that could have been made if a different decision had been made).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2027923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12 common decision-making errors and biases include overconfidence, immediate gratification, anchoring, selective perception, confirmation, framing, availability, representation, randomness, sunk costs, self-serving bias, and hindsight. The managerial decision</a:t>
            </a:r>
            <a:r>
              <a:rPr lang="en-US" baseline="0" dirty="0">
                <a:cs typeface="Arial" charset="0"/>
              </a:rPr>
              <a:t> </a:t>
            </a:r>
            <a:r>
              <a:rPr lang="en-US" dirty="0">
                <a:cs typeface="Arial" charset="0"/>
              </a:rPr>
              <a:t>making model helps explain how the decision-making process is used to choose the best alternative(s), either through maximizing or Satisficing and then implement and evaluate the alternative. It also helps explain what factors affect the decision-making</a:t>
            </a:r>
            <a:r>
              <a:rPr lang="en-US" baseline="0" dirty="0">
                <a:cs typeface="Arial" charset="0"/>
              </a:rPr>
              <a:t> </a:t>
            </a:r>
            <a:r>
              <a:rPr lang="en-US" dirty="0">
                <a:cs typeface="Arial" charset="0"/>
              </a:rPr>
              <a:t>process, including the decision-making approach (rationality, bounded rationality, intuition), the types of problems and decisions (well structured and programmed or unstructured and nonprogrammed), the decision-making conditions (certainty, risk, uncertainty), and the decision maker’s style (linear or nonlinear).</a:t>
            </a:r>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1147061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Managers can make effective decisions by understanding cultural differences in decision-making, knowing when it’s time to call it quits, using an effective decision-making process, and building an organization that can spot the unexpected and quickly adapt to the changed environment. An effective decision-making process (1) focuses on what’s important; (2) is logical and consistent; (3) acknowledges both subjective and objective thinking and blends both analytical and intuitive approaches; (4) requires only “enough” information as is necessary to resolve a problem.</a:t>
            </a: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2016266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125292" y="6172201"/>
            <a:ext cx="11460480" cy="235463"/>
          </a:xfrm>
        </p:spPr>
        <p:txBody>
          <a:bodyPr/>
          <a:lstStyle/>
          <a:p>
            <a:r>
              <a:rPr lang="en-US" dirty="0"/>
              <a:t>Copyright © 2018 Pearson Education, Inc.</a:t>
            </a:r>
          </a:p>
        </p:txBody>
      </p:sp>
      <p:sp>
        <p:nvSpPr>
          <p:cNvPr id="9" name="Date Placeholder 3"/>
          <p:cNvSpPr>
            <a:spLocks noGrp="1"/>
          </p:cNvSpPr>
          <p:nvPr>
            <p:ph type="dt" sz="half" idx="10"/>
          </p:nvPr>
        </p:nvSpPr>
        <p:spPr>
          <a:xfrm>
            <a:off x="8447617" y="113072"/>
            <a:ext cx="2844800" cy="182880"/>
          </a:xfrm>
        </p:spPr>
        <p:txBody>
          <a:bodyPr/>
          <a:lstStyle/>
          <a:p>
            <a:fld id="{69344A15-F0EB-274C-BCBE-62AA675174CC}" type="datetime1">
              <a:rPr lang="en-US" smtClean="0"/>
              <a:pPr/>
              <a:t>10/3/2020</a:t>
            </a:fld>
            <a:endParaRPr lang="en-US" dirty="0"/>
          </a:p>
        </p:txBody>
      </p:sp>
    </p:spTree>
    <p:extLst>
      <p:ext uri="{BB962C8B-B14F-4D97-AF65-F5344CB8AC3E}">
        <p14:creationId xmlns:p14="http://schemas.microsoft.com/office/powerpoint/2010/main" val="129659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2A54C80-263E-416B-A8E0-580EDEADCBDC}" type="datetimeFigureOut">
              <a:rPr lang="en-US" dirty="0"/>
              <a:t>10/3/2020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10/3/2020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9D88435-DBC2-4A52-AE0E-49154336BB5C}"/>
              </a:ext>
            </a:extLst>
          </p:cNvPr>
          <p:cNvSpPr>
            <a:spLocks noGrp="1"/>
          </p:cNvSpPr>
          <p:nvPr>
            <p:ph type="ctrTitle"/>
          </p:nvPr>
        </p:nvSpPr>
        <p:spPr>
          <a:ln>
            <a:noFill/>
          </a:ln>
          <a:effectLst>
            <a:outerShdw blurRad="44450" dist="27940" dir="5400000" algn="ctr">
              <a:srgbClr val="000000">
                <a:alpha val="32000"/>
              </a:srgbClr>
            </a:outerShdw>
            <a:reflection blurRad="6350" stA="50000" endA="300" endPos="55500" dist="101600" dir="5400000" sy="-100000" algn="bl" rotWithShape="0"/>
          </a:effectLst>
          <a:scene3d>
            <a:camera prst="orthographicFront">
              <a:rot lat="0" lon="0" rev="0"/>
            </a:camera>
            <a:lightRig rig="balanced" dir="t">
              <a:rot lat="0" lon="0" rev="8700000"/>
            </a:lightRig>
          </a:scene3d>
          <a:sp3d>
            <a:bevelT w="190500" h="38100"/>
          </a:sp3d>
        </p:spPr>
        <p:txBody>
          <a:bodyPr/>
          <a:lstStyle/>
          <a:p>
            <a:pPr algn="ctr"/>
            <a:r>
              <a:rPr lang="en-GB" sz="8000" dirty="0">
                <a:solidFill>
                  <a:schemeClr val="accent2">
                    <a:lumMod val="75000"/>
                  </a:schemeClr>
                </a:solidFill>
                <a:latin typeface="Bauhaus 93" panose="04030905020B02020C02" pitchFamily="82" charset="0"/>
                <a:ea typeface="Adobe Gothic Std B" panose="020B0800000000000000" pitchFamily="34" charset="-128"/>
              </a:rPr>
              <a:t>lecture</a:t>
            </a:r>
            <a:r>
              <a:rPr lang="ar-JO" sz="8000" dirty="0">
                <a:solidFill>
                  <a:schemeClr val="accent2">
                    <a:lumMod val="75000"/>
                  </a:schemeClr>
                </a:solidFill>
                <a:latin typeface="Bauhaus 93" panose="04030905020B02020C02" pitchFamily="82" charset="0"/>
                <a:ea typeface="Adobe Gothic Std B" panose="020B0800000000000000" pitchFamily="34" charset="-128"/>
              </a:rPr>
              <a:t>4</a:t>
            </a:r>
            <a:endParaRPr lang="en-GB" sz="8000" dirty="0">
              <a:solidFill>
                <a:schemeClr val="accent2">
                  <a:lumMod val="75000"/>
                </a:schemeClr>
              </a:solidFill>
              <a:latin typeface="Bauhaus 93" panose="04030905020B02020C02" pitchFamily="82" charset="0"/>
              <a:ea typeface="Adobe Gothic Std B" panose="020B0800000000000000" pitchFamily="34" charset="-128"/>
            </a:endParaRPr>
          </a:p>
        </p:txBody>
      </p:sp>
      <p:sp>
        <p:nvSpPr>
          <p:cNvPr id="3" name="عنوان فرعي 2">
            <a:extLst>
              <a:ext uri="{FF2B5EF4-FFF2-40B4-BE49-F238E27FC236}">
                <a16:creationId xmlns:a16="http://schemas.microsoft.com/office/drawing/2014/main" id="{D452B66A-A759-4D9C-A63C-C740BD7262A8}"/>
              </a:ext>
            </a:extLst>
          </p:cNvPr>
          <p:cNvSpPr>
            <a:spLocks noGrp="1"/>
          </p:cNvSpPr>
          <p:nvPr>
            <p:ph type="subTitle" idx="1"/>
          </p:nvPr>
        </p:nvSpPr>
        <p:spPr>
          <a:xfrm>
            <a:off x="1507067" y="4050836"/>
            <a:ext cx="7766936" cy="1096899"/>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en-GB" sz="4000" dirty="0">
                <a:solidFill>
                  <a:schemeClr val="accent2">
                    <a:lumMod val="75000"/>
                  </a:schemeClr>
                </a:solidFill>
                <a:latin typeface="Bauhaus 93" panose="04030905020B02020C02" pitchFamily="82" charset="0"/>
                <a:ea typeface="Adobe Gothic Std B" panose="020B0800000000000000" pitchFamily="34" charset="-128"/>
              </a:rPr>
              <a:t>chapter2</a:t>
            </a:r>
          </a:p>
        </p:txBody>
      </p:sp>
    </p:spTree>
    <p:extLst>
      <p:ext uri="{BB962C8B-B14F-4D97-AF65-F5344CB8AC3E}">
        <p14:creationId xmlns:p14="http://schemas.microsoft.com/office/powerpoint/2010/main" val="776685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2.5 </a:t>
            </a:r>
            <a:r>
              <a:rPr lang="en-US" sz="1800" dirty="0"/>
              <a:t>(1 of 2)</a:t>
            </a:r>
            <a:endParaRPr lang="en-US" b="0" dirty="0"/>
          </a:p>
        </p:txBody>
      </p:sp>
      <p:sp>
        <p:nvSpPr>
          <p:cNvPr id="3" name="Content Placeholder 2"/>
          <p:cNvSpPr>
            <a:spLocks noGrp="1"/>
          </p:cNvSpPr>
          <p:nvPr>
            <p:ph idx="1"/>
          </p:nvPr>
        </p:nvSpPr>
        <p:spPr/>
        <p:txBody>
          <a:bodyPr>
            <a:normAutofit fontScale="92500" lnSpcReduction="10000"/>
          </a:bodyPr>
          <a:lstStyle/>
          <a:p>
            <a:r>
              <a:rPr lang="en-US" sz="2800" dirty="0"/>
              <a:t>Identify effective decision-making techniques.</a:t>
            </a:r>
          </a:p>
          <a:p>
            <a:pPr lvl="1"/>
            <a:r>
              <a:rPr lang="en-US" sz="2400" dirty="0"/>
              <a:t>An effective decision-making process:</a:t>
            </a:r>
          </a:p>
          <a:p>
            <a:pPr marL="1371600" lvl="2" indent="-457200">
              <a:spcBef>
                <a:spcPts val="300"/>
              </a:spcBef>
              <a:buFont typeface="+mj-lt"/>
              <a:buAutoNum type="arabicPeriod"/>
            </a:pPr>
            <a:r>
              <a:rPr lang="en-US" sz="2400" dirty="0"/>
              <a:t>Focuses on what’s important</a:t>
            </a:r>
          </a:p>
          <a:p>
            <a:pPr marL="1371600" lvl="2" indent="-457200">
              <a:spcBef>
                <a:spcPts val="300"/>
              </a:spcBef>
              <a:buFont typeface="+mj-lt"/>
              <a:buAutoNum type="arabicPeriod"/>
            </a:pPr>
            <a:r>
              <a:rPr lang="en-US" sz="2400" dirty="0"/>
              <a:t>Is logical and consistent</a:t>
            </a:r>
          </a:p>
          <a:p>
            <a:pPr marL="1371600" lvl="2" indent="-457200">
              <a:spcBef>
                <a:spcPts val="300"/>
              </a:spcBef>
              <a:buFont typeface="+mj-lt"/>
              <a:buAutoNum type="arabicPeriod"/>
            </a:pPr>
            <a:r>
              <a:rPr lang="en-US" sz="2400" dirty="0"/>
              <a:t>Acknowledges subjective and objective thinking and blends analytical and intuitive approaches</a:t>
            </a:r>
          </a:p>
          <a:p>
            <a:pPr marL="1371600" lvl="2" indent="-457200">
              <a:spcBef>
                <a:spcPts val="300"/>
              </a:spcBef>
              <a:buFont typeface="+mj-lt"/>
              <a:buAutoNum type="arabicPeriod"/>
            </a:pPr>
            <a:r>
              <a:rPr lang="en-US" sz="2400" dirty="0"/>
              <a:t>Requires only “enough” information as is needed to solve a problem</a:t>
            </a:r>
          </a:p>
          <a:p>
            <a:pPr marL="1371600" lvl="2" indent="-457200">
              <a:spcBef>
                <a:spcPts val="300"/>
              </a:spcBef>
              <a:buFont typeface="+mj-lt"/>
              <a:buAutoNum type="arabicPeriod"/>
            </a:pPr>
            <a:r>
              <a:rPr lang="en-US" sz="2400" dirty="0"/>
              <a:t>Encourages and guides gathering relevant information and informed opinions</a:t>
            </a:r>
          </a:p>
          <a:p>
            <a:pPr marL="1371600" lvl="2" indent="-457200">
              <a:spcBef>
                <a:spcPts val="300"/>
              </a:spcBef>
              <a:buFont typeface="+mj-lt"/>
              <a:buAutoNum type="arabicPeriod"/>
            </a:pPr>
            <a:r>
              <a:rPr lang="en-US" sz="2400" dirty="0"/>
              <a:t>Is straightforward, reliable, easy to use, and flexible</a:t>
            </a:r>
          </a:p>
        </p:txBody>
      </p:sp>
    </p:spTree>
    <p:extLst>
      <p:ext uri="{BB962C8B-B14F-4D97-AF65-F5344CB8AC3E}">
        <p14:creationId xmlns:p14="http://schemas.microsoft.com/office/powerpoint/2010/main" val="552227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2.5 </a:t>
            </a:r>
            <a:r>
              <a:rPr lang="en-US" sz="1800" dirty="0"/>
              <a:t>(2 of 2)</a:t>
            </a:r>
            <a:endParaRPr lang="en-US" b="0" dirty="0"/>
          </a:p>
        </p:txBody>
      </p:sp>
      <p:sp>
        <p:nvSpPr>
          <p:cNvPr id="3" name="Content Placeholder 2"/>
          <p:cNvSpPr>
            <a:spLocks noGrp="1"/>
          </p:cNvSpPr>
          <p:nvPr>
            <p:ph idx="1"/>
          </p:nvPr>
        </p:nvSpPr>
        <p:spPr/>
        <p:txBody>
          <a:bodyPr/>
          <a:lstStyle/>
          <a:p>
            <a:pPr>
              <a:lnSpc>
                <a:spcPct val="200000"/>
              </a:lnSpc>
            </a:pPr>
            <a:r>
              <a:rPr lang="en-US" sz="2800" b="1" dirty="0"/>
              <a:t>Design thinking: </a:t>
            </a:r>
            <a:r>
              <a:rPr lang="en-US" sz="2800" dirty="0"/>
              <a:t>approaching management problems as designers approach design problems</a:t>
            </a:r>
            <a:endParaRPr lang="en-US" sz="2800" b="1" dirty="0"/>
          </a:p>
          <a:p>
            <a:pPr>
              <a:lnSpc>
                <a:spcPct val="200000"/>
              </a:lnSpc>
            </a:pPr>
            <a:r>
              <a:rPr lang="en-US" sz="2800" b="1" dirty="0"/>
              <a:t>Big Data: </a:t>
            </a:r>
            <a:r>
              <a:rPr lang="en-US" sz="2800" dirty="0"/>
              <a:t>when tempered with good judgment, it can be a powerful tool in decision making</a:t>
            </a:r>
          </a:p>
        </p:txBody>
      </p:sp>
    </p:spTree>
    <p:extLst>
      <p:ext uri="{BB962C8B-B14F-4D97-AF65-F5344CB8AC3E}">
        <p14:creationId xmlns:p14="http://schemas.microsoft.com/office/powerpoint/2010/main" val="1583078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Thinking and Decision Making</a:t>
            </a:r>
          </a:p>
        </p:txBody>
      </p:sp>
      <p:sp>
        <p:nvSpPr>
          <p:cNvPr id="3" name="Content Placeholder 2"/>
          <p:cNvSpPr>
            <a:spLocks noGrp="1"/>
          </p:cNvSpPr>
          <p:nvPr>
            <p:ph idx="1"/>
          </p:nvPr>
        </p:nvSpPr>
        <p:spPr/>
        <p:txBody>
          <a:bodyPr/>
          <a:lstStyle/>
          <a:p>
            <a:pPr>
              <a:lnSpc>
                <a:spcPct val="250000"/>
              </a:lnSpc>
            </a:pPr>
            <a:r>
              <a:rPr lang="en-US" sz="2800" b="1" dirty="0"/>
              <a:t>Design thinking: </a:t>
            </a:r>
            <a:r>
              <a:rPr lang="en-US" sz="2800" dirty="0"/>
              <a:t>approaching management problems as designers approach design problems</a:t>
            </a:r>
          </a:p>
        </p:txBody>
      </p:sp>
    </p:spTree>
    <p:extLst>
      <p:ext uri="{BB962C8B-B14F-4D97-AF65-F5344CB8AC3E}">
        <p14:creationId xmlns:p14="http://schemas.microsoft.com/office/powerpoint/2010/main" val="1727738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Big Data and Decision-Making</a:t>
            </a:r>
          </a:p>
        </p:txBody>
      </p:sp>
      <p:sp>
        <p:nvSpPr>
          <p:cNvPr id="3" name="Content Placeholder 2"/>
          <p:cNvSpPr>
            <a:spLocks noGrp="1"/>
          </p:cNvSpPr>
          <p:nvPr>
            <p:ph idx="1"/>
          </p:nvPr>
        </p:nvSpPr>
        <p:spPr/>
        <p:txBody>
          <a:bodyPr/>
          <a:lstStyle/>
          <a:p>
            <a:r>
              <a:rPr lang="en-US" sz="2800" b="1" dirty="0"/>
              <a:t>Big data: </a:t>
            </a:r>
            <a:r>
              <a:rPr lang="en-US" sz="2800" dirty="0"/>
              <a:t>the vast amount of quantifiable data that can be analyzed by highly sophisticated data processing</a:t>
            </a:r>
          </a:p>
          <a:p>
            <a:r>
              <a:rPr lang="en-US" sz="2800" dirty="0"/>
              <a:t>Can be a powerful tool in decision making, but collecting and analyzing data for data’s sake is wasted effort</a:t>
            </a:r>
          </a:p>
        </p:txBody>
      </p:sp>
    </p:spTree>
    <p:extLst>
      <p:ext uri="{BB962C8B-B14F-4D97-AF65-F5344CB8AC3E}">
        <p14:creationId xmlns:p14="http://schemas.microsoft.com/office/powerpoint/2010/main" val="154231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2.1</a:t>
            </a:r>
          </a:p>
        </p:txBody>
      </p:sp>
      <p:sp>
        <p:nvSpPr>
          <p:cNvPr id="3" name="Content Placeholder 2"/>
          <p:cNvSpPr>
            <a:spLocks noGrp="1"/>
          </p:cNvSpPr>
          <p:nvPr>
            <p:ph idx="1"/>
          </p:nvPr>
        </p:nvSpPr>
        <p:spPr/>
        <p:txBody>
          <a:bodyPr>
            <a:normAutofit fontScale="85000" lnSpcReduction="10000"/>
          </a:bodyPr>
          <a:lstStyle/>
          <a:p>
            <a:r>
              <a:rPr lang="en-US" sz="2800" b="1" dirty="0"/>
              <a:t>Describe the eight steps in the decision-making process.</a:t>
            </a:r>
          </a:p>
          <a:p>
            <a:pPr marL="457200" lvl="1" indent="0">
              <a:buNone/>
            </a:pPr>
            <a:r>
              <a:rPr lang="en-US" sz="2400" dirty="0">
                <a:solidFill>
                  <a:srgbClr val="007FA3"/>
                </a:solidFill>
              </a:rPr>
              <a:t>1.</a:t>
            </a:r>
            <a:r>
              <a:rPr lang="en-US" sz="2400" b="1" dirty="0">
                <a:solidFill>
                  <a:srgbClr val="007FA3"/>
                </a:solidFill>
              </a:rPr>
              <a:t> </a:t>
            </a:r>
            <a:r>
              <a:rPr lang="en-US" sz="2400" dirty="0">
                <a:solidFill>
                  <a:schemeClr val="accent2">
                    <a:lumMod val="75000"/>
                  </a:schemeClr>
                </a:solidFill>
              </a:rPr>
              <a:t>Identify problem</a:t>
            </a:r>
          </a:p>
          <a:p>
            <a:pPr marL="457200" lvl="1" indent="0">
              <a:buNone/>
            </a:pPr>
            <a:r>
              <a:rPr lang="en-US" sz="2400" dirty="0">
                <a:solidFill>
                  <a:schemeClr val="accent2">
                    <a:lumMod val="75000"/>
                  </a:schemeClr>
                </a:solidFill>
              </a:rPr>
              <a:t>2. Identify decision criteria</a:t>
            </a:r>
          </a:p>
          <a:p>
            <a:pPr marL="457200" lvl="1" indent="0">
              <a:buNone/>
            </a:pPr>
            <a:r>
              <a:rPr lang="en-US" sz="2400" dirty="0">
                <a:solidFill>
                  <a:schemeClr val="accent2">
                    <a:lumMod val="75000"/>
                  </a:schemeClr>
                </a:solidFill>
              </a:rPr>
              <a:t>3. Weight the criteria</a:t>
            </a:r>
          </a:p>
          <a:p>
            <a:pPr marL="457200" lvl="1" indent="0">
              <a:buNone/>
            </a:pPr>
            <a:r>
              <a:rPr lang="en-US" sz="2400" dirty="0">
                <a:solidFill>
                  <a:schemeClr val="accent2">
                    <a:lumMod val="75000"/>
                  </a:schemeClr>
                </a:solidFill>
              </a:rPr>
              <a:t>4. Develop alternatives</a:t>
            </a:r>
          </a:p>
          <a:p>
            <a:pPr marL="457200" lvl="1" indent="0">
              <a:buNone/>
            </a:pPr>
            <a:r>
              <a:rPr lang="en-US" sz="2400" dirty="0">
                <a:solidFill>
                  <a:schemeClr val="accent2">
                    <a:lumMod val="75000"/>
                  </a:schemeClr>
                </a:solidFill>
              </a:rPr>
              <a:t>5. Analyze alternatives</a:t>
            </a:r>
          </a:p>
          <a:p>
            <a:pPr marL="457200" lvl="1" indent="0">
              <a:buNone/>
            </a:pPr>
            <a:r>
              <a:rPr lang="en-US" sz="2400" dirty="0">
                <a:solidFill>
                  <a:schemeClr val="accent2">
                    <a:lumMod val="75000"/>
                  </a:schemeClr>
                </a:solidFill>
              </a:rPr>
              <a:t>6. Select alternative</a:t>
            </a:r>
          </a:p>
          <a:p>
            <a:pPr marL="457200" lvl="1" indent="0">
              <a:buNone/>
            </a:pPr>
            <a:r>
              <a:rPr lang="en-US" sz="2400" dirty="0">
                <a:solidFill>
                  <a:schemeClr val="accent2">
                    <a:lumMod val="75000"/>
                  </a:schemeClr>
                </a:solidFill>
              </a:rPr>
              <a:t>7. Implement alternative</a:t>
            </a:r>
          </a:p>
          <a:p>
            <a:pPr marL="457200" lvl="1" indent="0">
              <a:buNone/>
            </a:pPr>
            <a:r>
              <a:rPr lang="en-US" sz="2400" dirty="0">
                <a:solidFill>
                  <a:schemeClr val="accent2">
                    <a:lumMod val="75000"/>
                  </a:schemeClr>
                </a:solidFill>
              </a:rPr>
              <a:t>8. Evaluate decision effectiveness</a:t>
            </a:r>
            <a:endParaRPr lang="en-US" sz="2800" dirty="0">
              <a:solidFill>
                <a:schemeClr val="accent2">
                  <a:lumMod val="75000"/>
                </a:schemeClr>
              </a:solidFill>
            </a:endParaRPr>
          </a:p>
        </p:txBody>
      </p:sp>
    </p:spTree>
    <p:extLst>
      <p:ext uri="{BB962C8B-B14F-4D97-AF65-F5344CB8AC3E}">
        <p14:creationId xmlns:p14="http://schemas.microsoft.com/office/powerpoint/2010/main" val="184606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2.2 </a:t>
            </a:r>
            <a:r>
              <a:rPr lang="en-US" sz="1800" dirty="0"/>
              <a:t>(1 of 2)</a:t>
            </a:r>
            <a:endParaRPr lang="en-US" b="0" dirty="0"/>
          </a:p>
        </p:txBody>
      </p:sp>
      <p:sp>
        <p:nvSpPr>
          <p:cNvPr id="3" name="Content Placeholder 2"/>
          <p:cNvSpPr>
            <a:spLocks noGrp="1"/>
          </p:cNvSpPr>
          <p:nvPr>
            <p:ph idx="1"/>
          </p:nvPr>
        </p:nvSpPr>
        <p:spPr/>
        <p:txBody>
          <a:bodyPr/>
          <a:lstStyle/>
          <a:p>
            <a:r>
              <a:rPr lang="en-US" sz="2800" b="1" dirty="0"/>
              <a:t>Explain the four ways managers make decisions.</a:t>
            </a:r>
          </a:p>
          <a:p>
            <a:pPr marL="457200" lvl="1" indent="0">
              <a:buNone/>
            </a:pPr>
            <a:r>
              <a:rPr lang="en-US" sz="3200" b="1" u="sng" dirty="0">
                <a:solidFill>
                  <a:srgbClr val="FF0000"/>
                </a:solidFill>
              </a:rPr>
              <a:t>Rationality</a:t>
            </a:r>
          </a:p>
          <a:p>
            <a:pPr lvl="2"/>
            <a:r>
              <a:rPr lang="en-US" sz="2200" dirty="0"/>
              <a:t>Assumptions of rationality</a:t>
            </a:r>
          </a:p>
          <a:p>
            <a:pPr lvl="3">
              <a:buFont typeface="Wingdings" panose="05000000000000000000" pitchFamily="2" charset="2"/>
              <a:buChar char="§"/>
            </a:pPr>
            <a:r>
              <a:rPr lang="en-US" sz="2200" dirty="0"/>
              <a:t>The problem is clear and unambiguous</a:t>
            </a:r>
          </a:p>
          <a:p>
            <a:pPr lvl="3">
              <a:buFont typeface="Wingdings" panose="05000000000000000000" pitchFamily="2" charset="2"/>
              <a:buChar char="§"/>
            </a:pPr>
            <a:r>
              <a:rPr lang="en-US" sz="2200" dirty="0"/>
              <a:t>A single, well-defined goal is to be achieved</a:t>
            </a:r>
          </a:p>
          <a:p>
            <a:pPr lvl="3">
              <a:buFont typeface="Wingdings" panose="05000000000000000000" pitchFamily="2" charset="2"/>
              <a:buChar char="§"/>
            </a:pPr>
            <a:r>
              <a:rPr lang="en-US" sz="2200" dirty="0"/>
              <a:t>All alternatives and consequences are known</a:t>
            </a:r>
          </a:p>
          <a:p>
            <a:pPr lvl="3">
              <a:buFont typeface="Wingdings" panose="05000000000000000000" pitchFamily="2" charset="2"/>
              <a:buChar char="§"/>
            </a:pPr>
            <a:r>
              <a:rPr lang="en-US" sz="2200" dirty="0"/>
              <a:t>The final choice will maximize the payoff</a:t>
            </a:r>
          </a:p>
        </p:txBody>
      </p:sp>
    </p:spTree>
    <p:extLst>
      <p:ext uri="{BB962C8B-B14F-4D97-AF65-F5344CB8AC3E}">
        <p14:creationId xmlns:p14="http://schemas.microsoft.com/office/powerpoint/2010/main" val="801051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2.2 </a:t>
            </a:r>
            <a:r>
              <a:rPr lang="en-US" sz="1800" dirty="0"/>
              <a:t>(2 of 2)</a:t>
            </a:r>
            <a:endParaRPr lang="en-US" b="0" dirty="0"/>
          </a:p>
        </p:txBody>
      </p:sp>
      <p:sp>
        <p:nvSpPr>
          <p:cNvPr id="3" name="Content Placeholder 2"/>
          <p:cNvSpPr>
            <a:spLocks noGrp="1"/>
          </p:cNvSpPr>
          <p:nvPr>
            <p:ph idx="1"/>
          </p:nvPr>
        </p:nvSpPr>
        <p:spPr>
          <a:xfrm>
            <a:off x="677334" y="1828801"/>
            <a:ext cx="8596668" cy="4212562"/>
          </a:xfrm>
        </p:spPr>
        <p:txBody>
          <a:bodyPr/>
          <a:lstStyle/>
          <a:p>
            <a:pPr>
              <a:lnSpc>
                <a:spcPct val="150000"/>
              </a:lnSpc>
            </a:pPr>
            <a:r>
              <a:rPr lang="en-US" sz="2400" b="1" u="sng" dirty="0">
                <a:solidFill>
                  <a:srgbClr val="FF0000"/>
                </a:solidFill>
              </a:rPr>
              <a:t>Bounded rationality</a:t>
            </a:r>
            <a:r>
              <a:rPr lang="en-US" sz="2400" dirty="0"/>
              <a:t>: decision making that’s rational, but limited by an individual’s ability to process information</a:t>
            </a:r>
          </a:p>
          <a:p>
            <a:pPr>
              <a:lnSpc>
                <a:spcPct val="150000"/>
              </a:lnSpc>
            </a:pPr>
            <a:r>
              <a:rPr lang="en-US" sz="2800" b="1" u="sng" dirty="0">
                <a:solidFill>
                  <a:srgbClr val="FF0000"/>
                </a:solidFill>
              </a:rPr>
              <a:t>Intuitive decision making</a:t>
            </a:r>
            <a:r>
              <a:rPr lang="en-US" sz="2800" b="1" dirty="0"/>
              <a:t>: </a:t>
            </a:r>
            <a:r>
              <a:rPr lang="en-US" sz="2400" dirty="0"/>
              <a:t>making decisions on the basis of experience, feelings, and accumulated judgment</a:t>
            </a:r>
          </a:p>
          <a:p>
            <a:pPr>
              <a:lnSpc>
                <a:spcPct val="150000"/>
              </a:lnSpc>
            </a:pPr>
            <a:r>
              <a:rPr lang="en-US" sz="2800" b="1" u="sng" dirty="0">
                <a:solidFill>
                  <a:srgbClr val="FF0000"/>
                </a:solidFill>
              </a:rPr>
              <a:t>Evidence-based management</a:t>
            </a:r>
            <a:r>
              <a:rPr lang="en-US" sz="2800" b="1" dirty="0"/>
              <a:t>: </a:t>
            </a:r>
            <a:r>
              <a:rPr lang="en-US" sz="2400" dirty="0"/>
              <a:t>a manager makes decisions based on the best available evidence</a:t>
            </a:r>
            <a:endParaRPr lang="en-US" sz="2800" dirty="0"/>
          </a:p>
        </p:txBody>
      </p:sp>
    </p:spTree>
    <p:extLst>
      <p:ext uri="{BB962C8B-B14F-4D97-AF65-F5344CB8AC3E}">
        <p14:creationId xmlns:p14="http://schemas.microsoft.com/office/powerpoint/2010/main" val="951121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2.3 </a:t>
            </a:r>
            <a:r>
              <a:rPr lang="en-US" sz="1800" dirty="0"/>
              <a:t>(1 of 2)</a:t>
            </a:r>
            <a:endParaRPr lang="en-US" b="0" dirty="0"/>
          </a:p>
        </p:txBody>
      </p:sp>
      <p:sp>
        <p:nvSpPr>
          <p:cNvPr id="3" name="Content Placeholder 2"/>
          <p:cNvSpPr>
            <a:spLocks noGrp="1"/>
          </p:cNvSpPr>
          <p:nvPr>
            <p:ph idx="1"/>
          </p:nvPr>
        </p:nvSpPr>
        <p:spPr/>
        <p:txBody>
          <a:bodyPr>
            <a:normAutofit lnSpcReduction="10000"/>
          </a:bodyPr>
          <a:lstStyle/>
          <a:p>
            <a:r>
              <a:rPr lang="en-US" sz="2800" b="1" dirty="0"/>
              <a:t>Classify decisions and decision-making conditions.</a:t>
            </a:r>
          </a:p>
          <a:p>
            <a:pPr lvl="1"/>
            <a:r>
              <a:rPr lang="en-US" sz="2400" dirty="0"/>
              <a:t>Programmed decisions are repetitive decisions that can be handled by a routine approach and are used when the problem being resolved is straightforward, familiar, and easily defined (structured).</a:t>
            </a:r>
          </a:p>
          <a:p>
            <a:pPr lvl="1"/>
            <a:r>
              <a:rPr lang="en-US" sz="2400" dirty="0"/>
              <a:t>Nonprogrammed decisions are unique decisions that require a custom-made solution and are used when the problems are new or unusual (unstructured) and for which information is ambiguous or incomplete.</a:t>
            </a:r>
          </a:p>
        </p:txBody>
      </p:sp>
    </p:spTree>
    <p:extLst>
      <p:ext uri="{BB962C8B-B14F-4D97-AF65-F5344CB8AC3E}">
        <p14:creationId xmlns:p14="http://schemas.microsoft.com/office/powerpoint/2010/main" val="469394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2.3 </a:t>
            </a:r>
            <a:r>
              <a:rPr lang="en-US" sz="1800" dirty="0"/>
              <a:t>(2 of 2)</a:t>
            </a:r>
            <a:endParaRPr lang="en-US" b="0" dirty="0"/>
          </a:p>
        </p:txBody>
      </p:sp>
      <p:sp>
        <p:nvSpPr>
          <p:cNvPr id="3" name="Content Placeholder 2"/>
          <p:cNvSpPr>
            <a:spLocks noGrp="1"/>
          </p:cNvSpPr>
          <p:nvPr>
            <p:ph idx="1"/>
          </p:nvPr>
        </p:nvSpPr>
        <p:spPr/>
        <p:txBody>
          <a:bodyPr>
            <a:normAutofit lnSpcReduction="10000"/>
          </a:bodyPr>
          <a:lstStyle/>
          <a:p>
            <a:r>
              <a:rPr lang="en-US" sz="2800" b="1" dirty="0"/>
              <a:t>Classify decisions and decision-making conditions.</a:t>
            </a:r>
          </a:p>
          <a:p>
            <a:pPr lvl="1"/>
            <a:r>
              <a:rPr lang="en-US" sz="2400" dirty="0"/>
              <a:t>Certainty is a situation in which a manager can make accurate decisions because all outcomes are known.</a:t>
            </a:r>
          </a:p>
          <a:p>
            <a:pPr lvl="1"/>
            <a:r>
              <a:rPr lang="en-US" sz="2400" dirty="0"/>
              <a:t>Risk is a situation in which a manager can estimate the likelihood of certain outcomes.</a:t>
            </a:r>
          </a:p>
          <a:p>
            <a:pPr lvl="1"/>
            <a:r>
              <a:rPr lang="en-US" sz="2400" dirty="0"/>
              <a:t>Uncertainty is a situation in which a manager is not certain about the outcomes and can’t even make reasonable probability estimates</a:t>
            </a:r>
          </a:p>
        </p:txBody>
      </p:sp>
    </p:spTree>
    <p:extLst>
      <p:ext uri="{BB962C8B-B14F-4D97-AF65-F5344CB8AC3E}">
        <p14:creationId xmlns:p14="http://schemas.microsoft.com/office/powerpoint/2010/main" val="1751251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2.4</a:t>
            </a:r>
          </a:p>
        </p:txBody>
      </p:sp>
      <p:sp>
        <p:nvSpPr>
          <p:cNvPr id="3" name="Content Placeholder 2"/>
          <p:cNvSpPr>
            <a:spLocks noGrp="1"/>
          </p:cNvSpPr>
          <p:nvPr>
            <p:ph idx="1"/>
          </p:nvPr>
        </p:nvSpPr>
        <p:spPr>
          <a:xfrm>
            <a:off x="677334" y="1423851"/>
            <a:ext cx="8596668" cy="4937760"/>
          </a:xfrm>
        </p:spPr>
        <p:txBody>
          <a:bodyPr>
            <a:normAutofit/>
          </a:bodyPr>
          <a:lstStyle/>
          <a:p>
            <a:pPr>
              <a:spcBef>
                <a:spcPts val="600"/>
              </a:spcBef>
            </a:pPr>
            <a:r>
              <a:rPr lang="en-US" sz="2800" b="1" dirty="0"/>
              <a:t>Describe how biases affect decision-making.</a:t>
            </a:r>
          </a:p>
          <a:p>
            <a:pPr lvl="1"/>
            <a:r>
              <a:rPr lang="en-US" sz="2000" b="1" dirty="0"/>
              <a:t>The 12 common decision-making errors and biases</a:t>
            </a:r>
            <a:r>
              <a:rPr lang="en-US" sz="2000" dirty="0"/>
              <a:t>:</a:t>
            </a:r>
          </a:p>
          <a:p>
            <a:pPr lvl="2">
              <a:spcBef>
                <a:spcPts val="200"/>
              </a:spcBef>
              <a:buFont typeface="Wingdings" panose="05000000000000000000" pitchFamily="2" charset="2"/>
              <a:buChar char="q"/>
            </a:pPr>
            <a:r>
              <a:rPr lang="en-US" sz="2000" dirty="0"/>
              <a:t>Overconfidence</a:t>
            </a:r>
          </a:p>
          <a:p>
            <a:pPr lvl="2">
              <a:spcBef>
                <a:spcPts val="200"/>
              </a:spcBef>
              <a:buFont typeface="Wingdings" panose="05000000000000000000" pitchFamily="2" charset="2"/>
              <a:buChar char="q"/>
            </a:pPr>
            <a:r>
              <a:rPr lang="en-US" sz="2000" dirty="0"/>
              <a:t>Immediate gratification</a:t>
            </a:r>
          </a:p>
          <a:p>
            <a:pPr lvl="2">
              <a:spcBef>
                <a:spcPts val="200"/>
              </a:spcBef>
              <a:buFont typeface="Wingdings" panose="05000000000000000000" pitchFamily="2" charset="2"/>
              <a:buChar char="q"/>
            </a:pPr>
            <a:r>
              <a:rPr lang="en-US" sz="2000" dirty="0"/>
              <a:t>Anchoring effect</a:t>
            </a:r>
          </a:p>
          <a:p>
            <a:pPr lvl="2">
              <a:spcBef>
                <a:spcPts val="200"/>
              </a:spcBef>
              <a:buFont typeface="Wingdings" panose="05000000000000000000" pitchFamily="2" charset="2"/>
              <a:buChar char="q"/>
            </a:pPr>
            <a:r>
              <a:rPr lang="en-US" sz="2000" dirty="0"/>
              <a:t>Selective perception</a:t>
            </a:r>
          </a:p>
          <a:p>
            <a:pPr lvl="2">
              <a:spcBef>
                <a:spcPts val="200"/>
              </a:spcBef>
              <a:buFont typeface="Wingdings" panose="05000000000000000000" pitchFamily="2" charset="2"/>
              <a:buChar char="q"/>
            </a:pPr>
            <a:r>
              <a:rPr lang="en-US" sz="2000" dirty="0"/>
              <a:t>Confirmation</a:t>
            </a:r>
          </a:p>
          <a:p>
            <a:pPr lvl="2">
              <a:spcBef>
                <a:spcPts val="200"/>
              </a:spcBef>
              <a:buFont typeface="Wingdings" panose="05000000000000000000" pitchFamily="2" charset="2"/>
              <a:buChar char="q"/>
            </a:pPr>
            <a:r>
              <a:rPr lang="en-US" sz="2000" dirty="0"/>
              <a:t>Framing</a:t>
            </a:r>
          </a:p>
          <a:p>
            <a:pPr lvl="2">
              <a:spcBef>
                <a:spcPts val="200"/>
              </a:spcBef>
              <a:buFont typeface="Wingdings" panose="05000000000000000000" pitchFamily="2" charset="2"/>
              <a:buChar char="q"/>
            </a:pPr>
            <a:r>
              <a:rPr lang="en-US" sz="2000" dirty="0"/>
              <a:t>Availability</a:t>
            </a:r>
          </a:p>
          <a:p>
            <a:pPr lvl="2">
              <a:spcBef>
                <a:spcPts val="200"/>
              </a:spcBef>
              <a:buFont typeface="Wingdings" panose="05000000000000000000" pitchFamily="2" charset="2"/>
              <a:buChar char="q"/>
            </a:pPr>
            <a:r>
              <a:rPr lang="en-US" sz="2000" dirty="0"/>
              <a:t>Representation</a:t>
            </a:r>
          </a:p>
          <a:p>
            <a:pPr lvl="2">
              <a:spcBef>
                <a:spcPts val="200"/>
              </a:spcBef>
              <a:buFont typeface="Wingdings" panose="05000000000000000000" pitchFamily="2" charset="2"/>
              <a:buChar char="q"/>
            </a:pPr>
            <a:r>
              <a:rPr lang="en-US" sz="2000" dirty="0"/>
              <a:t>Randomness</a:t>
            </a:r>
          </a:p>
          <a:p>
            <a:pPr lvl="2">
              <a:spcBef>
                <a:spcPts val="200"/>
              </a:spcBef>
              <a:buFont typeface="Wingdings" panose="05000000000000000000" pitchFamily="2" charset="2"/>
              <a:buChar char="q"/>
            </a:pPr>
            <a:r>
              <a:rPr lang="en-US" sz="2000" dirty="0"/>
              <a:t>Sunk costs</a:t>
            </a:r>
          </a:p>
          <a:p>
            <a:pPr lvl="2">
              <a:spcBef>
                <a:spcPts val="200"/>
              </a:spcBef>
              <a:buFont typeface="Wingdings" panose="05000000000000000000" pitchFamily="2" charset="2"/>
              <a:buChar char="q"/>
            </a:pPr>
            <a:r>
              <a:rPr lang="en-US" sz="2000" dirty="0"/>
              <a:t>Self-serving</a:t>
            </a:r>
          </a:p>
          <a:p>
            <a:pPr lvl="2">
              <a:spcBef>
                <a:spcPts val="200"/>
              </a:spcBef>
              <a:buFont typeface="Wingdings" panose="05000000000000000000" pitchFamily="2" charset="2"/>
              <a:buChar char="q"/>
            </a:pPr>
            <a:r>
              <a:rPr lang="en-US" sz="2000" dirty="0"/>
              <a:t>Hindsight</a:t>
            </a:r>
          </a:p>
        </p:txBody>
      </p:sp>
    </p:spTree>
    <p:extLst>
      <p:ext uri="{BB962C8B-B14F-4D97-AF65-F5344CB8AC3E}">
        <p14:creationId xmlns:p14="http://schemas.microsoft.com/office/powerpoint/2010/main" val="861770499"/>
      </p:ext>
    </p:extLst>
  </p:cSld>
  <p:clrMapOvr>
    <a:masterClrMapping/>
  </p:clrMapOvr>
</p:sld>
</file>

<file path=ppt/theme/theme1.xml><?xml version="1.0" encoding="utf-8"?>
<a:theme xmlns:a="http://schemas.openxmlformats.org/drawingml/2006/main" name="واجهة">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2339</TotalTime>
  <Words>1724</Words>
  <Application>Microsoft Office PowerPoint</Application>
  <PresentationFormat>شاشة عريضة</PresentationFormat>
  <Paragraphs>93</Paragraphs>
  <Slides>11</Slides>
  <Notes>10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11</vt:i4>
      </vt:variant>
    </vt:vector>
  </HeadingPairs>
  <TitlesOfParts>
    <vt:vector size="18" baseType="lpstr">
      <vt:lpstr>Arial</vt:lpstr>
      <vt:lpstr>Bauhaus 93</vt:lpstr>
      <vt:lpstr>Calibri</vt:lpstr>
      <vt:lpstr>Trebuchet MS</vt:lpstr>
      <vt:lpstr>Wingdings</vt:lpstr>
      <vt:lpstr>Wingdings 3</vt:lpstr>
      <vt:lpstr>واجهة</vt:lpstr>
      <vt:lpstr>lecture4</vt:lpstr>
      <vt:lpstr>Design Thinking and Decision Making</vt:lpstr>
      <vt:lpstr>Big Data and Decision-Making</vt:lpstr>
      <vt:lpstr>Review Learning Objective 2.1</vt:lpstr>
      <vt:lpstr>Review Learning Objective 2.2 (1 of 2)</vt:lpstr>
      <vt:lpstr>Review Learning Objective 2.2 (2 of 2)</vt:lpstr>
      <vt:lpstr>Review Learning Objective 2.3 (1 of 2)</vt:lpstr>
      <vt:lpstr>Review Learning Objective 2.3 (2 of 2)</vt:lpstr>
      <vt:lpstr>Review Learning Objective 2.4</vt:lpstr>
      <vt:lpstr>Review Learning Objective 2.5 (1 of 2)</vt:lpstr>
      <vt:lpstr>Review Learning Objective 2.5 (2 of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lecture2</dc:title>
  <dc:creator>alisraa2</dc:creator>
  <cp:lastModifiedBy>alisraa2</cp:lastModifiedBy>
  <cp:revision>9</cp:revision>
  <dcterms:created xsi:type="dcterms:W3CDTF">2020-09-28T08:53:55Z</dcterms:created>
  <dcterms:modified xsi:type="dcterms:W3CDTF">2020-10-03T15:01:19Z</dcterms:modified>
</cp:coreProperties>
</file>