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370" y="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50DA60-6AAF-DC43-A59E-9FE843890471}"/>
              </a:ext>
            </a:extLst>
          </p:cNvPr>
          <p:cNvSpPr>
            <a:spLocks noGrp="1"/>
          </p:cNvSpPr>
          <p:nvPr>
            <p:ph type="ctrTitle"/>
          </p:nvPr>
        </p:nvSpPr>
        <p:spPr/>
        <p:txBody>
          <a:bodyPr/>
          <a:lstStyle/>
          <a:p>
            <a:pPr algn="r" rtl="1"/>
            <a:r>
              <a:rPr lang="en-GB"/>
              <a:t>النسيان</a:t>
            </a:r>
            <a:endParaRPr lang="en-US"/>
          </a:p>
        </p:txBody>
      </p:sp>
      <p:sp>
        <p:nvSpPr>
          <p:cNvPr id="3" name="Subtitle 2">
            <a:extLst>
              <a:ext uri="{FF2B5EF4-FFF2-40B4-BE49-F238E27FC236}">
                <a16:creationId xmlns:a16="http://schemas.microsoft.com/office/drawing/2014/main" xmlns="" id="{31C5C798-22A2-CB4F-9BAE-F6F109248015}"/>
              </a:ext>
            </a:extLst>
          </p:cNvPr>
          <p:cNvSpPr>
            <a:spLocks noGrp="1"/>
          </p:cNvSpPr>
          <p:nvPr>
            <p:ph type="subTitle" idx="1"/>
          </p:nvPr>
        </p:nvSpPr>
        <p:spPr/>
        <p:txBody>
          <a:bodyPr/>
          <a:lstStyle/>
          <a:p>
            <a:pPr algn="r" rtl="1"/>
            <a:r>
              <a:rPr lang="en-GB" dirty="0" smtClean="0"/>
              <a:t>.</a:t>
            </a:r>
            <a:endParaRPr lang="en-US" dirty="0"/>
          </a:p>
        </p:txBody>
      </p:sp>
    </p:spTree>
    <p:extLst>
      <p:ext uri="{BB962C8B-B14F-4D97-AF65-F5344CB8AC3E}">
        <p14:creationId xmlns:p14="http://schemas.microsoft.com/office/powerpoint/2010/main" val="2758200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BC09F44-ABBA-5A43-9E12-591B34F2B5F8}"/>
              </a:ext>
            </a:extLst>
          </p:cNvPr>
          <p:cNvSpPr>
            <a:spLocks noGrp="1"/>
          </p:cNvSpPr>
          <p:nvPr>
            <p:ph idx="1"/>
          </p:nvPr>
        </p:nvSpPr>
        <p:spPr/>
        <p:txBody>
          <a:bodyPr/>
          <a:lstStyle/>
          <a:p>
            <a:pPr algn="r" rtl="1"/>
            <a:r>
              <a:rPr lang="en-GB" sz="2400"/>
              <a:t>ابنغاهوس هو اول من  تناول موضوع النسيان كدراسة  ووجد : ان النسيان يكون سريعا بعد التعلم مباشرة . </a:t>
            </a:r>
          </a:p>
          <a:p>
            <a:pPr algn="r" rtl="1"/>
            <a:r>
              <a:rPr lang="en-GB" sz="2400"/>
              <a:t>فتكون اكبر كمية نسيان هي اول 9 ساعات بعد تخزين المعلومات وخاصة الساعة الاولى </a:t>
            </a:r>
          </a:p>
          <a:p>
            <a:pPr algn="r" rtl="1"/>
            <a:r>
              <a:rPr lang="en-GB" sz="2400"/>
              <a:t>واكدت الدراسات التالية صحة النتائج السابقة . </a:t>
            </a:r>
          </a:p>
          <a:p>
            <a:pPr algn="r" rtl="1"/>
            <a:r>
              <a:rPr lang="en-GB" sz="2400"/>
              <a:t>ومن التفسيرات التي اتخذت من هذه الدراسة نظرية  مايلي : </a:t>
            </a:r>
          </a:p>
          <a:p>
            <a:pPr marL="0" indent="0" algn="r" rtl="1">
              <a:buNone/>
            </a:pPr>
            <a:endParaRPr lang="en-US"/>
          </a:p>
        </p:txBody>
      </p:sp>
    </p:spTree>
    <p:extLst>
      <p:ext uri="{BB962C8B-B14F-4D97-AF65-F5344CB8AC3E}">
        <p14:creationId xmlns:p14="http://schemas.microsoft.com/office/powerpoint/2010/main" val="642246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D659F0-9799-CB43-9D94-33DE77B55E4A}"/>
              </a:ext>
            </a:extLst>
          </p:cNvPr>
          <p:cNvSpPr>
            <a:spLocks noGrp="1"/>
          </p:cNvSpPr>
          <p:nvPr>
            <p:ph type="title"/>
          </p:nvPr>
        </p:nvSpPr>
        <p:spPr/>
        <p:txBody>
          <a:bodyPr/>
          <a:lstStyle/>
          <a:p>
            <a:pPr algn="r" rtl="1"/>
            <a:r>
              <a:rPr lang="en-GB"/>
              <a:t>نظرية التلف : </a:t>
            </a:r>
            <a:endParaRPr lang="en-US"/>
          </a:p>
        </p:txBody>
      </p:sp>
      <p:sp>
        <p:nvSpPr>
          <p:cNvPr id="3" name="Content Placeholder 2">
            <a:extLst>
              <a:ext uri="{FF2B5EF4-FFF2-40B4-BE49-F238E27FC236}">
                <a16:creationId xmlns:a16="http://schemas.microsoft.com/office/drawing/2014/main" xmlns="" id="{FC6B2028-2DBD-6546-8915-A5AA96A6B998}"/>
              </a:ext>
            </a:extLst>
          </p:cNvPr>
          <p:cNvSpPr>
            <a:spLocks noGrp="1"/>
          </p:cNvSpPr>
          <p:nvPr>
            <p:ph idx="1"/>
          </p:nvPr>
        </p:nvSpPr>
        <p:spPr>
          <a:xfrm>
            <a:off x="1187206" y="2157719"/>
            <a:ext cx="9603275" cy="3450613"/>
          </a:xfrm>
        </p:spPr>
        <p:txBody>
          <a:bodyPr>
            <a:normAutofit/>
          </a:bodyPr>
          <a:lstStyle/>
          <a:p>
            <a:pPr algn="r" rtl="1"/>
            <a:r>
              <a:rPr lang="en-GB" sz="2400"/>
              <a:t>اول نظرية تفسر النسيان .</a:t>
            </a:r>
          </a:p>
          <a:p>
            <a:pPr algn="r" rtl="1"/>
            <a:r>
              <a:rPr lang="en-GB" sz="2400"/>
              <a:t>وسببه ان عدم استخدام المعلومات المخزنة .</a:t>
            </a:r>
          </a:p>
          <a:p>
            <a:pPr algn="r" rtl="1"/>
            <a:r>
              <a:rPr lang="en-GB" sz="2400"/>
              <a:t>تفترض : ان التعلم يعمل اثار على الذاكرة او تغيرات في الدماغ وهذه الاثار تخفت تدريجيا مع مرور الوقت</a:t>
            </a:r>
          </a:p>
          <a:p>
            <a:pPr algn="r" rtl="1"/>
            <a:r>
              <a:rPr lang="en-GB" sz="2400"/>
              <a:t>رغم وجود مؤشرات على هذه النظرية الا انه تم رفضها وذلك لاننا نتذكر معلومات مضى على تعلمها وقت طويل جدا  اكثر من تذكر معلومات تعلمناها  حديثا .</a:t>
            </a:r>
            <a:endParaRPr lang="en-US" sz="2400"/>
          </a:p>
        </p:txBody>
      </p:sp>
    </p:spTree>
    <p:extLst>
      <p:ext uri="{BB962C8B-B14F-4D97-AF65-F5344CB8AC3E}">
        <p14:creationId xmlns:p14="http://schemas.microsoft.com/office/powerpoint/2010/main" val="4140048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BBA1C56-A0AF-574B-B434-5AE8FB573FA4}"/>
              </a:ext>
            </a:extLst>
          </p:cNvPr>
          <p:cNvSpPr>
            <a:spLocks noGrp="1"/>
          </p:cNvSpPr>
          <p:nvPr>
            <p:ph idx="1"/>
          </p:nvPr>
        </p:nvSpPr>
        <p:spPr/>
        <p:txBody>
          <a:bodyPr/>
          <a:lstStyle/>
          <a:p>
            <a:pPr algn="r" rtl="1"/>
            <a:r>
              <a:rPr lang="ar-SA" sz="2400" dirty="0" smtClean="0"/>
              <a:t>نظرية التداخل</a:t>
            </a:r>
            <a:endParaRPr lang="en-GB" sz="2400" dirty="0" smtClean="0"/>
          </a:p>
          <a:p>
            <a:pPr algn="r" rtl="1"/>
            <a:r>
              <a:rPr lang="en-GB" sz="2400" dirty="0" err="1" smtClean="0"/>
              <a:t>تفترض</a:t>
            </a:r>
            <a:r>
              <a:rPr lang="en-GB" sz="2400" dirty="0" smtClean="0"/>
              <a:t> </a:t>
            </a:r>
            <a:r>
              <a:rPr lang="en-GB" sz="2400" dirty="0" err="1" smtClean="0"/>
              <a:t>ايضا</a:t>
            </a:r>
            <a:r>
              <a:rPr lang="en-GB" sz="2400" dirty="0" smtClean="0"/>
              <a:t>  : </a:t>
            </a:r>
            <a:r>
              <a:rPr lang="en-GB" sz="2400" dirty="0" err="1" smtClean="0"/>
              <a:t>ان</a:t>
            </a:r>
            <a:r>
              <a:rPr lang="en-GB" sz="2400" dirty="0" smtClean="0"/>
              <a:t> </a:t>
            </a:r>
            <a:r>
              <a:rPr lang="en-GB" sz="2400" dirty="0" err="1" smtClean="0"/>
              <a:t>النسيان</a:t>
            </a:r>
            <a:r>
              <a:rPr lang="en-GB" sz="2400" dirty="0" smtClean="0"/>
              <a:t> </a:t>
            </a:r>
            <a:r>
              <a:rPr lang="en-GB" sz="2400" dirty="0" err="1" smtClean="0"/>
              <a:t>يحصل</a:t>
            </a:r>
            <a:r>
              <a:rPr lang="en-GB" sz="2400" dirty="0" smtClean="0"/>
              <a:t> </a:t>
            </a:r>
            <a:r>
              <a:rPr lang="en-GB" sz="2400" dirty="0" err="1" smtClean="0"/>
              <a:t>بسبب</a:t>
            </a:r>
            <a:r>
              <a:rPr lang="en-GB" sz="2400" dirty="0" smtClean="0"/>
              <a:t> </a:t>
            </a:r>
            <a:r>
              <a:rPr lang="en-GB" sz="2400" dirty="0" err="1" smtClean="0"/>
              <a:t>التداخل</a:t>
            </a:r>
            <a:r>
              <a:rPr lang="en-GB" sz="2400" dirty="0" smtClean="0"/>
              <a:t> </a:t>
            </a:r>
            <a:r>
              <a:rPr lang="en-GB" sz="2400" dirty="0" err="1" smtClean="0"/>
              <a:t>بين</a:t>
            </a:r>
            <a:r>
              <a:rPr lang="en-GB" sz="2400" dirty="0" smtClean="0"/>
              <a:t> </a:t>
            </a:r>
            <a:r>
              <a:rPr lang="en-GB" sz="2400" dirty="0" err="1" smtClean="0"/>
              <a:t>المعلومات</a:t>
            </a:r>
            <a:r>
              <a:rPr lang="en-GB" sz="2400" dirty="0" smtClean="0"/>
              <a:t> </a:t>
            </a:r>
            <a:r>
              <a:rPr lang="en-GB" sz="2400" dirty="0" err="1" smtClean="0"/>
              <a:t>السابقة</a:t>
            </a:r>
            <a:r>
              <a:rPr lang="en-GB" sz="2400" dirty="0" smtClean="0"/>
              <a:t> </a:t>
            </a:r>
            <a:r>
              <a:rPr lang="en-GB" sz="2400" dirty="0" err="1" smtClean="0"/>
              <a:t>والجديدة</a:t>
            </a:r>
            <a:r>
              <a:rPr lang="en-GB" sz="2400" dirty="0" smtClean="0"/>
              <a:t> </a:t>
            </a:r>
            <a:r>
              <a:rPr lang="en-GB" sz="2400" dirty="0" err="1" smtClean="0"/>
              <a:t>خاصة</a:t>
            </a:r>
            <a:r>
              <a:rPr lang="en-GB" sz="2400" dirty="0" smtClean="0"/>
              <a:t> </a:t>
            </a:r>
            <a:r>
              <a:rPr lang="en-GB" sz="2400" dirty="0" err="1" smtClean="0"/>
              <a:t>عندما</a:t>
            </a:r>
            <a:r>
              <a:rPr lang="en-GB" sz="2400" dirty="0" smtClean="0"/>
              <a:t> </a:t>
            </a:r>
            <a:r>
              <a:rPr lang="en-GB" sz="2400" dirty="0" err="1" smtClean="0"/>
              <a:t>يكون</a:t>
            </a:r>
            <a:r>
              <a:rPr lang="en-GB" sz="2400" dirty="0" smtClean="0"/>
              <a:t> </a:t>
            </a:r>
            <a:r>
              <a:rPr lang="en-GB" sz="2400" dirty="0" err="1" smtClean="0"/>
              <a:t>تشابه</a:t>
            </a:r>
            <a:r>
              <a:rPr lang="en-GB" sz="2400" dirty="0" smtClean="0"/>
              <a:t> </a:t>
            </a:r>
            <a:r>
              <a:rPr lang="en-GB" sz="2400" dirty="0" err="1" smtClean="0"/>
              <a:t>بها</a:t>
            </a:r>
            <a:r>
              <a:rPr lang="en-GB" sz="2400" dirty="0" smtClean="0"/>
              <a:t>  .</a:t>
            </a:r>
            <a:endParaRPr lang="en-GB" sz="2400" dirty="0"/>
          </a:p>
          <a:p>
            <a:pPr algn="r" rtl="1"/>
            <a:r>
              <a:rPr lang="en-GB" sz="2400" dirty="0" err="1"/>
              <a:t>وهناك</a:t>
            </a:r>
            <a:r>
              <a:rPr lang="en-GB" sz="2400" dirty="0"/>
              <a:t> </a:t>
            </a:r>
            <a:r>
              <a:rPr lang="en-GB" sz="2400" dirty="0" err="1"/>
              <a:t>نوعان</a:t>
            </a:r>
            <a:r>
              <a:rPr lang="en-GB" sz="2400" dirty="0"/>
              <a:t> </a:t>
            </a:r>
            <a:r>
              <a:rPr lang="en-GB" sz="2400" dirty="0" err="1"/>
              <a:t>من</a:t>
            </a:r>
            <a:r>
              <a:rPr lang="en-GB" sz="2400" dirty="0"/>
              <a:t> </a:t>
            </a:r>
            <a:r>
              <a:rPr lang="en-GB" sz="2400" dirty="0" err="1"/>
              <a:t>التداخل</a:t>
            </a:r>
            <a:r>
              <a:rPr lang="en-GB" sz="2400" dirty="0"/>
              <a:t>  : </a:t>
            </a:r>
          </a:p>
          <a:p>
            <a:pPr marL="0" indent="0" algn="r" rtl="1">
              <a:buNone/>
            </a:pPr>
            <a:endParaRPr lang="en-GB" dirty="0"/>
          </a:p>
        </p:txBody>
      </p:sp>
      <p:sp>
        <p:nvSpPr>
          <p:cNvPr id="4" name="Arrow: Bent-Up 3">
            <a:extLst>
              <a:ext uri="{FF2B5EF4-FFF2-40B4-BE49-F238E27FC236}">
                <a16:creationId xmlns:a16="http://schemas.microsoft.com/office/drawing/2014/main" xmlns="" id="{EBB1ABDA-B4FA-B44B-8134-AE9A178AA3AA}"/>
              </a:ext>
            </a:extLst>
          </p:cNvPr>
          <p:cNvSpPr/>
          <p:nvPr/>
        </p:nvSpPr>
        <p:spPr>
          <a:xfrm rot="10800000" flipH="1">
            <a:off x="5310138" y="3279741"/>
            <a:ext cx="1886156" cy="1625203"/>
          </a:xfrm>
          <a:prstGeom prst="bentUpArrow">
            <a:avLst>
              <a:gd name="adj1" fmla="val 25000"/>
              <a:gd name="adj2" fmla="val 29381"/>
              <a:gd name="adj3"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Bent-Up 7">
            <a:extLst>
              <a:ext uri="{FF2B5EF4-FFF2-40B4-BE49-F238E27FC236}">
                <a16:creationId xmlns:a16="http://schemas.microsoft.com/office/drawing/2014/main" xmlns="" id="{BA2E91BA-8953-694F-B56E-96ABE5ABC46E}"/>
              </a:ext>
            </a:extLst>
          </p:cNvPr>
          <p:cNvSpPr/>
          <p:nvPr/>
        </p:nvSpPr>
        <p:spPr>
          <a:xfrm rot="10800000">
            <a:off x="1451579" y="3303983"/>
            <a:ext cx="2044303" cy="1357315"/>
          </a:xfrm>
          <a:prstGeom prst="bentUpArrow">
            <a:avLst>
              <a:gd name="adj1" fmla="val 25000"/>
              <a:gd name="adj2" fmla="val 29381"/>
              <a:gd name="adj3" fmla="val 489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31BBFF6-9F01-CB40-8F1B-1004DBF2BB8F}"/>
              </a:ext>
            </a:extLst>
          </p:cNvPr>
          <p:cNvSpPr txBox="1"/>
          <p:nvPr/>
        </p:nvSpPr>
        <p:spPr>
          <a:xfrm>
            <a:off x="7292373" y="3571871"/>
            <a:ext cx="2807493" cy="1357315"/>
          </a:xfrm>
          <a:prstGeom prst="rect">
            <a:avLst/>
          </a:prstGeom>
          <a:noFill/>
        </p:spPr>
        <p:txBody>
          <a:bodyPr wrap="square" rtlCol="0">
            <a:spAutoFit/>
          </a:bodyPr>
          <a:lstStyle/>
          <a:p>
            <a:pPr algn="l"/>
            <a:endParaRPr lang="en-US"/>
          </a:p>
        </p:txBody>
      </p:sp>
      <p:sp>
        <p:nvSpPr>
          <p:cNvPr id="10" name="TextBox 9">
            <a:extLst>
              <a:ext uri="{FF2B5EF4-FFF2-40B4-BE49-F238E27FC236}">
                <a16:creationId xmlns:a16="http://schemas.microsoft.com/office/drawing/2014/main" xmlns="" id="{CB615843-4D71-F748-84E8-B12C2C24B693}"/>
              </a:ext>
            </a:extLst>
          </p:cNvPr>
          <p:cNvSpPr txBox="1"/>
          <p:nvPr/>
        </p:nvSpPr>
        <p:spPr>
          <a:xfrm>
            <a:off x="5193505" y="2523529"/>
            <a:ext cx="2189353" cy="511183"/>
          </a:xfrm>
          <a:prstGeom prst="rect">
            <a:avLst/>
          </a:prstGeom>
          <a:noFill/>
        </p:spPr>
        <p:txBody>
          <a:bodyPr wrap="square" rtlCol="0">
            <a:spAutoFit/>
          </a:bodyPr>
          <a:lstStyle/>
          <a:p>
            <a:pPr algn="l"/>
            <a:endParaRPr lang="en-US"/>
          </a:p>
        </p:txBody>
      </p:sp>
      <p:sp>
        <p:nvSpPr>
          <p:cNvPr id="11" name="TextBox 10">
            <a:extLst>
              <a:ext uri="{FF2B5EF4-FFF2-40B4-BE49-F238E27FC236}">
                <a16:creationId xmlns:a16="http://schemas.microsoft.com/office/drawing/2014/main" xmlns="" id="{0CC96873-C2BE-5A43-9E7D-1613CEDE3EDE}"/>
              </a:ext>
            </a:extLst>
          </p:cNvPr>
          <p:cNvSpPr txBox="1"/>
          <p:nvPr/>
        </p:nvSpPr>
        <p:spPr>
          <a:xfrm>
            <a:off x="5193506" y="2523529"/>
            <a:ext cx="1828800" cy="1828800"/>
          </a:xfrm>
          <a:prstGeom prst="rect">
            <a:avLst/>
          </a:prstGeom>
          <a:noFill/>
        </p:spPr>
        <p:txBody>
          <a:bodyPr wrap="square" rtlCol="0">
            <a:spAutoFit/>
          </a:bodyPr>
          <a:lstStyle/>
          <a:p>
            <a:pPr algn="l"/>
            <a:endParaRPr lang="en-US"/>
          </a:p>
        </p:txBody>
      </p:sp>
      <p:sp>
        <p:nvSpPr>
          <p:cNvPr id="12" name="TextBox 11">
            <a:extLst>
              <a:ext uri="{FF2B5EF4-FFF2-40B4-BE49-F238E27FC236}">
                <a16:creationId xmlns:a16="http://schemas.microsoft.com/office/drawing/2014/main" xmlns="" id="{F31244DA-EC64-3842-B5D3-25E20D6E89BD}"/>
              </a:ext>
            </a:extLst>
          </p:cNvPr>
          <p:cNvSpPr txBox="1"/>
          <p:nvPr/>
        </p:nvSpPr>
        <p:spPr>
          <a:xfrm>
            <a:off x="5256558" y="4983119"/>
            <a:ext cx="2512269" cy="461665"/>
          </a:xfrm>
          <a:prstGeom prst="rect">
            <a:avLst/>
          </a:prstGeom>
          <a:noFill/>
        </p:spPr>
        <p:txBody>
          <a:bodyPr wrap="square" rtlCol="0">
            <a:spAutoFit/>
          </a:bodyPr>
          <a:lstStyle/>
          <a:p>
            <a:pPr algn="r" rtl="1"/>
            <a:r>
              <a:rPr lang="en-GB" sz="2400" b="1" u="sng"/>
              <a:t>كف الاثر القبلي </a:t>
            </a:r>
            <a:endParaRPr lang="en-US" sz="2400" b="1" u="sng"/>
          </a:p>
        </p:txBody>
      </p:sp>
      <p:sp>
        <p:nvSpPr>
          <p:cNvPr id="14" name="TextBox 13">
            <a:extLst>
              <a:ext uri="{FF2B5EF4-FFF2-40B4-BE49-F238E27FC236}">
                <a16:creationId xmlns:a16="http://schemas.microsoft.com/office/drawing/2014/main" xmlns="" id="{DA4E3C40-BE83-FF4E-8DF8-863D2226AD6B}"/>
              </a:ext>
            </a:extLst>
          </p:cNvPr>
          <p:cNvSpPr txBox="1"/>
          <p:nvPr/>
        </p:nvSpPr>
        <p:spPr>
          <a:xfrm>
            <a:off x="917376" y="4929186"/>
            <a:ext cx="1828800" cy="830997"/>
          </a:xfrm>
          <a:prstGeom prst="rect">
            <a:avLst/>
          </a:prstGeom>
          <a:noFill/>
        </p:spPr>
        <p:txBody>
          <a:bodyPr wrap="square" rtlCol="0">
            <a:spAutoFit/>
          </a:bodyPr>
          <a:lstStyle/>
          <a:p>
            <a:pPr algn="r" rtl="1"/>
            <a:r>
              <a:rPr lang="en-GB" sz="2400" b="1" u="sng"/>
              <a:t>كف الاثر الرجعي</a:t>
            </a:r>
            <a:endParaRPr lang="en-US" sz="2400" b="1" u="sng"/>
          </a:p>
        </p:txBody>
      </p:sp>
    </p:spTree>
    <p:extLst>
      <p:ext uri="{BB962C8B-B14F-4D97-AF65-F5344CB8AC3E}">
        <p14:creationId xmlns:p14="http://schemas.microsoft.com/office/powerpoint/2010/main" val="971758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20270A-BBC7-0E4D-8274-D5595F97DFD3}"/>
              </a:ext>
            </a:extLst>
          </p:cNvPr>
          <p:cNvSpPr>
            <a:spLocks noGrp="1"/>
          </p:cNvSpPr>
          <p:nvPr>
            <p:ph type="title"/>
          </p:nvPr>
        </p:nvSpPr>
        <p:spPr/>
        <p:txBody>
          <a:bodyPr/>
          <a:lstStyle/>
          <a:p>
            <a:pPr marL="514350" indent="-514350" algn="r" rtl="1">
              <a:buFont typeface="+mj-lt"/>
              <a:buAutoNum type="arabicPeriod"/>
            </a:pPr>
            <a:r>
              <a:rPr lang="en-GB"/>
              <a:t>كف الاثر القبلي. </a:t>
            </a:r>
            <a:endParaRPr lang="en-US"/>
          </a:p>
        </p:txBody>
      </p:sp>
      <p:sp>
        <p:nvSpPr>
          <p:cNvPr id="3" name="Content Placeholder 2">
            <a:extLst>
              <a:ext uri="{FF2B5EF4-FFF2-40B4-BE49-F238E27FC236}">
                <a16:creationId xmlns:a16="http://schemas.microsoft.com/office/drawing/2014/main" xmlns="" id="{D393C265-B297-EA47-B141-D5901521B40B}"/>
              </a:ext>
            </a:extLst>
          </p:cNvPr>
          <p:cNvSpPr>
            <a:spLocks noGrp="1"/>
          </p:cNvSpPr>
          <p:nvPr>
            <p:ph idx="1"/>
          </p:nvPr>
        </p:nvSpPr>
        <p:spPr/>
        <p:txBody>
          <a:bodyPr>
            <a:normAutofit/>
          </a:bodyPr>
          <a:lstStyle/>
          <a:p>
            <a:pPr algn="r" rtl="1"/>
            <a:r>
              <a:rPr lang="en-GB" sz="2400"/>
              <a:t>عندما تعيق المعلومات السابقة تذكر المعلومات اللاحقة </a:t>
            </a:r>
          </a:p>
          <a:p>
            <a:pPr algn="r" rtl="1"/>
            <a:r>
              <a:rPr lang="en-GB" sz="2400"/>
              <a:t>مثل حصولك على رقم جديد يمكن ان يعيق  الرقم القديم المخزن في ذاكرتك تذكرك للجديد .</a:t>
            </a:r>
          </a:p>
          <a:p>
            <a:pPr algn="r" rtl="1"/>
            <a:r>
              <a:rPr lang="en-GB" sz="2400"/>
              <a:t>او شخص تعلم اللغة الفرنسية قد يعيق تعلمه للاسبانية لاحقا فعند محاولته لتذكر كلمة باللغة الاسبانية سوف يتذكر المعنى الفرنسي لنفس الكلمة .</a:t>
            </a:r>
          </a:p>
          <a:p>
            <a:pPr algn="r" rtl="1"/>
            <a:r>
              <a:rPr lang="en-GB" sz="2400"/>
              <a:t>ووجد  Underwood , ان تعلم قوائم متعددة من مفردات خلال ايام متتابعة يجدون صعوبة اكثر في تذكر كل قائمة جديدة اليوم التالي .</a:t>
            </a:r>
            <a:endParaRPr lang="en-US" sz="2400"/>
          </a:p>
        </p:txBody>
      </p:sp>
    </p:spTree>
    <p:extLst>
      <p:ext uri="{BB962C8B-B14F-4D97-AF65-F5344CB8AC3E}">
        <p14:creationId xmlns:p14="http://schemas.microsoft.com/office/powerpoint/2010/main" val="1091089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254787-40C9-4B4F-80A7-6C2961374141}"/>
              </a:ext>
            </a:extLst>
          </p:cNvPr>
          <p:cNvSpPr>
            <a:spLocks noGrp="1"/>
          </p:cNvSpPr>
          <p:nvPr>
            <p:ph type="title"/>
          </p:nvPr>
        </p:nvSpPr>
        <p:spPr/>
        <p:txBody>
          <a:bodyPr/>
          <a:lstStyle/>
          <a:p>
            <a:pPr algn="r" rtl="1"/>
            <a:r>
              <a:rPr lang="en-GB"/>
              <a:t>.2 كف الاثر الرجعي </a:t>
            </a:r>
            <a:endParaRPr lang="en-US"/>
          </a:p>
        </p:txBody>
      </p:sp>
      <p:sp>
        <p:nvSpPr>
          <p:cNvPr id="3" name="Content Placeholder 2">
            <a:extLst>
              <a:ext uri="{FF2B5EF4-FFF2-40B4-BE49-F238E27FC236}">
                <a16:creationId xmlns:a16="http://schemas.microsoft.com/office/drawing/2014/main" xmlns="" id="{31E430BC-D1FF-C44C-B982-4B506062C804}"/>
              </a:ext>
            </a:extLst>
          </p:cNvPr>
          <p:cNvSpPr>
            <a:spLocks noGrp="1"/>
          </p:cNvSpPr>
          <p:nvPr>
            <p:ph idx="1"/>
          </p:nvPr>
        </p:nvSpPr>
        <p:spPr>
          <a:xfrm>
            <a:off x="1737329" y="2042521"/>
            <a:ext cx="9603275" cy="3450613"/>
          </a:xfrm>
        </p:spPr>
        <p:txBody>
          <a:bodyPr>
            <a:normAutofit/>
          </a:bodyPr>
          <a:lstStyle/>
          <a:p>
            <a:pPr algn="r" rtl="1"/>
            <a:r>
              <a:rPr lang="en-GB" sz="2400"/>
              <a:t>عندما تعيق المعلومات الجديدة تذكر المعلومات السابقة </a:t>
            </a:r>
          </a:p>
          <a:p>
            <a:pPr algn="r" rtl="1"/>
            <a:r>
              <a:rPr lang="en-GB" sz="2400"/>
              <a:t>مثل ان تتداخل الاسماء الجديدة التي يتعرف عليها المدرس مع اسماء تعرف عليها خلال مساقات سابقة فتعيق تذكر الاسماء السابقة .</a:t>
            </a:r>
          </a:p>
          <a:p>
            <a:pPr algn="r" rtl="1"/>
            <a:r>
              <a:rPr lang="en-GB" sz="2400"/>
              <a:t>وبمكن للطالب ان يخفف كف الاثر الرجعي من خلال النوم بعد دراسته لمادة جديدة  </a:t>
            </a:r>
          </a:p>
          <a:p>
            <a:pPr algn="r" rtl="1"/>
            <a:r>
              <a:rPr lang="en-GB" sz="2400"/>
              <a:t>دراسة كلاسيكية : يتذكر الفرد اذا نام بعد تعلم قوائم لمقاطع عديمة المعنى ثلاث اضعاف ما يتذكره في حال بقاءه مستيقظا .</a:t>
            </a:r>
            <a:endParaRPr lang="en-US" sz="2400"/>
          </a:p>
        </p:txBody>
      </p:sp>
    </p:spTree>
    <p:extLst>
      <p:ext uri="{BB962C8B-B14F-4D97-AF65-F5344CB8AC3E}">
        <p14:creationId xmlns:p14="http://schemas.microsoft.com/office/powerpoint/2010/main" val="2824214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16DD02E-AB4C-BE41-928F-57DB428955EC}"/>
              </a:ext>
            </a:extLst>
          </p:cNvPr>
          <p:cNvSpPr>
            <a:spLocks noGrp="1"/>
          </p:cNvSpPr>
          <p:nvPr>
            <p:ph idx="1"/>
          </p:nvPr>
        </p:nvSpPr>
        <p:spPr/>
        <p:txBody>
          <a:bodyPr>
            <a:normAutofit/>
          </a:bodyPr>
          <a:lstStyle/>
          <a:p>
            <a:pPr algn="r" rtl="1"/>
            <a:r>
              <a:rPr lang="en-GB" sz="2400"/>
              <a:t>دراسة : عملية التداخل واحدة من اهم العمليات المسببة للنسيان .</a:t>
            </a:r>
          </a:p>
          <a:p>
            <a:pPr algn="r" rtl="1"/>
            <a:r>
              <a:rPr lang="en-GB" sz="2400"/>
              <a:t>فهذه النظرية اكثر قبولا من نظرية التلف </a:t>
            </a:r>
          </a:p>
          <a:p>
            <a:pPr algn="r" rtl="1"/>
            <a:r>
              <a:rPr lang="en-GB" sz="2400"/>
              <a:t>تحدث ظاهرة التداخل : اذا كان الفرد يخزن المعلومات من خلال اسلوب المذاكرة الصم </a:t>
            </a:r>
          </a:p>
          <a:p>
            <a:pPr algn="r" rtl="1"/>
            <a:r>
              <a:rPr lang="en-GB" sz="2400"/>
              <a:t>اما اذا كان تعلمه قائم على الفهم والمعنى  افضل  بكثير ذلك لانه ينطوي على التنظيم لمادة التعليم في الذاكرة وربط المعلومات السابقة باللاحقة بطريقة منطقية ودراك للعلاقات بين اجزاء المادة .</a:t>
            </a:r>
            <a:endParaRPr lang="en-US" sz="2400"/>
          </a:p>
        </p:txBody>
      </p:sp>
    </p:spTree>
    <p:extLst>
      <p:ext uri="{BB962C8B-B14F-4D97-AF65-F5344CB8AC3E}">
        <p14:creationId xmlns:p14="http://schemas.microsoft.com/office/powerpoint/2010/main" val="1683917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D900EE-1DA3-4649-8EF2-4408A05DDA64}"/>
              </a:ext>
            </a:extLst>
          </p:cNvPr>
          <p:cNvSpPr>
            <a:spLocks noGrp="1"/>
          </p:cNvSpPr>
          <p:nvPr>
            <p:ph type="title"/>
          </p:nvPr>
        </p:nvSpPr>
        <p:spPr/>
        <p:txBody>
          <a:bodyPr/>
          <a:lstStyle/>
          <a:p>
            <a:pPr algn="r" rtl="1"/>
            <a:r>
              <a:rPr lang="en-GB"/>
              <a:t>النسيان الناتج عن نقص المؤشرات </a:t>
            </a:r>
            <a:endParaRPr lang="en-US"/>
          </a:p>
        </p:txBody>
      </p:sp>
      <p:sp>
        <p:nvSpPr>
          <p:cNvPr id="3" name="Content Placeholder 2">
            <a:extLst>
              <a:ext uri="{FF2B5EF4-FFF2-40B4-BE49-F238E27FC236}">
                <a16:creationId xmlns:a16="http://schemas.microsoft.com/office/drawing/2014/main" xmlns="" id="{1DF920E2-19A8-D948-BE1C-4A6D3DB4220D}"/>
              </a:ext>
            </a:extLst>
          </p:cNvPr>
          <p:cNvSpPr>
            <a:spLocks noGrp="1"/>
          </p:cNvSpPr>
          <p:nvPr>
            <p:ph idx="1"/>
          </p:nvPr>
        </p:nvSpPr>
        <p:spPr/>
        <p:txBody>
          <a:bodyPr>
            <a:noAutofit/>
          </a:bodyPr>
          <a:lstStyle/>
          <a:p>
            <a:pPr algn="r" rtl="1"/>
            <a:r>
              <a:rPr lang="en-GB"/>
              <a:t>السبب : عدم وجود مؤشىات او تلميحات كافية للمساعدة على التذكر ، حسب النظرية : ننسى لاننا نفشل في استخدام مؤشرات استرجاع فعالة ،( فالمعلومات لا تضيع </a:t>
            </a:r>
            <a:r>
              <a:rPr lang="en-GB" b="1"/>
              <a:t>من</a:t>
            </a:r>
            <a:r>
              <a:rPr lang="en-GB"/>
              <a:t> الذاكرة طويلة المدى . ولكنها تضيع </a:t>
            </a:r>
            <a:r>
              <a:rPr lang="en-GB" b="1"/>
              <a:t>في </a:t>
            </a:r>
            <a:r>
              <a:rPr lang="en-GB"/>
              <a:t>الذاكرة طويلة المدى (</a:t>
            </a:r>
          </a:p>
          <a:p>
            <a:pPr algn="r" rtl="1"/>
            <a:r>
              <a:rPr lang="en-GB"/>
              <a:t>نحن لا ننسى المعلومات لانها فقدت من الذاكرة بل لاننا لم نستخدم مؤشرات وتلميحات فعالة .</a:t>
            </a:r>
          </a:p>
          <a:p>
            <a:pPr algn="r" rtl="1"/>
            <a:r>
              <a:rPr lang="en-GB"/>
              <a:t>دليلها :  نفشل بالامتحان بسبب نسياننا معلومة ونفشل في استرجاعها رغم اننا متاكدين بمعرفتها وهو بسبب عدم استخدام مؤشرات مناسبة .</a:t>
            </a:r>
          </a:p>
          <a:p>
            <a:pPr algn="r" rtl="1"/>
            <a:r>
              <a:rPr lang="en-GB"/>
              <a:t>مثال : يمكن انك نسيت الفكرة الوجهرية من نموذج اتنكسون وشفرين وهو المؤشر الوحيد الذي تستخدمه .</a:t>
            </a:r>
          </a:p>
          <a:p>
            <a:pPr algn="r" rtl="1"/>
            <a:r>
              <a:rPr lang="en-GB"/>
              <a:t>اما اذا استخدمت مؤشرات اضافية مثل مستويات الذاكرة او الذاكرة الحسية تزيد من فرصة استرجاعك  ، لمضمون النموذج</a:t>
            </a:r>
            <a:endParaRPr lang="en-US"/>
          </a:p>
        </p:txBody>
      </p:sp>
    </p:spTree>
    <p:extLst>
      <p:ext uri="{BB962C8B-B14F-4D97-AF65-F5344CB8AC3E}">
        <p14:creationId xmlns:p14="http://schemas.microsoft.com/office/powerpoint/2010/main" val="192565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BD2688D-73B6-ED4B-B067-FAE29A382279}"/>
              </a:ext>
            </a:extLst>
          </p:cNvPr>
          <p:cNvSpPr>
            <a:spLocks noGrp="1"/>
          </p:cNvSpPr>
          <p:nvPr>
            <p:ph idx="1"/>
          </p:nvPr>
        </p:nvSpPr>
        <p:spPr>
          <a:xfrm>
            <a:off x="1451579" y="2015732"/>
            <a:ext cx="9710529" cy="3601041"/>
          </a:xfrm>
        </p:spPr>
        <p:txBody>
          <a:bodyPr>
            <a:noAutofit/>
          </a:bodyPr>
          <a:lstStyle/>
          <a:p>
            <a:pPr algn="r" rtl="1"/>
            <a:r>
              <a:rPr lang="en-GB" sz="2400"/>
              <a:t>المؤشرات الحاضرة في موقف التعلم يمكن ان تكون مؤشرات استرجاع  ، وهذا يفسر عندما يكون اسهل علينا تذكر معلومات في نفس البيئة المادية التي تم التخزين فيها  .</a:t>
            </a:r>
          </a:p>
          <a:p>
            <a:pPr algn="r" rtl="1"/>
            <a:r>
              <a:rPr lang="en-GB" sz="2400"/>
              <a:t>بناءا عليه : ابكر علماء النفس استراتيجيات  ، تساعد المحققي في الحصول على اكبر قدر من المعلومات من الشاهدين من خلال وجودهم في نفس البيئة المادية التي حصلت فيها  الجريمة فيساعده على التذكر بصورة اكبر ودون مقاطعة كافة الظروف التي شاهدها في هذا الموقف حتى قليلة الاهمية </a:t>
            </a:r>
          </a:p>
          <a:p>
            <a:pPr algn="r" rtl="1"/>
            <a:r>
              <a:rPr lang="en-GB" sz="2400"/>
              <a:t>فهذه الاستراتيجية فعالة اكثر من الاستراتيجيات التقليدية وهي الاسئلة العادية ، و-ثم-ما-الذي-قام-به</a:t>
            </a:r>
            <a:endParaRPr lang="en-US" sz="2400"/>
          </a:p>
        </p:txBody>
      </p:sp>
    </p:spTree>
    <p:extLst>
      <p:ext uri="{BB962C8B-B14F-4D97-AF65-F5344CB8AC3E}">
        <p14:creationId xmlns:p14="http://schemas.microsoft.com/office/powerpoint/2010/main" val="332738257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1269</TotalTime>
  <Words>551</Words>
  <Application>Microsoft Office PowerPoint</Application>
  <PresentationFormat>Custom</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Gallery</vt:lpstr>
      <vt:lpstr>النسيان</vt:lpstr>
      <vt:lpstr>PowerPoint Presentation</vt:lpstr>
      <vt:lpstr>نظرية التلف : </vt:lpstr>
      <vt:lpstr>PowerPoint Presentation</vt:lpstr>
      <vt:lpstr>كف الاثر القبلي. </vt:lpstr>
      <vt:lpstr>.2 كف الاثر الرجعي </vt:lpstr>
      <vt:lpstr>PowerPoint Presentation</vt:lpstr>
      <vt:lpstr>النسيان الناتج عن نقص المؤشرات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النسيان</dc:title>
  <dc:creator>Unknown User</dc:creator>
  <cp:lastModifiedBy>DELL</cp:lastModifiedBy>
  <cp:revision>4</cp:revision>
  <dcterms:created xsi:type="dcterms:W3CDTF">2020-10-24T19:48:09Z</dcterms:created>
  <dcterms:modified xsi:type="dcterms:W3CDTF">2020-10-28T18:05:18Z</dcterms:modified>
</cp:coreProperties>
</file>