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 id="261" r:id="rId6"/>
    <p:sldId id="262" r:id="rId7"/>
    <p:sldId id="264" r:id="rId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09/02/1446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09/02/1446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09/02/1446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09/02/1446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09/02/1446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09/02/1446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09/02/1446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09/02/1446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09/02/1446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09/02/1446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09/02/1446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09/02/1446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3900" y="2825312"/>
            <a:ext cx="7772400" cy="1470025"/>
          </a:xfrm>
        </p:spPr>
        <p:txBody>
          <a:bodyPr>
            <a:normAutofit fontScale="90000"/>
          </a:bodyPr>
          <a:lstStyle/>
          <a:p>
            <a:r>
              <a:rPr lang="ar-SA" dirty="0" smtClean="0"/>
              <a:t>مبادئ التمويل – </a:t>
            </a:r>
            <a:r>
              <a:rPr lang="ar-SA" sz="4000" dirty="0">
                <a:solidFill>
                  <a:prstClr val="black"/>
                </a:solidFill>
              </a:rPr>
              <a:t>الفصل الرابع- </a:t>
            </a:r>
            <a:r>
              <a:rPr lang="ar-JO" sz="4000">
                <a:solidFill>
                  <a:prstClr val="black"/>
                </a:solidFill>
              </a:rPr>
              <a:t>الأسواق المالية</a:t>
            </a:r>
            <a:br>
              <a:rPr lang="ar-JO" sz="4000">
                <a:solidFill>
                  <a:prstClr val="black"/>
                </a:solidFill>
              </a:rPr>
            </a:br>
            <a:r>
              <a:rPr lang="ar-SA" sz="2800" smtClean="0"/>
              <a:t>د</a:t>
            </a:r>
            <a:r>
              <a:rPr lang="ar-SA" sz="2800" dirty="0" smtClean="0"/>
              <a:t>. محمد احمد سيد احمد</a:t>
            </a:r>
            <a:endParaRPr lang="en-US" sz="2800" dirty="0"/>
          </a:p>
        </p:txBody>
      </p:sp>
      <p:sp>
        <p:nvSpPr>
          <p:cNvPr id="3" name="Subtitle 2"/>
          <p:cNvSpPr>
            <a:spLocks noGrp="1"/>
          </p:cNvSpPr>
          <p:nvPr>
            <p:ph type="subTitle" idx="1"/>
          </p:nvPr>
        </p:nvSpPr>
        <p:spPr>
          <a:xfrm>
            <a:off x="1409700" y="4419600"/>
            <a:ext cx="6400800" cy="1752600"/>
          </a:xfrm>
        </p:spPr>
        <p:txBody>
          <a:bodyPr>
            <a:normAutofit/>
          </a:bodyPr>
          <a:lstStyle/>
          <a:p>
            <a:pPr lvl="0" rtl="1"/>
            <a:endParaRPr lang="ar-SA" sz="2400" dirty="0"/>
          </a:p>
          <a:p>
            <a:pPr lvl="0" rtl="1"/>
            <a:r>
              <a:rPr lang="ar-SA" sz="2000" dirty="0"/>
              <a:t>الفصل </a:t>
            </a:r>
            <a:r>
              <a:rPr lang="ar-SA" sz="2000" dirty="0" smtClean="0"/>
              <a:t>الصيفي: </a:t>
            </a:r>
            <a:r>
              <a:rPr lang="en-US" sz="2000" dirty="0" smtClean="0"/>
              <a:t>2024-2023</a:t>
            </a:r>
            <a:endParaRPr lang="en-US" sz="2000" dirty="0"/>
          </a:p>
          <a:p>
            <a:pPr lvl="0" rtl="1"/>
            <a:r>
              <a:rPr lang="ar-JO" sz="2000" dirty="0" smtClean="0"/>
              <a:t>المحاضرة ال</a:t>
            </a:r>
            <a:r>
              <a:rPr lang="ar-SA" sz="2000" dirty="0" smtClean="0"/>
              <a:t>رابعة</a:t>
            </a:r>
            <a:r>
              <a:rPr lang="ar-JO" sz="2000" dirty="0" smtClean="0"/>
              <a:t> : </a:t>
            </a:r>
            <a:r>
              <a:rPr lang="en-US" sz="2000" dirty="0" smtClean="0"/>
              <a:t>2024-08-14</a:t>
            </a:r>
            <a:endParaRPr lang="en-US" sz="2000" dirty="0"/>
          </a:p>
        </p:txBody>
      </p:sp>
      <p:sp>
        <p:nvSpPr>
          <p:cNvPr id="4" name="Rectangle 3"/>
          <p:cNvSpPr/>
          <p:nvPr/>
        </p:nvSpPr>
        <p:spPr>
          <a:xfrm>
            <a:off x="1600200" y="1935809"/>
            <a:ext cx="6019800" cy="923330"/>
          </a:xfrm>
          <a:prstGeom prst="rect">
            <a:avLst/>
          </a:prstGeom>
        </p:spPr>
        <p:txBody>
          <a:bodyPr wrap="square">
            <a:spAutoFit/>
          </a:bodyPr>
          <a:lstStyle/>
          <a:p>
            <a:pPr algn="ctr"/>
            <a:r>
              <a:rPr lang="ar-SA" dirty="0" smtClean="0">
                <a:solidFill>
                  <a:prstClr val="black"/>
                </a:solidFill>
              </a:rPr>
              <a:t>كلية الأعمال والاقتصاد</a:t>
            </a:r>
            <a:endParaRPr lang="en-US" dirty="0">
              <a:solidFill>
                <a:prstClr val="black"/>
              </a:solidFill>
            </a:endParaRPr>
          </a:p>
          <a:p>
            <a:pPr algn="ctr"/>
            <a:r>
              <a:rPr lang="ar-SA" dirty="0" smtClean="0">
                <a:solidFill>
                  <a:prstClr val="black"/>
                </a:solidFill>
              </a:rPr>
              <a:t>قسم العلوم المالية</a:t>
            </a:r>
            <a:endParaRPr lang="en-US" dirty="0">
              <a:solidFill>
                <a:prstClr val="black"/>
              </a:solidFill>
            </a:endParaRPr>
          </a:p>
          <a:p>
            <a:pPr algn="ctr"/>
            <a:r>
              <a:rPr lang="ar-SA" dirty="0">
                <a:solidFill>
                  <a:prstClr val="black"/>
                </a:solidFill>
              </a:rPr>
              <a:t> </a:t>
            </a:r>
            <a:endParaRPr lang="en-US" dirty="0">
              <a:solidFill>
                <a:prstClr val="black"/>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4150" y="476672"/>
            <a:ext cx="1231900"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3561958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randombar(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4082"/>
          </a:xfrm>
        </p:spPr>
        <p:txBody>
          <a:bodyPr>
            <a:noAutofit/>
          </a:bodyPr>
          <a:lstStyle/>
          <a:p>
            <a:pPr algn="r"/>
            <a:r>
              <a:rPr lang="ar-JO" sz="3600" b="1" dirty="0" smtClean="0">
                <a:solidFill>
                  <a:srgbClr val="0070C0"/>
                </a:solidFill>
              </a:rPr>
              <a:t>ثانياً: أ- تقييم الأسهم الممتازة</a:t>
            </a:r>
            <a:endParaRPr lang="en-US" sz="3600" b="1" dirty="0">
              <a:solidFill>
                <a:srgbClr val="0070C0"/>
              </a:solidFill>
            </a:endParaRPr>
          </a:p>
        </p:txBody>
      </p:sp>
      <p:sp>
        <p:nvSpPr>
          <p:cNvPr id="3" name="عنصر نائب للمحتوى 2"/>
          <p:cNvSpPr>
            <a:spLocks noGrp="1"/>
          </p:cNvSpPr>
          <p:nvPr>
            <p:ph idx="1"/>
          </p:nvPr>
        </p:nvSpPr>
        <p:spPr>
          <a:xfrm>
            <a:off x="457200" y="1052736"/>
            <a:ext cx="8229600" cy="5256584"/>
          </a:xfrm>
        </p:spPr>
        <p:txBody>
          <a:bodyPr>
            <a:normAutofit fontScale="85000" lnSpcReduction="20000"/>
          </a:bodyPr>
          <a:lstStyle/>
          <a:p>
            <a:pPr marL="0" indent="0">
              <a:buNone/>
            </a:pPr>
            <a:r>
              <a:rPr lang="ar-JO" sz="2400" dirty="0" smtClean="0">
                <a:cs typeface="+mj-cs"/>
              </a:rPr>
              <a:t>- إن </a:t>
            </a:r>
            <a:r>
              <a:rPr lang="ar-JO" sz="2400" dirty="0">
                <a:cs typeface="+mj-cs"/>
              </a:rPr>
              <a:t>مقسوم الأرباح للأسهم الممتازة يشبه دفعات الفوائد على السندات، كونها ثابتـة </a:t>
            </a:r>
            <a:r>
              <a:rPr lang="ar-JO" sz="2400" dirty="0" smtClean="0">
                <a:cs typeface="+mj-cs"/>
              </a:rPr>
              <a:t>   وبشـكل </a:t>
            </a:r>
            <a:r>
              <a:rPr lang="ar-JO" sz="2400" dirty="0">
                <a:cs typeface="+mj-cs"/>
              </a:rPr>
              <a:t>دوري، ولضرورة تسديدها قبل مقسوم الأرباح للأسهم العادية، ولكن الأسهم الممتازة لا يوجـد لهـا تاريخ استحقاق محدد، وهو يشبه بذلك الأسهم العادية، لذلك فان العائد الذي يحصل عليه حامل السهم الممتاز يشبه إلى حد بعيد الدفعات الأبدية (</a:t>
            </a:r>
            <a:r>
              <a:rPr lang="en-US" sz="2400" dirty="0">
                <a:cs typeface="+mj-cs"/>
              </a:rPr>
              <a:t>Perpetuity </a:t>
            </a:r>
            <a:r>
              <a:rPr lang="ar-JO" sz="2400" dirty="0" smtClean="0">
                <a:cs typeface="+mj-cs"/>
              </a:rPr>
              <a:t>) التي تحدثنا عنها </a:t>
            </a:r>
            <a:r>
              <a:rPr lang="ar-JO" sz="2400" dirty="0">
                <a:cs typeface="+mj-cs"/>
              </a:rPr>
              <a:t>في الفصل </a:t>
            </a:r>
            <a:r>
              <a:rPr lang="ar-JO" sz="2400" dirty="0" smtClean="0">
                <a:cs typeface="+mj-cs"/>
              </a:rPr>
              <a:t>الثاني.</a:t>
            </a:r>
          </a:p>
          <a:p>
            <a:pPr marL="0" indent="0">
              <a:buNone/>
            </a:pPr>
            <a:r>
              <a:rPr lang="ar-JO" sz="2400" dirty="0" smtClean="0">
                <a:cs typeface="+mj-cs"/>
              </a:rPr>
              <a:t> </a:t>
            </a:r>
            <a:r>
              <a:rPr lang="ar-JO" sz="2400" b="1" dirty="0" smtClean="0">
                <a:cs typeface="+mj-cs"/>
              </a:rPr>
              <a:t>وبناء عليه يمكن </a:t>
            </a:r>
            <a:r>
              <a:rPr lang="ar-JO" sz="2400" b="1" dirty="0">
                <a:cs typeface="+mj-cs"/>
              </a:rPr>
              <a:t>صياغة معادلة تقييم الأسهم الممتازة كما يلي</a:t>
            </a:r>
            <a:r>
              <a:rPr lang="ar-JO" sz="2400" b="1" dirty="0" smtClean="0">
                <a:cs typeface="+mj-cs"/>
              </a:rPr>
              <a:t>:</a:t>
            </a:r>
          </a:p>
          <a:p>
            <a:pPr marL="0" indent="0">
              <a:buNone/>
            </a:pPr>
            <a:r>
              <a:rPr lang="ar-JO" sz="2400" dirty="0" smtClean="0">
                <a:cs typeface="+mj-cs"/>
              </a:rPr>
              <a:t> </a:t>
            </a:r>
            <a:r>
              <a:rPr lang="ar-JO" sz="2400" dirty="0">
                <a:cs typeface="+mj-cs"/>
              </a:rPr>
              <a:t>ق س = </a:t>
            </a:r>
            <a:r>
              <a:rPr lang="ar-SA" sz="2400" dirty="0" smtClean="0">
                <a:cs typeface="+mj-cs"/>
              </a:rPr>
              <a:t> ت ÷ ع</a:t>
            </a:r>
            <a:endParaRPr lang="ar-JO" sz="2400" dirty="0" smtClean="0">
              <a:cs typeface="+mj-cs"/>
            </a:endParaRPr>
          </a:p>
          <a:p>
            <a:pPr marL="0" indent="0">
              <a:buNone/>
            </a:pPr>
            <a:r>
              <a:rPr lang="ar-JO" sz="2400" dirty="0" smtClean="0">
                <a:cs typeface="+mj-cs"/>
              </a:rPr>
              <a:t>ق </a:t>
            </a:r>
            <a:r>
              <a:rPr lang="ar-JO" sz="2400" dirty="0">
                <a:cs typeface="+mj-cs"/>
              </a:rPr>
              <a:t>س = القيمة السوقية للسهم </a:t>
            </a:r>
            <a:r>
              <a:rPr lang="ar-JO" sz="2400" dirty="0" smtClean="0">
                <a:cs typeface="+mj-cs"/>
              </a:rPr>
              <a:t>الممتاز</a:t>
            </a:r>
            <a:endParaRPr lang="ar-SA" sz="2400" dirty="0" smtClean="0">
              <a:cs typeface="+mj-cs"/>
            </a:endParaRPr>
          </a:p>
          <a:p>
            <a:pPr marL="0" indent="0">
              <a:buNone/>
            </a:pPr>
            <a:r>
              <a:rPr lang="ar-JO" sz="2400" dirty="0" smtClean="0">
                <a:cs typeface="+mj-cs"/>
              </a:rPr>
              <a:t> </a:t>
            </a:r>
            <a:r>
              <a:rPr lang="ar-JO" sz="2400" dirty="0">
                <a:cs typeface="+mj-cs"/>
              </a:rPr>
              <a:t>ت = التوزيعات للسهم الممتاز </a:t>
            </a:r>
            <a:endParaRPr lang="ar-SA" sz="2400" dirty="0" smtClean="0">
              <a:cs typeface="+mj-cs"/>
            </a:endParaRPr>
          </a:p>
          <a:p>
            <a:pPr marL="0" indent="0">
              <a:buNone/>
            </a:pPr>
            <a:r>
              <a:rPr lang="ar-JO" sz="2400" dirty="0" smtClean="0">
                <a:cs typeface="+mj-cs"/>
              </a:rPr>
              <a:t>ع </a:t>
            </a:r>
            <a:r>
              <a:rPr lang="ar-JO" sz="2400" dirty="0">
                <a:cs typeface="+mj-cs"/>
              </a:rPr>
              <a:t>= معدل العائد المطلوب من قبل المستثمرين </a:t>
            </a:r>
            <a:endParaRPr lang="ar-SA" sz="2400" dirty="0" smtClean="0">
              <a:cs typeface="+mj-cs"/>
            </a:endParaRPr>
          </a:p>
          <a:p>
            <a:pPr marL="0" indent="0">
              <a:buNone/>
            </a:pPr>
            <a:r>
              <a:rPr lang="ar-SA" sz="2400" b="1" dirty="0" smtClean="0">
                <a:solidFill>
                  <a:srgbClr val="00B0F0"/>
                </a:solidFill>
                <a:cs typeface="+mj-cs"/>
              </a:rPr>
              <a:t>مثال:</a:t>
            </a:r>
            <a:endParaRPr lang="ar-SA" sz="2400" b="1" dirty="0">
              <a:solidFill>
                <a:srgbClr val="00B0F0"/>
              </a:solidFill>
              <a:cs typeface="+mj-cs"/>
            </a:endParaRPr>
          </a:p>
          <a:p>
            <a:pPr marL="0" indent="0">
              <a:buNone/>
            </a:pPr>
            <a:r>
              <a:rPr lang="ar-JO" sz="2400" dirty="0" smtClean="0">
                <a:cs typeface="+mj-cs"/>
              </a:rPr>
              <a:t>افرض </a:t>
            </a:r>
            <a:r>
              <a:rPr lang="ar-JO" sz="2400" dirty="0">
                <a:cs typeface="+mj-cs"/>
              </a:rPr>
              <a:t>أن القيمة الاسمية للسهم الممتاز تساوي </a:t>
            </a:r>
            <a:r>
              <a:rPr lang="en-US" sz="2400" dirty="0" smtClean="0">
                <a:cs typeface="+mj-cs"/>
              </a:rPr>
              <a:t>10</a:t>
            </a:r>
            <a:r>
              <a:rPr lang="ar-JO" sz="2400" dirty="0" smtClean="0">
                <a:cs typeface="+mj-cs"/>
              </a:rPr>
              <a:t> </a:t>
            </a:r>
            <a:r>
              <a:rPr lang="ar-JO" sz="2400" dirty="0">
                <a:cs typeface="+mj-cs"/>
              </a:rPr>
              <a:t>دنانير ونسبة التوزيع </a:t>
            </a:r>
            <a:r>
              <a:rPr lang="en-US" sz="2400" dirty="0" smtClean="0">
                <a:cs typeface="+mj-cs"/>
              </a:rPr>
              <a:t>12</a:t>
            </a:r>
            <a:r>
              <a:rPr lang="ar-JO" sz="2400" dirty="0" smtClean="0">
                <a:cs typeface="+mj-cs"/>
              </a:rPr>
              <a:t>%، ما </a:t>
            </a:r>
            <a:r>
              <a:rPr lang="ar-JO" sz="2400" dirty="0">
                <a:cs typeface="+mj-cs"/>
              </a:rPr>
              <a:t>هي القيمة السوقية للسهم الممتاز؟ إذا كان العائد المطلوب للاستثمار في أسهم هذه الشركة يساوي </a:t>
            </a:r>
            <a:r>
              <a:rPr lang="en-US" sz="2400" dirty="0" smtClean="0">
                <a:cs typeface="+mj-cs"/>
              </a:rPr>
              <a:t>15</a:t>
            </a:r>
            <a:r>
              <a:rPr lang="ar-JO" sz="2400" dirty="0" smtClean="0">
                <a:cs typeface="+mj-cs"/>
              </a:rPr>
              <a:t> </a:t>
            </a:r>
            <a:r>
              <a:rPr lang="ar-JO" sz="2400" dirty="0">
                <a:cs typeface="+mj-cs"/>
              </a:rPr>
              <a:t>% </a:t>
            </a:r>
            <a:endParaRPr lang="ar-JO" sz="2400" dirty="0" smtClean="0">
              <a:cs typeface="+mj-cs"/>
            </a:endParaRPr>
          </a:p>
          <a:p>
            <a:pPr marL="0" indent="0">
              <a:buNone/>
            </a:pPr>
            <a:r>
              <a:rPr lang="ar-JO" sz="2400" b="1" dirty="0" smtClean="0">
                <a:solidFill>
                  <a:srgbClr val="00B0F0"/>
                </a:solidFill>
                <a:cs typeface="+mj-cs"/>
              </a:rPr>
              <a:t>الحل:</a:t>
            </a:r>
          </a:p>
          <a:p>
            <a:pPr marL="0" indent="0">
              <a:buNone/>
            </a:pPr>
            <a:r>
              <a:rPr lang="ar-JO" sz="2400" b="1" dirty="0" smtClean="0">
                <a:cs typeface="+mj-cs"/>
              </a:rPr>
              <a:t>ت = القمة الأسمية × نسبة التوزيعات</a:t>
            </a:r>
          </a:p>
          <a:p>
            <a:pPr marL="0" indent="0">
              <a:buNone/>
            </a:pPr>
            <a:r>
              <a:rPr lang="ar-JO" sz="2400" b="1" dirty="0">
                <a:cs typeface="+mj-cs"/>
              </a:rPr>
              <a:t> </a:t>
            </a:r>
            <a:r>
              <a:rPr lang="ar-JO" sz="2400" b="1" dirty="0" smtClean="0">
                <a:cs typeface="+mj-cs"/>
              </a:rPr>
              <a:t>   = </a:t>
            </a:r>
            <a:r>
              <a:rPr lang="en-US" sz="2400" b="1" dirty="0" smtClean="0">
                <a:cs typeface="+mj-cs"/>
              </a:rPr>
              <a:t>10</a:t>
            </a:r>
            <a:r>
              <a:rPr lang="ar-JO" sz="2400" b="1" dirty="0" smtClean="0">
                <a:cs typeface="+mj-cs"/>
              </a:rPr>
              <a:t> × </a:t>
            </a:r>
            <a:r>
              <a:rPr lang="en-US" sz="2400" b="1" dirty="0" smtClean="0">
                <a:cs typeface="+mj-cs"/>
              </a:rPr>
              <a:t>12</a:t>
            </a:r>
            <a:r>
              <a:rPr lang="ar-JO" sz="2400" b="1" dirty="0" smtClean="0">
                <a:cs typeface="+mj-cs"/>
              </a:rPr>
              <a:t>% = </a:t>
            </a:r>
            <a:r>
              <a:rPr lang="en-US" sz="2400" b="1" dirty="0" smtClean="0">
                <a:cs typeface="+mj-cs"/>
              </a:rPr>
              <a:t>1.2</a:t>
            </a:r>
            <a:r>
              <a:rPr lang="ar-JO" sz="2400" b="1" dirty="0" smtClean="0">
                <a:cs typeface="+mj-cs"/>
              </a:rPr>
              <a:t> دينار / سهم</a:t>
            </a:r>
          </a:p>
          <a:p>
            <a:pPr marL="0" indent="0">
              <a:buNone/>
            </a:pPr>
            <a:r>
              <a:rPr lang="ar-JO" sz="2400" b="1" dirty="0" smtClean="0">
                <a:cs typeface="+mj-cs"/>
              </a:rPr>
              <a:t>ق س = ت ÷ ع</a:t>
            </a:r>
          </a:p>
          <a:p>
            <a:pPr marL="0" indent="0">
              <a:buNone/>
            </a:pPr>
            <a:r>
              <a:rPr lang="ar-JO" sz="2400" b="1" dirty="0">
                <a:cs typeface="+mj-cs"/>
              </a:rPr>
              <a:t> </a:t>
            </a:r>
            <a:r>
              <a:rPr lang="ar-JO" sz="2400" b="1" dirty="0" smtClean="0">
                <a:cs typeface="+mj-cs"/>
              </a:rPr>
              <a:t>       = </a:t>
            </a:r>
            <a:r>
              <a:rPr lang="en-US" sz="2400" b="1" dirty="0" smtClean="0">
                <a:cs typeface="+mj-cs"/>
              </a:rPr>
              <a:t>1.2</a:t>
            </a:r>
            <a:r>
              <a:rPr lang="ar-JO" sz="2400" b="1" dirty="0" smtClean="0">
                <a:cs typeface="+mj-cs"/>
              </a:rPr>
              <a:t> ÷ </a:t>
            </a:r>
            <a:r>
              <a:rPr lang="en-US" sz="2400" b="1" dirty="0" smtClean="0">
                <a:cs typeface="+mj-cs"/>
              </a:rPr>
              <a:t>0.15</a:t>
            </a:r>
            <a:r>
              <a:rPr lang="ar-JO" sz="2400" b="1" dirty="0" smtClean="0">
                <a:cs typeface="+mj-cs"/>
              </a:rPr>
              <a:t> = </a:t>
            </a:r>
            <a:r>
              <a:rPr lang="en-US" sz="2400" b="1" dirty="0" smtClean="0">
                <a:cs typeface="+mj-cs"/>
              </a:rPr>
              <a:t>8</a:t>
            </a:r>
            <a:r>
              <a:rPr lang="ar-JO" sz="2400" b="1" dirty="0" smtClean="0">
                <a:cs typeface="+mj-cs"/>
              </a:rPr>
              <a:t> دنانير</a:t>
            </a:r>
            <a:endParaRPr lang="en-US" sz="2400" b="1" dirty="0">
              <a:cs typeface="+mj-cs"/>
            </a:endParaRPr>
          </a:p>
        </p:txBody>
      </p:sp>
    </p:spTree>
    <p:extLst>
      <p:ext uri="{BB962C8B-B14F-4D97-AF65-F5344CB8AC3E}">
        <p14:creationId xmlns:p14="http://schemas.microsoft.com/office/powerpoint/2010/main" val="3676201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2"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12"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12"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12"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12"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12"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12" fill="hold" grpId="0"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0-#ppt_w/2"/>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4082"/>
          </a:xfrm>
        </p:spPr>
        <p:txBody>
          <a:bodyPr>
            <a:noAutofit/>
          </a:bodyPr>
          <a:lstStyle/>
          <a:p>
            <a:pPr algn="r"/>
            <a:r>
              <a:rPr lang="ar-JO" sz="3200" b="1" dirty="0" smtClean="0">
                <a:solidFill>
                  <a:srgbClr val="0070C0"/>
                </a:solidFill>
              </a:rPr>
              <a:t>ب- تقييم الأسهم العادية </a:t>
            </a:r>
            <a:r>
              <a:rPr lang="en-US" sz="3200" b="1" dirty="0" smtClean="0">
                <a:solidFill>
                  <a:srgbClr val="0070C0"/>
                </a:solidFill>
              </a:rPr>
              <a:t>Common Stock Evaluation</a:t>
            </a:r>
            <a:endParaRPr lang="en-US" sz="3200" b="1" dirty="0">
              <a:solidFill>
                <a:srgbClr val="0070C0"/>
              </a:solidFill>
            </a:endParaRPr>
          </a:p>
        </p:txBody>
      </p:sp>
      <p:sp>
        <p:nvSpPr>
          <p:cNvPr id="3" name="عنصر نائب للمحتوى 2"/>
          <p:cNvSpPr>
            <a:spLocks noGrp="1"/>
          </p:cNvSpPr>
          <p:nvPr>
            <p:ph idx="1"/>
          </p:nvPr>
        </p:nvSpPr>
        <p:spPr>
          <a:xfrm>
            <a:off x="457200" y="1052736"/>
            <a:ext cx="8229600" cy="5256584"/>
          </a:xfrm>
        </p:spPr>
        <p:txBody>
          <a:bodyPr>
            <a:normAutofit/>
          </a:bodyPr>
          <a:lstStyle/>
          <a:p>
            <a:pPr marL="0" indent="0">
              <a:buNone/>
            </a:pPr>
            <a:r>
              <a:rPr lang="ar-JO" sz="2400" dirty="0" smtClean="0">
                <a:cs typeface="+mj-cs"/>
              </a:rPr>
              <a:t>- </a:t>
            </a:r>
            <a:r>
              <a:rPr lang="ar-JO" sz="2000" dirty="0"/>
              <a:t>إن معادلة تقييم الأسهم العادية تأتي من كون الأسهم العادية تقدم للمساهم تدفق </a:t>
            </a:r>
            <a:r>
              <a:rPr lang="ar-JO" sz="2000" dirty="0" smtClean="0"/>
              <a:t>نقدي.</a:t>
            </a:r>
          </a:p>
          <a:p>
            <a:pPr>
              <a:buFontTx/>
              <a:buChar char="-"/>
            </a:pPr>
            <a:r>
              <a:rPr lang="ar-JO" sz="2000" dirty="0" smtClean="0"/>
              <a:t>لذلك </a:t>
            </a:r>
            <a:r>
              <a:rPr lang="ar-JO" sz="2000" dirty="0"/>
              <a:t>فإن قيمة السهم تتحدد باستخراج القيمة الحالية للتدفقات النقدية المتوقعة من هذا </a:t>
            </a:r>
            <a:r>
              <a:rPr lang="ar-JO" sz="2000" dirty="0" smtClean="0"/>
              <a:t>السهم.</a:t>
            </a:r>
          </a:p>
          <a:p>
            <a:pPr>
              <a:buFontTx/>
              <a:buChar char="-"/>
            </a:pPr>
            <a:r>
              <a:rPr lang="ar-JO" sz="2000" dirty="0" smtClean="0"/>
              <a:t> </a:t>
            </a:r>
            <a:r>
              <a:rPr lang="ar-JO" sz="2000" dirty="0"/>
              <a:t>كما أن قيمة السهم العادي تتأثر بعدة عوامل </a:t>
            </a:r>
            <a:r>
              <a:rPr lang="ar-JO" sz="2000" dirty="0" smtClean="0"/>
              <a:t>منها: </a:t>
            </a:r>
          </a:p>
          <a:p>
            <a:pPr marL="0" indent="0">
              <a:buNone/>
            </a:pPr>
            <a:r>
              <a:rPr lang="en-US" sz="2000" dirty="0" smtClean="0"/>
              <a:t>1</a:t>
            </a:r>
            <a:r>
              <a:rPr lang="ar-JO" sz="2000" dirty="0" smtClean="0"/>
              <a:t>- التوزيعات. </a:t>
            </a:r>
          </a:p>
          <a:p>
            <a:pPr marL="0" indent="0">
              <a:buNone/>
            </a:pPr>
            <a:r>
              <a:rPr lang="en-US" sz="2000" dirty="0" smtClean="0"/>
              <a:t>2</a:t>
            </a:r>
            <a:r>
              <a:rPr lang="ar-JO" sz="2000" dirty="0" smtClean="0"/>
              <a:t>- العائد المطلوب. </a:t>
            </a:r>
          </a:p>
          <a:p>
            <a:pPr marL="0" indent="0">
              <a:buNone/>
            </a:pPr>
            <a:r>
              <a:rPr lang="en-US" sz="2000" dirty="0" smtClean="0"/>
              <a:t>3</a:t>
            </a:r>
            <a:r>
              <a:rPr lang="ar-JO" sz="2000" dirty="0" smtClean="0"/>
              <a:t>- نسبة </a:t>
            </a:r>
            <a:r>
              <a:rPr lang="ar-JO" sz="2000" dirty="0"/>
              <a:t>نمو </a:t>
            </a:r>
            <a:r>
              <a:rPr lang="ar-JO" sz="2000" dirty="0" smtClean="0"/>
              <a:t>التوزيعات.</a:t>
            </a:r>
          </a:p>
          <a:p>
            <a:pPr>
              <a:buFontTx/>
              <a:buChar char="-"/>
            </a:pPr>
            <a:r>
              <a:rPr lang="ar-JO" sz="2000" dirty="0" smtClean="0"/>
              <a:t>ونسبة </a:t>
            </a:r>
            <a:r>
              <a:rPr lang="ar-JO" sz="2000" dirty="0"/>
              <a:t>النمو إما أن </a:t>
            </a:r>
            <a:r>
              <a:rPr lang="ar-JO" sz="2000" dirty="0" smtClean="0"/>
              <a:t>تكون:</a:t>
            </a:r>
          </a:p>
          <a:p>
            <a:pPr marL="0" indent="0">
              <a:buNone/>
            </a:pPr>
            <a:r>
              <a:rPr lang="en-US" sz="2000" dirty="0" smtClean="0"/>
              <a:t>1</a:t>
            </a:r>
            <a:r>
              <a:rPr lang="ar-JO" sz="2000" dirty="0" smtClean="0"/>
              <a:t>- </a:t>
            </a:r>
            <a:r>
              <a:rPr lang="ar-JO" sz="2000" dirty="0"/>
              <a:t>صفراَ </a:t>
            </a:r>
            <a:r>
              <a:rPr lang="ar-JO" sz="2000" dirty="0" smtClean="0"/>
              <a:t>.</a:t>
            </a:r>
          </a:p>
          <a:p>
            <a:pPr marL="0" indent="0">
              <a:buNone/>
            </a:pPr>
            <a:r>
              <a:rPr lang="en-US" sz="2000" dirty="0" smtClean="0"/>
              <a:t>2</a:t>
            </a:r>
            <a:r>
              <a:rPr lang="ar-JO" sz="2000" dirty="0" smtClean="0"/>
              <a:t>- </a:t>
            </a:r>
            <a:r>
              <a:rPr lang="ar-JO" sz="2000" dirty="0"/>
              <a:t>نسبة </a:t>
            </a:r>
            <a:r>
              <a:rPr lang="ar-JO" sz="2000" dirty="0" smtClean="0"/>
              <a:t>ثابتة. </a:t>
            </a:r>
          </a:p>
          <a:p>
            <a:pPr marL="0" indent="0">
              <a:buNone/>
            </a:pPr>
            <a:r>
              <a:rPr lang="en-US" sz="2000" dirty="0" smtClean="0"/>
              <a:t>3</a:t>
            </a:r>
            <a:r>
              <a:rPr lang="ar-JO" sz="2000" dirty="0" smtClean="0"/>
              <a:t>- نسبة </a:t>
            </a:r>
            <a:r>
              <a:rPr lang="ar-JO" sz="2000" dirty="0"/>
              <a:t>متغيرة. </a:t>
            </a:r>
            <a:endParaRPr lang="en-US" sz="2400" b="1" dirty="0">
              <a:cs typeface="+mj-cs"/>
            </a:endParaRPr>
          </a:p>
        </p:txBody>
      </p:sp>
    </p:spTree>
    <p:extLst>
      <p:ext uri="{BB962C8B-B14F-4D97-AF65-F5344CB8AC3E}">
        <p14:creationId xmlns:p14="http://schemas.microsoft.com/office/powerpoint/2010/main" val="2506324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6"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6"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6"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6"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6"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229600" cy="5577483"/>
          </a:xfrm>
        </p:spPr>
        <p:txBody>
          <a:bodyPr/>
          <a:lstStyle/>
          <a:p>
            <a:pPr marL="0" indent="0">
              <a:buNone/>
            </a:pPr>
            <a:r>
              <a:rPr lang="en-US" sz="2400" b="1" dirty="0" smtClean="0">
                <a:cs typeface="+mj-cs"/>
              </a:rPr>
              <a:t>1</a:t>
            </a:r>
            <a:r>
              <a:rPr lang="ar-JO" sz="2400" b="1" dirty="0" smtClean="0">
                <a:cs typeface="+mj-cs"/>
              </a:rPr>
              <a:t>- قيمة </a:t>
            </a:r>
            <a:r>
              <a:rPr lang="ar-JO" sz="2400" b="1" dirty="0">
                <a:cs typeface="+mj-cs"/>
              </a:rPr>
              <a:t>السهم العادي إذا كانت نسبة النمو تساوي </a:t>
            </a:r>
            <a:r>
              <a:rPr lang="ar-JO" sz="2400" b="1" dirty="0" smtClean="0">
                <a:cs typeface="+mj-cs"/>
              </a:rPr>
              <a:t>صفراً </a:t>
            </a:r>
            <a:r>
              <a:rPr lang="en-US" sz="2400" b="1" dirty="0" smtClean="0">
                <a:cs typeface="+mj-cs"/>
              </a:rPr>
              <a:t>Zero Growth</a:t>
            </a:r>
            <a:r>
              <a:rPr lang="ar-JO" sz="2400" b="1" dirty="0" smtClean="0">
                <a:cs typeface="+mj-cs"/>
              </a:rPr>
              <a:t>:</a:t>
            </a:r>
            <a:endParaRPr lang="en-US" sz="2400" b="1" dirty="0">
              <a:cs typeface="+mj-cs"/>
            </a:endParaRPr>
          </a:p>
          <a:p>
            <a:pPr marL="0" indent="0">
              <a:buNone/>
            </a:pPr>
            <a:r>
              <a:rPr lang="ar-JO" dirty="0"/>
              <a:t>افرض أن مقسوم الأرباح السنوي لأحد الأسهم يساوي </a:t>
            </a:r>
            <a:r>
              <a:rPr lang="en-US" dirty="0" smtClean="0"/>
              <a:t>1.5</a:t>
            </a:r>
            <a:r>
              <a:rPr lang="ar-JO" dirty="0" smtClean="0"/>
              <a:t> </a:t>
            </a:r>
            <a:r>
              <a:rPr lang="ar-JO" dirty="0"/>
              <a:t>دينار ومعدل العائد المطلوب مـن قبل المستثمرين للاستثمار في هذا السهم يساوي </a:t>
            </a:r>
            <a:r>
              <a:rPr lang="en-US" dirty="0" smtClean="0"/>
              <a:t>15</a:t>
            </a:r>
            <a:r>
              <a:rPr lang="ar-JO" dirty="0" smtClean="0"/>
              <a:t> %.</a:t>
            </a:r>
          </a:p>
          <a:p>
            <a:pPr marL="0" indent="0">
              <a:buNone/>
            </a:pPr>
            <a:r>
              <a:rPr lang="ar-JO" dirty="0" smtClean="0"/>
              <a:t> أوجد </a:t>
            </a:r>
            <a:r>
              <a:rPr lang="ar-JO" dirty="0"/>
              <a:t>قيمة </a:t>
            </a:r>
            <a:r>
              <a:rPr lang="ar-JO" dirty="0" smtClean="0"/>
              <a:t>السهم؟</a:t>
            </a:r>
          </a:p>
          <a:p>
            <a:pPr marL="0" indent="0">
              <a:buNone/>
            </a:pPr>
            <a:r>
              <a:rPr lang="ar-JO" b="1" dirty="0" smtClean="0">
                <a:solidFill>
                  <a:srgbClr val="00B0F0"/>
                </a:solidFill>
              </a:rPr>
              <a:t>الحل:</a:t>
            </a:r>
          </a:p>
          <a:p>
            <a:pPr marL="0" indent="0">
              <a:buNone/>
            </a:pPr>
            <a:r>
              <a:rPr lang="ar-JO" dirty="0" smtClean="0"/>
              <a:t>قيمة السهم = ت ÷ ع</a:t>
            </a:r>
          </a:p>
          <a:p>
            <a:pPr marL="0" indent="0">
              <a:buNone/>
            </a:pPr>
            <a:r>
              <a:rPr lang="ar-JO" dirty="0"/>
              <a:t> </a:t>
            </a:r>
            <a:r>
              <a:rPr lang="ar-JO" dirty="0" smtClean="0"/>
              <a:t>            = </a:t>
            </a:r>
            <a:r>
              <a:rPr lang="en-US" dirty="0" smtClean="0"/>
              <a:t>1.5</a:t>
            </a:r>
            <a:r>
              <a:rPr lang="ar-JO" dirty="0" smtClean="0"/>
              <a:t> ÷ </a:t>
            </a:r>
            <a:r>
              <a:rPr lang="en-US" dirty="0" smtClean="0"/>
              <a:t>0.15</a:t>
            </a:r>
            <a:r>
              <a:rPr lang="ar-JO" dirty="0" smtClean="0"/>
              <a:t> </a:t>
            </a:r>
          </a:p>
          <a:p>
            <a:pPr marL="0" indent="0">
              <a:buNone/>
            </a:pPr>
            <a:r>
              <a:rPr lang="ar-JO" dirty="0"/>
              <a:t> </a:t>
            </a:r>
            <a:r>
              <a:rPr lang="ar-JO" dirty="0" smtClean="0"/>
              <a:t>            = </a:t>
            </a:r>
            <a:r>
              <a:rPr lang="en-US" dirty="0" smtClean="0"/>
              <a:t>10</a:t>
            </a:r>
            <a:r>
              <a:rPr lang="ar-JO" dirty="0" smtClean="0"/>
              <a:t> دنانير</a:t>
            </a:r>
            <a:endParaRPr lang="en-US" dirty="0"/>
          </a:p>
        </p:txBody>
      </p:sp>
    </p:spTree>
    <p:extLst>
      <p:ext uri="{BB962C8B-B14F-4D97-AF65-F5344CB8AC3E}">
        <p14:creationId xmlns:p14="http://schemas.microsoft.com/office/powerpoint/2010/main" val="1165537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3"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3"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229600" cy="5688632"/>
          </a:xfrm>
        </p:spPr>
        <p:txBody>
          <a:bodyPr>
            <a:normAutofit fontScale="92500" lnSpcReduction="10000"/>
          </a:bodyPr>
          <a:lstStyle/>
          <a:p>
            <a:pPr marL="0" indent="0">
              <a:buNone/>
            </a:pPr>
            <a:r>
              <a:rPr lang="en-US" sz="2000" b="1" dirty="0" smtClean="0">
                <a:cs typeface="+mj-cs"/>
              </a:rPr>
              <a:t>2</a:t>
            </a:r>
            <a:r>
              <a:rPr lang="ar-JO" sz="2000" b="1" dirty="0" smtClean="0">
                <a:cs typeface="+mj-cs"/>
              </a:rPr>
              <a:t>- قيمة </a:t>
            </a:r>
            <a:r>
              <a:rPr lang="ar-JO" sz="2000" b="1" dirty="0">
                <a:cs typeface="+mj-cs"/>
              </a:rPr>
              <a:t>السهم العادي إذا كانت نسبة النمو </a:t>
            </a:r>
            <a:r>
              <a:rPr lang="ar-JO" sz="2000" b="1" dirty="0" smtClean="0">
                <a:cs typeface="+mj-cs"/>
              </a:rPr>
              <a:t>ثابتة </a:t>
            </a:r>
            <a:r>
              <a:rPr lang="en-US" sz="2000" b="1" dirty="0" smtClean="0">
                <a:cs typeface="+mj-cs"/>
              </a:rPr>
              <a:t>Normal or Constant Growth</a:t>
            </a:r>
            <a:r>
              <a:rPr lang="ar-JO" sz="2000" b="1" dirty="0" smtClean="0">
                <a:cs typeface="+mj-cs"/>
              </a:rPr>
              <a:t>:</a:t>
            </a:r>
            <a:endParaRPr lang="en-US" sz="2000" b="1" dirty="0">
              <a:cs typeface="+mj-cs"/>
            </a:endParaRPr>
          </a:p>
          <a:p>
            <a:pPr marL="0" indent="0">
              <a:buNone/>
            </a:pPr>
            <a:r>
              <a:rPr lang="ar-JO" sz="2400" b="1" dirty="0">
                <a:cs typeface="+mj-cs"/>
              </a:rPr>
              <a:t>تقييم السهم في هذه الحالة تكون على الشكل التالي: </a:t>
            </a:r>
            <a:endParaRPr lang="ar-SA" sz="2400" b="1" dirty="0" smtClean="0">
              <a:cs typeface="+mj-cs"/>
            </a:endParaRPr>
          </a:p>
          <a:p>
            <a:pPr marL="0" indent="0">
              <a:buNone/>
            </a:pPr>
            <a:r>
              <a:rPr lang="ar-JO" sz="2400" dirty="0" smtClean="0">
                <a:cs typeface="+mj-cs"/>
              </a:rPr>
              <a:t>السعر </a:t>
            </a:r>
            <a:r>
              <a:rPr lang="ar-JO" sz="2400" dirty="0">
                <a:cs typeface="+mj-cs"/>
              </a:rPr>
              <a:t>للسهم </a:t>
            </a:r>
            <a:r>
              <a:rPr lang="ar-SA" sz="2400" dirty="0" smtClean="0">
                <a:cs typeface="+mj-cs"/>
              </a:rPr>
              <a:t>=</a:t>
            </a:r>
            <a:r>
              <a:rPr lang="ar-JO" sz="2400" dirty="0" smtClean="0">
                <a:cs typeface="+mj-cs"/>
              </a:rPr>
              <a:t> </a:t>
            </a:r>
            <a:r>
              <a:rPr lang="ar-SA" sz="2400" dirty="0" smtClean="0">
                <a:cs typeface="+mj-cs"/>
              </a:rPr>
              <a:t>ت ÷ (</a:t>
            </a:r>
            <a:r>
              <a:rPr lang="ar-JO" sz="2400" dirty="0" smtClean="0">
                <a:cs typeface="+mj-cs"/>
              </a:rPr>
              <a:t>ع </a:t>
            </a:r>
            <a:r>
              <a:rPr lang="ar-SA" sz="2400" dirty="0" smtClean="0">
                <a:cs typeface="+mj-cs"/>
              </a:rPr>
              <a:t>– </a:t>
            </a:r>
            <a:r>
              <a:rPr lang="ar-JO" sz="2400" dirty="0" smtClean="0">
                <a:cs typeface="+mj-cs"/>
              </a:rPr>
              <a:t>م</a:t>
            </a:r>
            <a:r>
              <a:rPr lang="ar-SA" sz="2400" dirty="0" smtClean="0">
                <a:cs typeface="+mj-cs"/>
              </a:rPr>
              <a:t>)</a:t>
            </a:r>
          </a:p>
          <a:p>
            <a:pPr marL="0" indent="0">
              <a:buNone/>
            </a:pPr>
            <a:r>
              <a:rPr lang="ar-JO" sz="2400" dirty="0" smtClean="0">
                <a:cs typeface="+mj-cs"/>
              </a:rPr>
              <a:t>حيث </a:t>
            </a:r>
            <a:r>
              <a:rPr lang="ar-JO" sz="2400" dirty="0">
                <a:cs typeface="+mj-cs"/>
              </a:rPr>
              <a:t>ت = قيمة </a:t>
            </a:r>
            <a:r>
              <a:rPr lang="ar-JO" sz="2400" dirty="0" smtClean="0">
                <a:cs typeface="+mj-cs"/>
              </a:rPr>
              <a:t>التوزيعات</a:t>
            </a:r>
            <a:r>
              <a:rPr lang="ar-SA" sz="2400" dirty="0" smtClean="0">
                <a:cs typeface="+mj-cs"/>
              </a:rPr>
              <a:t>.</a:t>
            </a:r>
            <a:r>
              <a:rPr lang="ar-JO" sz="2400" dirty="0" smtClean="0">
                <a:cs typeface="+mj-cs"/>
              </a:rPr>
              <a:t> </a:t>
            </a:r>
            <a:endParaRPr lang="ar-SA" sz="2400" dirty="0" smtClean="0">
              <a:cs typeface="+mj-cs"/>
            </a:endParaRPr>
          </a:p>
          <a:p>
            <a:pPr marL="0" indent="0">
              <a:buNone/>
            </a:pPr>
            <a:r>
              <a:rPr lang="ar-JO" sz="2400" dirty="0" smtClean="0">
                <a:cs typeface="+mj-cs"/>
              </a:rPr>
              <a:t>ع </a:t>
            </a:r>
            <a:r>
              <a:rPr lang="ar-JO" sz="2400" dirty="0">
                <a:cs typeface="+mj-cs"/>
              </a:rPr>
              <a:t>= العائد </a:t>
            </a:r>
            <a:r>
              <a:rPr lang="ar-JO" sz="2400" dirty="0" smtClean="0">
                <a:cs typeface="+mj-cs"/>
              </a:rPr>
              <a:t>المطلوب</a:t>
            </a:r>
            <a:r>
              <a:rPr lang="ar-SA" sz="2400" dirty="0" smtClean="0">
                <a:cs typeface="+mj-cs"/>
              </a:rPr>
              <a:t>.</a:t>
            </a:r>
          </a:p>
          <a:p>
            <a:pPr marL="0" indent="0">
              <a:buNone/>
            </a:pPr>
            <a:r>
              <a:rPr lang="ar-JO" sz="2400" dirty="0" smtClean="0">
                <a:cs typeface="+mj-cs"/>
              </a:rPr>
              <a:t> </a:t>
            </a:r>
            <a:r>
              <a:rPr lang="ar-JO" sz="2400" dirty="0">
                <a:cs typeface="+mj-cs"/>
              </a:rPr>
              <a:t>م = نسبة </a:t>
            </a:r>
            <a:r>
              <a:rPr lang="ar-JO" sz="2400" dirty="0" smtClean="0">
                <a:cs typeface="+mj-cs"/>
              </a:rPr>
              <a:t>النمو</a:t>
            </a:r>
            <a:r>
              <a:rPr lang="ar-SA" sz="2400" dirty="0" smtClean="0">
                <a:cs typeface="+mj-cs"/>
              </a:rPr>
              <a:t>.</a:t>
            </a:r>
          </a:p>
          <a:p>
            <a:pPr marL="0" indent="0">
              <a:buNone/>
            </a:pPr>
            <a:r>
              <a:rPr lang="ar-JO" sz="2400" b="1" dirty="0" smtClean="0">
                <a:cs typeface="+mj-cs"/>
              </a:rPr>
              <a:t> </a:t>
            </a:r>
            <a:r>
              <a:rPr lang="ar-SA" sz="2400" b="1" dirty="0" smtClean="0">
                <a:cs typeface="+mj-cs"/>
              </a:rPr>
              <a:t>- </a:t>
            </a:r>
            <a:r>
              <a:rPr lang="ar-JO" sz="2400" b="1" dirty="0" smtClean="0">
                <a:cs typeface="+mj-cs"/>
              </a:rPr>
              <a:t>يشترط </a:t>
            </a:r>
            <a:r>
              <a:rPr lang="ar-JO" sz="2400" b="1" dirty="0">
                <a:cs typeface="+mj-cs"/>
              </a:rPr>
              <a:t>لتطبيق هذه المعادلة أن تكون ع أكبر من (م) . </a:t>
            </a:r>
            <a:endParaRPr lang="ar-SA" sz="2400" b="1" dirty="0" smtClean="0">
              <a:cs typeface="+mj-cs"/>
            </a:endParaRPr>
          </a:p>
          <a:p>
            <a:pPr marL="0" indent="0">
              <a:buNone/>
            </a:pPr>
            <a:r>
              <a:rPr lang="ar-SA" sz="2400" b="1" dirty="0" smtClean="0">
                <a:solidFill>
                  <a:srgbClr val="00B0F0"/>
                </a:solidFill>
                <a:cs typeface="+mj-cs"/>
              </a:rPr>
              <a:t>مثال:</a:t>
            </a:r>
          </a:p>
          <a:p>
            <a:pPr marL="0" indent="0">
              <a:buNone/>
            </a:pPr>
            <a:r>
              <a:rPr lang="ar-JO" sz="2400" dirty="0" smtClean="0">
                <a:cs typeface="+mj-cs"/>
              </a:rPr>
              <a:t>افرض </a:t>
            </a:r>
            <a:r>
              <a:rPr lang="ar-JO" sz="2400" dirty="0">
                <a:cs typeface="+mj-cs"/>
              </a:rPr>
              <a:t>أن شركة الاستثمارات العربية قد وزعت أرباحاً في </a:t>
            </a:r>
            <a:r>
              <a:rPr lang="ar-JO" sz="2400" dirty="0" smtClean="0">
                <a:cs typeface="+mj-cs"/>
              </a:rPr>
              <a:t>عام </a:t>
            </a:r>
            <a:r>
              <a:rPr lang="en-US" sz="2400" dirty="0" smtClean="0">
                <a:cs typeface="+mj-cs"/>
              </a:rPr>
              <a:t>1999</a:t>
            </a:r>
            <a:r>
              <a:rPr lang="ar-JO" sz="2400" dirty="0" smtClean="0">
                <a:cs typeface="+mj-cs"/>
              </a:rPr>
              <a:t>، </a:t>
            </a:r>
            <a:r>
              <a:rPr lang="en-US" sz="2400" dirty="0" smtClean="0">
                <a:cs typeface="+mj-cs"/>
              </a:rPr>
              <a:t>1.5</a:t>
            </a:r>
            <a:r>
              <a:rPr lang="ar-JO" sz="2400" dirty="0" smtClean="0">
                <a:cs typeface="+mj-cs"/>
              </a:rPr>
              <a:t> دينار </a:t>
            </a:r>
            <a:r>
              <a:rPr lang="ar-JO" sz="2400" dirty="0">
                <a:cs typeface="+mj-cs"/>
              </a:rPr>
              <a:t>للسهم وهي تنمو بمعدل ثابت </a:t>
            </a:r>
            <a:r>
              <a:rPr lang="en-US" sz="2400" dirty="0" smtClean="0">
                <a:cs typeface="+mj-cs"/>
              </a:rPr>
              <a:t>5</a:t>
            </a:r>
            <a:r>
              <a:rPr lang="ar-JO" sz="2400" dirty="0" smtClean="0">
                <a:cs typeface="+mj-cs"/>
              </a:rPr>
              <a:t>% و </a:t>
            </a:r>
            <a:r>
              <a:rPr lang="ar-JO" sz="2400" dirty="0">
                <a:cs typeface="+mj-cs"/>
              </a:rPr>
              <a:t>كان العائد المطلوب من قبل المستثمرين يساوي </a:t>
            </a:r>
            <a:r>
              <a:rPr lang="en-US" sz="2400" dirty="0" smtClean="0">
                <a:cs typeface="+mj-cs"/>
              </a:rPr>
              <a:t>12</a:t>
            </a:r>
            <a:r>
              <a:rPr lang="ar-JO" sz="2400" dirty="0" smtClean="0">
                <a:cs typeface="+mj-cs"/>
              </a:rPr>
              <a:t>%.</a:t>
            </a:r>
          </a:p>
          <a:p>
            <a:pPr marL="0" indent="0">
              <a:buNone/>
            </a:pPr>
            <a:r>
              <a:rPr lang="ar-JO" sz="2400" dirty="0" smtClean="0">
                <a:cs typeface="+mj-cs"/>
              </a:rPr>
              <a:t>مـا </a:t>
            </a:r>
            <a:r>
              <a:rPr lang="ar-JO" sz="2400" dirty="0">
                <a:cs typeface="+mj-cs"/>
              </a:rPr>
              <a:t>هـي القيمـة المتوقعة لسهم هذه الشركة ؟ </a:t>
            </a:r>
            <a:endParaRPr lang="ar-JO" sz="2400" dirty="0" smtClean="0">
              <a:cs typeface="+mj-cs"/>
            </a:endParaRPr>
          </a:p>
          <a:p>
            <a:pPr marL="0" indent="0">
              <a:buNone/>
            </a:pPr>
            <a:r>
              <a:rPr lang="ar-JO" sz="2400" b="1" dirty="0" smtClean="0">
                <a:solidFill>
                  <a:srgbClr val="00B0F0"/>
                </a:solidFill>
                <a:cs typeface="+mj-cs"/>
              </a:rPr>
              <a:t>الحل:</a:t>
            </a:r>
          </a:p>
          <a:p>
            <a:pPr marL="0" indent="0">
              <a:buNone/>
            </a:pPr>
            <a:r>
              <a:rPr lang="ar-JO" sz="2200" dirty="0" smtClean="0">
                <a:cs typeface="+mj-cs"/>
              </a:rPr>
              <a:t>قيمة </a:t>
            </a:r>
            <a:r>
              <a:rPr lang="ar-JO" sz="2200" dirty="0">
                <a:cs typeface="+mj-cs"/>
              </a:rPr>
              <a:t>سهم الشركة للاستثمارات </a:t>
            </a:r>
            <a:r>
              <a:rPr lang="ar-JO" sz="2200" dirty="0" smtClean="0">
                <a:cs typeface="+mj-cs"/>
              </a:rPr>
              <a:t>= (نسبة التوزيع × (</a:t>
            </a:r>
            <a:r>
              <a:rPr lang="en-US" sz="2200" dirty="0" smtClean="0">
                <a:cs typeface="+mj-cs"/>
              </a:rPr>
              <a:t>1</a:t>
            </a:r>
            <a:r>
              <a:rPr lang="ar-JO" sz="2200" dirty="0" smtClean="0">
                <a:cs typeface="+mj-cs"/>
              </a:rPr>
              <a:t>+معدل النمو)) ÷ (معدل العائد – معدل النمو)</a:t>
            </a:r>
          </a:p>
          <a:p>
            <a:pPr marL="0" indent="0">
              <a:buNone/>
            </a:pPr>
            <a:r>
              <a:rPr lang="ar-JO" sz="2200" dirty="0">
                <a:cs typeface="+mj-cs"/>
              </a:rPr>
              <a:t> </a:t>
            </a:r>
            <a:r>
              <a:rPr lang="ar-JO" sz="2200" dirty="0" smtClean="0">
                <a:cs typeface="+mj-cs"/>
              </a:rPr>
              <a:t>                                     = </a:t>
            </a:r>
            <a:r>
              <a:rPr lang="ar-JO" sz="2200" dirty="0" smtClean="0"/>
              <a:t>(</a:t>
            </a:r>
            <a:r>
              <a:rPr lang="en-US" sz="2200" dirty="0" smtClean="0"/>
              <a:t>1.5</a:t>
            </a:r>
            <a:r>
              <a:rPr lang="ar-JO" sz="2200" dirty="0" smtClean="0"/>
              <a:t>× </a:t>
            </a:r>
            <a:r>
              <a:rPr lang="ar-JO" sz="2200" dirty="0"/>
              <a:t>(</a:t>
            </a:r>
            <a:r>
              <a:rPr lang="en-US" sz="2200" dirty="0"/>
              <a:t>1</a:t>
            </a:r>
            <a:r>
              <a:rPr lang="ar-JO" sz="2200" dirty="0" smtClean="0"/>
              <a:t>+</a:t>
            </a:r>
            <a:r>
              <a:rPr lang="en-US" sz="2200" dirty="0" smtClean="0"/>
              <a:t>0.05</a:t>
            </a:r>
            <a:r>
              <a:rPr lang="ar-JO" sz="2200" dirty="0" smtClean="0"/>
              <a:t>)) </a:t>
            </a:r>
            <a:r>
              <a:rPr lang="ar-JO" sz="2200" dirty="0"/>
              <a:t>÷ </a:t>
            </a:r>
            <a:r>
              <a:rPr lang="ar-JO" sz="2200" dirty="0" smtClean="0"/>
              <a:t>(</a:t>
            </a:r>
            <a:r>
              <a:rPr lang="en-US" sz="2200" dirty="0" smtClean="0"/>
              <a:t>0.12</a:t>
            </a:r>
            <a:r>
              <a:rPr lang="ar-JO" sz="2200" dirty="0" smtClean="0"/>
              <a:t>– </a:t>
            </a:r>
            <a:r>
              <a:rPr lang="en-US" sz="2200" dirty="0" smtClean="0"/>
              <a:t>0.05</a:t>
            </a:r>
            <a:r>
              <a:rPr lang="ar-JO" sz="2200" dirty="0" smtClean="0"/>
              <a:t>) </a:t>
            </a:r>
          </a:p>
          <a:p>
            <a:pPr marL="0" indent="0">
              <a:buNone/>
            </a:pPr>
            <a:r>
              <a:rPr lang="ar-JO" sz="2200" dirty="0">
                <a:cs typeface="+mj-cs"/>
              </a:rPr>
              <a:t> </a:t>
            </a:r>
            <a:r>
              <a:rPr lang="ar-JO" sz="2200" dirty="0" smtClean="0">
                <a:cs typeface="+mj-cs"/>
              </a:rPr>
              <a:t>                                     = </a:t>
            </a:r>
            <a:r>
              <a:rPr lang="en-US" sz="2200" dirty="0" smtClean="0">
                <a:cs typeface="+mj-cs"/>
              </a:rPr>
              <a:t>1.575</a:t>
            </a:r>
            <a:r>
              <a:rPr lang="ar-JO" sz="2200" dirty="0" smtClean="0">
                <a:cs typeface="+mj-cs"/>
              </a:rPr>
              <a:t> ÷ </a:t>
            </a:r>
            <a:r>
              <a:rPr lang="en-US" sz="2200" dirty="0" smtClean="0">
                <a:cs typeface="+mj-cs"/>
              </a:rPr>
              <a:t>0.07</a:t>
            </a:r>
            <a:r>
              <a:rPr lang="ar-JO" sz="2200" dirty="0" smtClean="0">
                <a:cs typeface="+mj-cs"/>
              </a:rPr>
              <a:t> </a:t>
            </a:r>
          </a:p>
          <a:p>
            <a:pPr marL="0" indent="0">
              <a:buNone/>
            </a:pPr>
            <a:r>
              <a:rPr lang="ar-JO" sz="2200" dirty="0">
                <a:cs typeface="+mj-cs"/>
              </a:rPr>
              <a:t> </a:t>
            </a:r>
            <a:r>
              <a:rPr lang="ar-JO" sz="2200" dirty="0" smtClean="0">
                <a:cs typeface="+mj-cs"/>
              </a:rPr>
              <a:t>                                     = </a:t>
            </a:r>
            <a:r>
              <a:rPr lang="en-US" sz="2200" dirty="0" smtClean="0">
                <a:cs typeface="+mj-cs"/>
              </a:rPr>
              <a:t>22.5</a:t>
            </a:r>
            <a:r>
              <a:rPr lang="ar-JO" sz="2200" dirty="0" smtClean="0">
                <a:cs typeface="+mj-cs"/>
              </a:rPr>
              <a:t> دينار</a:t>
            </a:r>
            <a:endParaRPr lang="en-US" sz="2200" dirty="0">
              <a:cs typeface="+mj-cs"/>
            </a:endParaRPr>
          </a:p>
        </p:txBody>
      </p:sp>
    </p:spTree>
    <p:extLst>
      <p:ext uri="{BB962C8B-B14F-4D97-AF65-F5344CB8AC3E}">
        <p14:creationId xmlns:p14="http://schemas.microsoft.com/office/powerpoint/2010/main" val="2009881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6"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6"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6"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6"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6"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1+#ppt_w/2"/>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6"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1+#ppt_w/2"/>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6"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1+#ppt_w/2"/>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6" fill="hold" grpId="0" nodeType="clickEffect">
                                  <p:stCondLst>
                                    <p:cond delay="0"/>
                                  </p:stCondLst>
                                  <p:childTnLst>
                                    <p:set>
                                      <p:cBhvr>
                                        <p:cTn id="90" dur="1" fill="hold">
                                          <p:stCondLst>
                                            <p:cond delay="0"/>
                                          </p:stCondLst>
                                        </p:cTn>
                                        <p:tgtEl>
                                          <p:spTgt spid="3">
                                            <p:txEl>
                                              <p:pRg st="14" end="14"/>
                                            </p:txEl>
                                          </p:spTgt>
                                        </p:tgtEl>
                                        <p:attrNameLst>
                                          <p:attrName>style.visibility</p:attrName>
                                        </p:attrNameLst>
                                      </p:cBhvr>
                                      <p:to>
                                        <p:strVal val="visible"/>
                                      </p:to>
                                    </p:set>
                                    <p:anim calcmode="lin" valueType="num">
                                      <p:cBhvr additive="base">
                                        <p:cTn id="91" dur="500" fill="hold"/>
                                        <p:tgtEl>
                                          <p:spTgt spid="3">
                                            <p:txEl>
                                              <p:pRg st="14" end="14"/>
                                            </p:txEl>
                                          </p:spTgt>
                                        </p:tgtEl>
                                        <p:attrNameLst>
                                          <p:attrName>ppt_x</p:attrName>
                                        </p:attrNameLst>
                                      </p:cBhvr>
                                      <p:tavLst>
                                        <p:tav tm="0">
                                          <p:val>
                                            <p:strVal val="1+#ppt_w/2"/>
                                          </p:val>
                                        </p:tav>
                                        <p:tav tm="100000">
                                          <p:val>
                                            <p:strVal val="#ppt_x"/>
                                          </p:val>
                                        </p:tav>
                                      </p:tavLst>
                                    </p:anim>
                                    <p:anim calcmode="lin" valueType="num">
                                      <p:cBhvr additive="base">
                                        <p:cTn id="92"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229600" cy="5688632"/>
          </a:xfrm>
        </p:spPr>
        <p:txBody>
          <a:bodyPr>
            <a:normAutofit fontScale="92500"/>
          </a:bodyPr>
          <a:lstStyle/>
          <a:p>
            <a:pPr marL="0" indent="0">
              <a:buNone/>
            </a:pPr>
            <a:r>
              <a:rPr lang="en-US" sz="2000" b="1" dirty="0" smtClean="0">
                <a:cs typeface="+mj-cs"/>
              </a:rPr>
              <a:t>3</a:t>
            </a:r>
            <a:r>
              <a:rPr lang="ar-JO" sz="2000" b="1" dirty="0" smtClean="0">
                <a:cs typeface="+mj-cs"/>
              </a:rPr>
              <a:t>- قيمة </a:t>
            </a:r>
            <a:r>
              <a:rPr lang="ar-JO" sz="2000" b="1" dirty="0">
                <a:cs typeface="+mj-cs"/>
              </a:rPr>
              <a:t>السهم العادي </a:t>
            </a:r>
            <a:r>
              <a:rPr lang="ar-JO" sz="2000" b="1" dirty="0" smtClean="0">
                <a:cs typeface="+mj-cs"/>
              </a:rPr>
              <a:t>في حالة تعدد معدلات النمو للأرباح الموزعة:</a:t>
            </a:r>
            <a:endParaRPr lang="en-US" sz="2000" b="1" dirty="0">
              <a:cs typeface="+mj-cs"/>
            </a:endParaRPr>
          </a:p>
          <a:p>
            <a:pPr marL="0" indent="0">
              <a:buNone/>
            </a:pPr>
            <a:r>
              <a:rPr lang="ar-JO" sz="2400" dirty="0">
                <a:cs typeface="+mj-cs"/>
              </a:rPr>
              <a:t>لا تنمو أرباح الشركات في بعض الحالات بشكل ثابت، تنمو في البداية بمعدل يمكن أن يكون أكبر من معدل نمو الاقتصاد الوطني ثم تعود لتنمو بمعدل يساوي معدل نمو الاقتصاد الوطني، لذلك فان طريقة تقييم الأسهم في هذه الحالة تختلف حسب معدلات نمو الأرباح</a:t>
            </a:r>
            <a:r>
              <a:rPr lang="ar-JO" sz="2400" dirty="0" smtClean="0">
                <a:cs typeface="+mj-cs"/>
              </a:rPr>
              <a:t>.</a:t>
            </a:r>
            <a:r>
              <a:rPr lang="ar-JO" sz="2400" b="1" dirty="0" smtClean="0">
                <a:cs typeface="+mj-cs"/>
              </a:rPr>
              <a:t> </a:t>
            </a:r>
            <a:endParaRPr lang="ar-SA" sz="2400" b="1" dirty="0" smtClean="0">
              <a:cs typeface="+mj-cs"/>
            </a:endParaRPr>
          </a:p>
          <a:p>
            <a:pPr marL="0" indent="0">
              <a:buNone/>
            </a:pPr>
            <a:r>
              <a:rPr lang="ar-SA" sz="2400" b="1" dirty="0" smtClean="0">
                <a:solidFill>
                  <a:srgbClr val="00B0F0"/>
                </a:solidFill>
                <a:cs typeface="+mj-cs"/>
              </a:rPr>
              <a:t>مثال:</a:t>
            </a:r>
          </a:p>
          <a:p>
            <a:pPr marL="0" indent="0">
              <a:buNone/>
            </a:pPr>
            <a:r>
              <a:rPr lang="ar-JO" sz="2400" dirty="0" smtClean="0"/>
              <a:t>إحدى </a:t>
            </a:r>
            <a:r>
              <a:rPr lang="ar-JO" sz="2400" dirty="0"/>
              <a:t>الشركات توزع أرباحاً </a:t>
            </a:r>
            <a:r>
              <a:rPr lang="en-US" sz="2400" dirty="0" smtClean="0"/>
              <a:t>3</a:t>
            </a:r>
            <a:r>
              <a:rPr lang="ar-JO" sz="2400" dirty="0" smtClean="0"/>
              <a:t> </a:t>
            </a:r>
            <a:r>
              <a:rPr lang="ar-JO" sz="2400" dirty="0"/>
              <a:t>دنانير للسـهم حاليا، و يتوقع المستثمرون في السوق المالي أن تنمو أرباح الشركة والأرباح الموزعة بمعدل فوق طبيعي </a:t>
            </a:r>
            <a:r>
              <a:rPr lang="en-US" sz="2400" dirty="0" smtClean="0"/>
              <a:t>20</a:t>
            </a:r>
            <a:r>
              <a:rPr lang="ar-JO" sz="2400" dirty="0" smtClean="0"/>
              <a:t>%</a:t>
            </a:r>
            <a:r>
              <a:rPr lang="en-US" sz="2400" dirty="0" smtClean="0"/>
              <a:t> </a:t>
            </a:r>
            <a:r>
              <a:rPr lang="ar-JO" sz="2400" dirty="0" smtClean="0"/>
              <a:t>لمدة </a:t>
            </a:r>
            <a:r>
              <a:rPr lang="en-US" sz="2400" dirty="0" smtClean="0"/>
              <a:t>4</a:t>
            </a:r>
            <a:r>
              <a:rPr lang="ar-JO" sz="2400" dirty="0" smtClean="0"/>
              <a:t> </a:t>
            </a:r>
            <a:r>
              <a:rPr lang="ar-JO" sz="2400" dirty="0"/>
              <a:t>سنوات، ثم تعود لتنمو بمعدل طبيعي </a:t>
            </a:r>
            <a:r>
              <a:rPr lang="en-US" sz="2400" dirty="0" smtClean="0"/>
              <a:t>5</a:t>
            </a:r>
            <a:r>
              <a:rPr lang="ar-JO" sz="2400" dirty="0" smtClean="0"/>
              <a:t>%</a:t>
            </a:r>
            <a:r>
              <a:rPr lang="en-US" sz="2400" dirty="0" smtClean="0"/>
              <a:t> </a:t>
            </a:r>
            <a:r>
              <a:rPr lang="ar-JO" sz="2400" dirty="0" smtClean="0"/>
              <a:t>سنويا</a:t>
            </a:r>
            <a:r>
              <a:rPr lang="ar-JO" sz="2400" dirty="0"/>
              <a:t>، وكان العائد المطلوب من قبل المستثمرين يساوي </a:t>
            </a:r>
            <a:r>
              <a:rPr lang="en-US" sz="2400" dirty="0" smtClean="0"/>
              <a:t>15</a:t>
            </a:r>
            <a:r>
              <a:rPr lang="ar-JO" sz="2400" dirty="0" smtClean="0"/>
              <a:t>%</a:t>
            </a:r>
            <a:r>
              <a:rPr lang="en-US" sz="2400" dirty="0" smtClean="0"/>
              <a:t> .</a:t>
            </a:r>
            <a:endParaRPr lang="ar-JO" sz="2400" dirty="0" smtClean="0"/>
          </a:p>
          <a:p>
            <a:pPr marL="0" indent="0">
              <a:buNone/>
            </a:pPr>
            <a:r>
              <a:rPr lang="ar-JO" sz="2400" b="1" dirty="0" smtClean="0"/>
              <a:t>ما </a:t>
            </a:r>
            <a:r>
              <a:rPr lang="ar-JO" sz="2400" b="1" dirty="0"/>
              <a:t>هي قيمة السهم لهـذه الشركة؟</a:t>
            </a:r>
            <a:endParaRPr lang="ar-JO" sz="2400" b="1" dirty="0" smtClean="0">
              <a:cs typeface="+mj-cs"/>
            </a:endParaRPr>
          </a:p>
          <a:p>
            <a:pPr marL="0" indent="0">
              <a:buNone/>
            </a:pPr>
            <a:r>
              <a:rPr lang="ar-JO" sz="2400" b="1" dirty="0" smtClean="0">
                <a:solidFill>
                  <a:srgbClr val="00B0F0"/>
                </a:solidFill>
                <a:cs typeface="+mj-cs"/>
              </a:rPr>
              <a:t>الحل:</a:t>
            </a:r>
          </a:p>
          <a:p>
            <a:pPr marL="0" indent="0">
              <a:buNone/>
            </a:pPr>
            <a:r>
              <a:rPr lang="en-US" sz="2400" dirty="0" smtClean="0"/>
              <a:t>1</a:t>
            </a:r>
            <a:r>
              <a:rPr lang="ar-JO" sz="2400" dirty="0" smtClean="0"/>
              <a:t>- نجد </a:t>
            </a:r>
            <a:r>
              <a:rPr lang="ar-JO" sz="2400" dirty="0"/>
              <a:t>القيمة الحالية للأرباح الموزعة خلال فترة النمو غير الطبيعي</a:t>
            </a:r>
            <a:r>
              <a:rPr lang="ar-JO" sz="2400" dirty="0" smtClean="0"/>
              <a:t>.</a:t>
            </a:r>
          </a:p>
          <a:p>
            <a:pPr marL="0" indent="0">
              <a:buNone/>
            </a:pPr>
            <a:r>
              <a:rPr lang="en-US" sz="2400" dirty="0" smtClean="0"/>
              <a:t>2</a:t>
            </a:r>
            <a:r>
              <a:rPr lang="ar-JO" sz="2400" dirty="0" smtClean="0"/>
              <a:t>- نجد </a:t>
            </a:r>
            <a:r>
              <a:rPr lang="ar-JO" sz="2400" dirty="0"/>
              <a:t>القيمة الحالية للأرباح الموزعة كما هي خلال فترة النمو الطبيعي وذلك في نهاية السـنة الأخيرة للنمو غير الطبيعي. </a:t>
            </a:r>
            <a:endParaRPr lang="ar-JO" sz="2400" dirty="0" smtClean="0"/>
          </a:p>
          <a:p>
            <a:pPr marL="0" indent="0">
              <a:buNone/>
            </a:pPr>
            <a:r>
              <a:rPr lang="en-US" sz="2400" dirty="0" smtClean="0"/>
              <a:t>3</a:t>
            </a:r>
            <a:r>
              <a:rPr lang="ar-JO" sz="2400" dirty="0" smtClean="0"/>
              <a:t>- نجمع </a:t>
            </a:r>
            <a:r>
              <a:rPr lang="ar-JO" sz="2400" dirty="0"/>
              <a:t>القيمة الحالية في </a:t>
            </a:r>
            <a:r>
              <a:rPr lang="en-US" sz="2400" dirty="0" smtClean="0"/>
              <a:t>1</a:t>
            </a:r>
            <a:r>
              <a:rPr lang="ar-JO" sz="2400" dirty="0" smtClean="0"/>
              <a:t> +</a:t>
            </a:r>
            <a:r>
              <a:rPr lang="en-US" sz="2400" dirty="0" smtClean="0"/>
              <a:t> </a:t>
            </a:r>
            <a:r>
              <a:rPr lang="ar-SA" sz="2400" dirty="0"/>
              <a:t> </a:t>
            </a:r>
            <a:r>
              <a:rPr lang="en-US" sz="2400" dirty="0"/>
              <a:t>2</a:t>
            </a:r>
            <a:endParaRPr lang="en-US" sz="2200" dirty="0">
              <a:cs typeface="+mj-cs"/>
            </a:endParaRPr>
          </a:p>
        </p:txBody>
      </p:sp>
    </p:spTree>
    <p:extLst>
      <p:ext uri="{BB962C8B-B14F-4D97-AF65-F5344CB8AC3E}">
        <p14:creationId xmlns:p14="http://schemas.microsoft.com/office/powerpoint/2010/main" val="459552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3"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3"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3"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3"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332656"/>
            <a:ext cx="8568952" cy="5904656"/>
          </a:xfrm>
        </p:spPr>
        <p:txBody>
          <a:bodyPr>
            <a:normAutofit/>
          </a:bodyPr>
          <a:lstStyle/>
          <a:p>
            <a:pPr marL="0" indent="0">
              <a:buNone/>
            </a:pPr>
            <a:endParaRPr lang="ar-JO" dirty="0"/>
          </a:p>
          <a:p>
            <a:pPr marL="0" indent="0">
              <a:buNone/>
            </a:pPr>
            <a:endParaRPr lang="ar-JO" dirty="0" smtClean="0"/>
          </a:p>
          <a:p>
            <a:pPr marL="0" indent="0">
              <a:buNone/>
            </a:pPr>
            <a:endParaRPr lang="ar-JO" dirty="0" smtClean="0"/>
          </a:p>
          <a:p>
            <a:pPr marL="0" indent="0">
              <a:buNone/>
            </a:pPr>
            <a:endParaRPr lang="ar-JO" dirty="0"/>
          </a:p>
          <a:p>
            <a:pPr marL="0" indent="0">
              <a:buNone/>
            </a:pPr>
            <a:endParaRPr lang="ar-JO" dirty="0" smtClean="0"/>
          </a:p>
          <a:p>
            <a:pPr marL="0" indent="0">
              <a:buNone/>
            </a:pPr>
            <a:r>
              <a:rPr lang="ar-JO" sz="1800" b="1" dirty="0" smtClean="0">
                <a:cs typeface="+mj-cs"/>
              </a:rPr>
              <a:t>قيمة السهم عندما يصبح النمو الطبيعي = </a:t>
            </a:r>
            <a:r>
              <a:rPr lang="ar-JO" sz="1800" dirty="0" smtClean="0"/>
              <a:t>(التوزيع</a:t>
            </a:r>
            <a:r>
              <a:rPr lang="ar-SA" sz="1800" smtClean="0"/>
              <a:t>ات</a:t>
            </a:r>
            <a:r>
              <a:rPr lang="ar-JO" sz="1800" smtClean="0"/>
              <a:t> </a:t>
            </a:r>
            <a:r>
              <a:rPr lang="ar-JO" sz="1800" dirty="0"/>
              <a:t>× (</a:t>
            </a:r>
            <a:r>
              <a:rPr lang="en-US" sz="1800" dirty="0"/>
              <a:t>1</a:t>
            </a:r>
            <a:r>
              <a:rPr lang="ar-JO" sz="1800" dirty="0"/>
              <a:t>+معدل النمو)) ÷ (معدل العائد – معدل النمو)</a:t>
            </a:r>
          </a:p>
          <a:p>
            <a:pPr marL="0" indent="0">
              <a:buNone/>
            </a:pPr>
            <a:r>
              <a:rPr lang="ar-JO" sz="2400" dirty="0"/>
              <a:t>                                 </a:t>
            </a:r>
            <a:r>
              <a:rPr lang="ar-JO" sz="2400" dirty="0" smtClean="0"/>
              <a:t> </a:t>
            </a:r>
            <a:r>
              <a:rPr lang="ar-JO" sz="2400" dirty="0"/>
              <a:t>= </a:t>
            </a:r>
            <a:r>
              <a:rPr lang="ar-JO" sz="2400" dirty="0" smtClean="0"/>
              <a:t>(</a:t>
            </a:r>
            <a:r>
              <a:rPr lang="en-US" sz="2400" dirty="0" smtClean="0"/>
              <a:t>5.55</a:t>
            </a:r>
            <a:r>
              <a:rPr lang="ar-JO" sz="2400" dirty="0"/>
              <a:t>× (</a:t>
            </a:r>
            <a:r>
              <a:rPr lang="en-US" sz="2400" dirty="0"/>
              <a:t>1</a:t>
            </a:r>
            <a:r>
              <a:rPr lang="ar-JO" sz="2400" dirty="0"/>
              <a:t>+</a:t>
            </a:r>
            <a:r>
              <a:rPr lang="en-US" sz="2400" dirty="0"/>
              <a:t>0.05</a:t>
            </a:r>
            <a:r>
              <a:rPr lang="ar-JO" sz="2400" dirty="0"/>
              <a:t>)) ÷ (</a:t>
            </a:r>
            <a:r>
              <a:rPr lang="en-US" sz="2400" dirty="0" smtClean="0"/>
              <a:t>0.15</a:t>
            </a:r>
            <a:r>
              <a:rPr lang="ar-JO" sz="2400" dirty="0" smtClean="0"/>
              <a:t>– </a:t>
            </a:r>
            <a:r>
              <a:rPr lang="en-US" sz="2400" dirty="0"/>
              <a:t>0.05</a:t>
            </a:r>
            <a:r>
              <a:rPr lang="ar-JO" sz="2400" dirty="0"/>
              <a:t>) </a:t>
            </a:r>
          </a:p>
          <a:p>
            <a:pPr marL="0" indent="0">
              <a:buNone/>
            </a:pPr>
            <a:r>
              <a:rPr lang="ar-JO" sz="2400" dirty="0"/>
              <a:t>                               </a:t>
            </a:r>
            <a:r>
              <a:rPr lang="ar-JO" sz="2400" dirty="0" smtClean="0"/>
              <a:t>   </a:t>
            </a:r>
            <a:r>
              <a:rPr lang="ar-JO" sz="2400" dirty="0"/>
              <a:t>= </a:t>
            </a:r>
            <a:r>
              <a:rPr lang="en-US" sz="2400" dirty="0" smtClean="0"/>
              <a:t>5.8275</a:t>
            </a:r>
            <a:r>
              <a:rPr lang="ar-JO" sz="2400" dirty="0" smtClean="0"/>
              <a:t> </a:t>
            </a:r>
            <a:r>
              <a:rPr lang="ar-JO" sz="2400" dirty="0"/>
              <a:t>÷ </a:t>
            </a:r>
            <a:r>
              <a:rPr lang="en-US" sz="2400" dirty="0" smtClean="0"/>
              <a:t>0.10</a:t>
            </a:r>
            <a:r>
              <a:rPr lang="ar-JO" sz="2400" dirty="0" smtClean="0"/>
              <a:t> </a:t>
            </a:r>
            <a:endParaRPr lang="ar-JO" sz="2400" dirty="0"/>
          </a:p>
          <a:p>
            <a:pPr marL="0" indent="0">
              <a:buNone/>
            </a:pPr>
            <a:r>
              <a:rPr lang="ar-JO" sz="2400" dirty="0"/>
              <a:t>                                 </a:t>
            </a:r>
            <a:r>
              <a:rPr lang="ar-JO" sz="2400" dirty="0" smtClean="0"/>
              <a:t> </a:t>
            </a:r>
            <a:r>
              <a:rPr lang="ar-JO" sz="2400" dirty="0"/>
              <a:t>= </a:t>
            </a:r>
            <a:r>
              <a:rPr lang="en-US" sz="2400" dirty="0" smtClean="0"/>
              <a:t>58.275</a:t>
            </a:r>
            <a:r>
              <a:rPr lang="ar-JO" sz="2400" dirty="0" smtClean="0"/>
              <a:t> دينار</a:t>
            </a:r>
          </a:p>
          <a:p>
            <a:pPr marL="0" indent="0">
              <a:buNone/>
            </a:pPr>
            <a:r>
              <a:rPr lang="ar-JO" sz="2000" b="1" dirty="0" smtClean="0">
                <a:cs typeface="+mj-cs"/>
              </a:rPr>
              <a:t>القيمة الحقيقية للسهم = قيمة السهم عند النمو الطبيعي +  القيمة الحقيقية للأرباح الموزعة</a:t>
            </a:r>
          </a:p>
          <a:p>
            <a:pPr marL="0" indent="0">
              <a:buNone/>
            </a:pPr>
            <a:r>
              <a:rPr lang="ar-JO" sz="2000" b="1" dirty="0">
                <a:cs typeface="+mj-cs"/>
              </a:rPr>
              <a:t> </a:t>
            </a:r>
            <a:r>
              <a:rPr lang="ar-JO" sz="2000" b="1" dirty="0" smtClean="0">
                <a:cs typeface="+mj-cs"/>
              </a:rPr>
              <a:t>                           = </a:t>
            </a:r>
            <a:r>
              <a:rPr lang="en-US" sz="2000" dirty="0" smtClean="0"/>
              <a:t>58.275</a:t>
            </a:r>
            <a:r>
              <a:rPr lang="ar-JO" sz="2000" dirty="0" smtClean="0"/>
              <a:t> + </a:t>
            </a:r>
            <a:r>
              <a:rPr lang="en-US" sz="2000" dirty="0" smtClean="0"/>
              <a:t>13.34</a:t>
            </a:r>
            <a:r>
              <a:rPr lang="ar-JO" sz="2000" dirty="0" smtClean="0"/>
              <a:t> </a:t>
            </a:r>
          </a:p>
          <a:p>
            <a:pPr marL="0" indent="0">
              <a:buNone/>
            </a:pPr>
            <a:r>
              <a:rPr lang="ar-JO" sz="2000" b="1" dirty="0">
                <a:cs typeface="+mj-cs"/>
              </a:rPr>
              <a:t> </a:t>
            </a:r>
            <a:r>
              <a:rPr lang="ar-JO" sz="2000" b="1" dirty="0" smtClean="0">
                <a:cs typeface="+mj-cs"/>
              </a:rPr>
              <a:t>                           = </a:t>
            </a:r>
            <a:r>
              <a:rPr lang="en-US" sz="2000" b="1" dirty="0" smtClean="0">
                <a:cs typeface="+mj-cs"/>
              </a:rPr>
              <a:t>71.62</a:t>
            </a:r>
            <a:r>
              <a:rPr lang="ar-JO" sz="2000" b="1" dirty="0" smtClean="0">
                <a:cs typeface="+mj-cs"/>
              </a:rPr>
              <a:t> دينار للسهم</a:t>
            </a:r>
          </a:p>
          <a:p>
            <a:pPr marL="0" indent="0">
              <a:buNone/>
            </a:pPr>
            <a:endParaRPr lang="ar-JO" dirty="0" smtClean="0"/>
          </a:p>
          <a:p>
            <a:pPr marL="0" indent="0">
              <a:buNone/>
            </a:pPr>
            <a:endParaRPr lang="en-US" dirty="0"/>
          </a:p>
        </p:txBody>
      </p:sp>
      <p:graphicFrame>
        <p:nvGraphicFramePr>
          <p:cNvPr id="2" name="جدول 1"/>
          <p:cNvGraphicFramePr>
            <a:graphicFrameLocks noGrp="1"/>
          </p:cNvGraphicFramePr>
          <p:nvPr>
            <p:extLst>
              <p:ext uri="{D42A27DB-BD31-4B8C-83A1-F6EECF244321}">
                <p14:modId xmlns:p14="http://schemas.microsoft.com/office/powerpoint/2010/main" val="2765705810"/>
              </p:ext>
            </p:extLst>
          </p:nvPr>
        </p:nvGraphicFramePr>
        <p:xfrm>
          <a:off x="1331640" y="548680"/>
          <a:ext cx="7296472" cy="2311400"/>
        </p:xfrm>
        <a:graphic>
          <a:graphicData uri="http://schemas.openxmlformats.org/drawingml/2006/table">
            <a:tbl>
              <a:tblPr firstRow="1" bandRow="1">
                <a:tableStyleId>{5C22544A-7EE6-4342-B048-85BDC9FD1C3A}</a:tableStyleId>
              </a:tblPr>
              <a:tblGrid>
                <a:gridCol w="3744416"/>
                <a:gridCol w="2684960"/>
                <a:gridCol w="867096"/>
              </a:tblGrid>
              <a:tr h="370840">
                <a:tc>
                  <a:txBody>
                    <a:bodyPr/>
                    <a:lstStyle/>
                    <a:p>
                      <a:r>
                        <a:rPr lang="ar-JO" dirty="0" smtClean="0"/>
                        <a:t>القيمة الحالية للأرباح الموزعة</a:t>
                      </a:r>
                      <a:endParaRPr lang="en-US" dirty="0"/>
                    </a:p>
                  </a:txBody>
                  <a:tcPr/>
                </a:tc>
                <a:tc>
                  <a:txBody>
                    <a:bodyPr/>
                    <a:lstStyle/>
                    <a:p>
                      <a:r>
                        <a:rPr lang="ar-JO" dirty="0" smtClean="0"/>
                        <a:t>الأرباح</a:t>
                      </a:r>
                      <a:r>
                        <a:rPr lang="ar-JO" baseline="0" dirty="0" smtClean="0"/>
                        <a:t> الموزعة</a:t>
                      </a:r>
                      <a:endParaRPr lang="en-US" dirty="0"/>
                    </a:p>
                  </a:txBody>
                  <a:tcPr/>
                </a:tc>
                <a:tc>
                  <a:txBody>
                    <a:bodyPr/>
                    <a:lstStyle/>
                    <a:p>
                      <a:r>
                        <a:rPr lang="ar-JO" dirty="0" smtClean="0"/>
                        <a:t>السنوات</a:t>
                      </a:r>
                      <a:endParaRPr lang="en-US" dirty="0"/>
                    </a:p>
                  </a:txBody>
                  <a:tcPr/>
                </a:tc>
              </a:tr>
              <a:tr h="370840">
                <a:tc>
                  <a:txBody>
                    <a:bodyPr/>
                    <a:lstStyle/>
                    <a:p>
                      <a:pPr algn="r"/>
                      <a:r>
                        <a:rPr lang="en-US" sz="1600" dirty="0" smtClean="0"/>
                        <a:t>3.6 </a:t>
                      </a:r>
                      <a:r>
                        <a:rPr lang="ar-JO" sz="1600" dirty="0" smtClean="0"/>
                        <a:t> ÷</a:t>
                      </a:r>
                      <a:r>
                        <a:rPr lang="ar-JO" sz="1600" baseline="0" dirty="0" smtClean="0"/>
                        <a:t> ( </a:t>
                      </a:r>
                      <a:r>
                        <a:rPr lang="en-US" sz="1600" baseline="0" dirty="0" smtClean="0"/>
                        <a:t>1.15</a:t>
                      </a:r>
                      <a:r>
                        <a:rPr lang="ar-JO" sz="1600" baseline="0" dirty="0" smtClean="0"/>
                        <a:t> )</a:t>
                      </a:r>
                      <a:r>
                        <a:rPr lang="en-US" sz="1600" baseline="30000" dirty="0" smtClean="0"/>
                        <a:t>1</a:t>
                      </a:r>
                      <a:r>
                        <a:rPr lang="ar-JO" sz="1600" baseline="0" dirty="0" smtClean="0"/>
                        <a:t> = </a:t>
                      </a:r>
                      <a:r>
                        <a:rPr lang="en-US" sz="1600" baseline="0" dirty="0" smtClean="0"/>
                        <a:t>3.6</a:t>
                      </a:r>
                      <a:r>
                        <a:rPr lang="ar-JO" sz="1600" baseline="0" dirty="0" smtClean="0"/>
                        <a:t> ÷ </a:t>
                      </a:r>
                      <a:r>
                        <a:rPr lang="en-US" sz="1600" baseline="0" dirty="0" smtClean="0"/>
                        <a:t>1.15</a:t>
                      </a:r>
                      <a:r>
                        <a:rPr lang="ar-JO" sz="1600" baseline="0" dirty="0" smtClean="0"/>
                        <a:t> = </a:t>
                      </a:r>
                      <a:r>
                        <a:rPr lang="en-US" sz="1600" baseline="0" dirty="0" smtClean="0"/>
                        <a:t>3.13</a:t>
                      </a:r>
                      <a:endParaRPr lang="en-US" sz="1600" dirty="0"/>
                    </a:p>
                  </a:txBody>
                  <a:tcPr/>
                </a:tc>
                <a:tc>
                  <a:txBody>
                    <a:bodyPr/>
                    <a:lstStyle/>
                    <a:p>
                      <a:pPr algn="r"/>
                      <a:r>
                        <a:rPr lang="en-US" sz="1600" dirty="0" smtClean="0"/>
                        <a:t>3</a:t>
                      </a:r>
                      <a:r>
                        <a:rPr lang="ar-JO" sz="1600" dirty="0" smtClean="0"/>
                        <a:t>× (</a:t>
                      </a:r>
                      <a:r>
                        <a:rPr lang="en-US" sz="1600" dirty="0" smtClean="0"/>
                        <a:t>1.2</a:t>
                      </a:r>
                      <a:r>
                        <a:rPr lang="ar-JO" sz="1600" dirty="0" smtClean="0"/>
                        <a:t>)</a:t>
                      </a:r>
                      <a:r>
                        <a:rPr lang="en-US" sz="1600" baseline="30000" dirty="0" smtClean="0"/>
                        <a:t>1</a:t>
                      </a:r>
                      <a:r>
                        <a:rPr lang="ar-JO" sz="1600" baseline="0" dirty="0" smtClean="0"/>
                        <a:t> = </a:t>
                      </a:r>
                      <a:r>
                        <a:rPr lang="en-US" sz="1600" baseline="0" dirty="0" smtClean="0"/>
                        <a:t>3</a:t>
                      </a:r>
                      <a:r>
                        <a:rPr lang="ar-JO" sz="1600" baseline="0" dirty="0" smtClean="0"/>
                        <a:t> × </a:t>
                      </a:r>
                      <a:r>
                        <a:rPr lang="en-US" sz="1600" baseline="0" dirty="0" smtClean="0"/>
                        <a:t>1.2</a:t>
                      </a:r>
                      <a:r>
                        <a:rPr lang="ar-JO" sz="1600" baseline="0" dirty="0" smtClean="0"/>
                        <a:t> = </a:t>
                      </a:r>
                      <a:r>
                        <a:rPr lang="en-US" sz="1600" baseline="0" dirty="0" smtClean="0"/>
                        <a:t>3.6</a:t>
                      </a:r>
                      <a:endParaRPr lang="en-US" sz="1600" dirty="0"/>
                    </a:p>
                  </a:txBody>
                  <a:tcPr/>
                </a:tc>
                <a:tc>
                  <a:txBody>
                    <a:bodyPr/>
                    <a:lstStyle/>
                    <a:p>
                      <a:pPr algn="ctr"/>
                      <a:r>
                        <a:rPr lang="en-US" dirty="0" smtClean="0"/>
                        <a:t>1</a:t>
                      </a:r>
                      <a:endParaRPr lang="en-US" dirty="0"/>
                    </a:p>
                  </a:txBody>
                  <a:tcPr/>
                </a:tc>
              </a:tr>
              <a:tr h="37084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en-US" sz="1600" dirty="0" smtClean="0"/>
                        <a:t>4.32 </a:t>
                      </a:r>
                      <a:r>
                        <a:rPr lang="ar-JO" sz="1600" dirty="0" smtClean="0"/>
                        <a:t> ÷</a:t>
                      </a:r>
                      <a:r>
                        <a:rPr lang="ar-JO" sz="1600" baseline="0" dirty="0" smtClean="0"/>
                        <a:t> ( </a:t>
                      </a:r>
                      <a:r>
                        <a:rPr lang="en-US" sz="1600" baseline="0" dirty="0" smtClean="0"/>
                        <a:t>1.15</a:t>
                      </a:r>
                      <a:r>
                        <a:rPr lang="ar-JO" sz="1600" baseline="0" dirty="0" smtClean="0"/>
                        <a:t> )</a:t>
                      </a:r>
                      <a:r>
                        <a:rPr lang="en-US" sz="1600" baseline="30000" dirty="0" smtClean="0"/>
                        <a:t>2</a:t>
                      </a:r>
                      <a:r>
                        <a:rPr lang="ar-JO" sz="1600" baseline="0" dirty="0" smtClean="0"/>
                        <a:t> = </a:t>
                      </a:r>
                      <a:r>
                        <a:rPr lang="en-US" sz="1600" baseline="0" dirty="0" smtClean="0"/>
                        <a:t>4.32</a:t>
                      </a:r>
                      <a:r>
                        <a:rPr lang="ar-JO" sz="1600" baseline="0" dirty="0" smtClean="0"/>
                        <a:t> ÷ </a:t>
                      </a:r>
                      <a:r>
                        <a:rPr lang="en-US" sz="1600" baseline="0" dirty="0" smtClean="0"/>
                        <a:t>1.3225</a:t>
                      </a:r>
                      <a:r>
                        <a:rPr lang="ar-JO" sz="1600" baseline="0" dirty="0" smtClean="0"/>
                        <a:t> = </a:t>
                      </a:r>
                      <a:r>
                        <a:rPr lang="en-US" sz="1600" baseline="0" dirty="0" smtClean="0"/>
                        <a:t>3.26</a:t>
                      </a:r>
                      <a:endParaRPr lang="en-US" sz="1600" dirty="0" smtClean="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en-US" sz="1600" dirty="0" smtClean="0"/>
                        <a:t>3</a:t>
                      </a:r>
                      <a:r>
                        <a:rPr lang="ar-JO" sz="1600" dirty="0" smtClean="0"/>
                        <a:t>× (</a:t>
                      </a:r>
                      <a:r>
                        <a:rPr lang="en-US" sz="1600" dirty="0" smtClean="0"/>
                        <a:t>1.2</a:t>
                      </a:r>
                      <a:r>
                        <a:rPr lang="ar-JO" sz="1600" dirty="0" smtClean="0"/>
                        <a:t>)</a:t>
                      </a:r>
                      <a:r>
                        <a:rPr lang="en-US" sz="1600" baseline="30000" dirty="0" smtClean="0"/>
                        <a:t>2</a:t>
                      </a:r>
                      <a:r>
                        <a:rPr lang="ar-JO" sz="1600" baseline="0" dirty="0" smtClean="0"/>
                        <a:t> = </a:t>
                      </a:r>
                      <a:r>
                        <a:rPr lang="en-US" sz="1600" baseline="0" dirty="0" smtClean="0"/>
                        <a:t>3</a:t>
                      </a:r>
                      <a:r>
                        <a:rPr lang="ar-JO" sz="1600" baseline="0" dirty="0" smtClean="0"/>
                        <a:t> × </a:t>
                      </a:r>
                      <a:r>
                        <a:rPr lang="en-US" sz="1600" baseline="0" dirty="0" smtClean="0"/>
                        <a:t>1.44</a:t>
                      </a:r>
                      <a:r>
                        <a:rPr lang="ar-JO" sz="1600" baseline="0" dirty="0" smtClean="0"/>
                        <a:t> = </a:t>
                      </a:r>
                      <a:r>
                        <a:rPr lang="en-US" sz="1600" baseline="0" dirty="0" smtClean="0"/>
                        <a:t>4.32</a:t>
                      </a:r>
                      <a:endParaRPr lang="en-US" sz="1600" dirty="0" smtClean="0"/>
                    </a:p>
                  </a:txBody>
                  <a:tcPr/>
                </a:tc>
                <a:tc>
                  <a:txBody>
                    <a:bodyPr/>
                    <a:lstStyle/>
                    <a:p>
                      <a:pPr algn="ctr"/>
                      <a:r>
                        <a:rPr lang="en-US" dirty="0" smtClean="0"/>
                        <a:t>2</a:t>
                      </a:r>
                      <a:endParaRPr lang="en-US" dirty="0"/>
                    </a:p>
                  </a:txBody>
                  <a:tcPr/>
                </a:tc>
              </a:tr>
              <a:tr h="370840">
                <a:tc>
                  <a:txBody>
                    <a:bodyPr/>
                    <a:lstStyle/>
                    <a:p>
                      <a:pPr algn="r"/>
                      <a:r>
                        <a:rPr lang="en-US" sz="1600" dirty="0" smtClean="0"/>
                        <a:t>5.18 </a:t>
                      </a:r>
                      <a:r>
                        <a:rPr lang="ar-JO" sz="1600" dirty="0" smtClean="0"/>
                        <a:t> ÷</a:t>
                      </a:r>
                      <a:r>
                        <a:rPr lang="ar-JO" sz="1600" baseline="0" dirty="0" smtClean="0"/>
                        <a:t> ( </a:t>
                      </a:r>
                      <a:r>
                        <a:rPr lang="en-US" sz="1600" baseline="0" dirty="0" smtClean="0"/>
                        <a:t>1.15</a:t>
                      </a:r>
                      <a:r>
                        <a:rPr lang="ar-JO" sz="1600" baseline="0" dirty="0" smtClean="0"/>
                        <a:t> )</a:t>
                      </a:r>
                      <a:r>
                        <a:rPr lang="en-US" sz="1600" baseline="30000" dirty="0" smtClean="0"/>
                        <a:t>3</a:t>
                      </a:r>
                      <a:r>
                        <a:rPr lang="ar-JO" sz="1600" baseline="0" dirty="0" smtClean="0"/>
                        <a:t> = </a:t>
                      </a:r>
                      <a:r>
                        <a:rPr lang="en-US" sz="1600" baseline="0" dirty="0" smtClean="0"/>
                        <a:t>5.18</a:t>
                      </a:r>
                      <a:r>
                        <a:rPr lang="ar-JO" sz="1600" baseline="0" dirty="0" smtClean="0"/>
                        <a:t> ÷ </a:t>
                      </a:r>
                      <a:r>
                        <a:rPr lang="en-US" sz="1600" baseline="0" dirty="0" smtClean="0"/>
                        <a:t>1.5209</a:t>
                      </a:r>
                      <a:r>
                        <a:rPr lang="ar-JO" sz="1600" baseline="0" dirty="0" smtClean="0"/>
                        <a:t> = </a:t>
                      </a:r>
                      <a:r>
                        <a:rPr lang="en-US" sz="1600" baseline="0" dirty="0" smtClean="0"/>
                        <a:t>3.40</a:t>
                      </a:r>
                      <a:endParaRPr lang="en-US" sz="1600"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en-US" sz="1600" dirty="0" smtClean="0"/>
                        <a:t>3</a:t>
                      </a:r>
                      <a:r>
                        <a:rPr lang="ar-JO" sz="1600" dirty="0" smtClean="0"/>
                        <a:t>× (</a:t>
                      </a:r>
                      <a:r>
                        <a:rPr lang="en-US" sz="1600" dirty="0" smtClean="0"/>
                        <a:t>1.2</a:t>
                      </a:r>
                      <a:r>
                        <a:rPr lang="ar-JO" sz="1600" dirty="0" smtClean="0"/>
                        <a:t>)</a:t>
                      </a:r>
                      <a:r>
                        <a:rPr lang="en-US" sz="1600" baseline="30000" dirty="0" smtClean="0"/>
                        <a:t>3</a:t>
                      </a:r>
                      <a:r>
                        <a:rPr lang="ar-JO" sz="1600" baseline="0" dirty="0" smtClean="0"/>
                        <a:t> = </a:t>
                      </a:r>
                      <a:r>
                        <a:rPr lang="en-US" sz="1600" baseline="0" dirty="0" smtClean="0"/>
                        <a:t>3</a:t>
                      </a:r>
                      <a:r>
                        <a:rPr lang="ar-JO" sz="1600" baseline="0" dirty="0" smtClean="0"/>
                        <a:t> × </a:t>
                      </a:r>
                      <a:r>
                        <a:rPr lang="en-US" sz="1600" baseline="0" dirty="0" smtClean="0"/>
                        <a:t>1.728</a:t>
                      </a:r>
                      <a:r>
                        <a:rPr lang="ar-JO" sz="1600" baseline="0" dirty="0" smtClean="0"/>
                        <a:t> = </a:t>
                      </a:r>
                      <a:r>
                        <a:rPr lang="en-US" sz="1600" baseline="0" dirty="0" smtClean="0"/>
                        <a:t>5.18</a:t>
                      </a:r>
                      <a:endParaRPr lang="en-US" sz="1600" dirty="0" smtClean="0"/>
                    </a:p>
                  </a:txBody>
                  <a:tcPr/>
                </a:tc>
                <a:tc>
                  <a:txBody>
                    <a:bodyPr/>
                    <a:lstStyle/>
                    <a:p>
                      <a:pPr algn="ctr"/>
                      <a:r>
                        <a:rPr lang="en-US" dirty="0" smtClean="0"/>
                        <a:t>3</a:t>
                      </a:r>
                      <a:endParaRPr lang="en-US" dirty="0"/>
                    </a:p>
                  </a:txBody>
                  <a:tcPr/>
                </a:tc>
              </a:tr>
              <a:tr h="37084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en-US" sz="1600" dirty="0" smtClean="0"/>
                        <a:t>6.22 </a:t>
                      </a:r>
                      <a:r>
                        <a:rPr lang="ar-JO" sz="1600" dirty="0" smtClean="0"/>
                        <a:t> ÷</a:t>
                      </a:r>
                      <a:r>
                        <a:rPr lang="ar-JO" sz="1600" baseline="0" dirty="0" smtClean="0"/>
                        <a:t> ( </a:t>
                      </a:r>
                      <a:r>
                        <a:rPr lang="en-US" sz="1600" baseline="0" dirty="0" smtClean="0"/>
                        <a:t>1.15</a:t>
                      </a:r>
                      <a:r>
                        <a:rPr lang="ar-JO" sz="1600" baseline="0" dirty="0" smtClean="0"/>
                        <a:t> )</a:t>
                      </a:r>
                      <a:r>
                        <a:rPr lang="en-US" sz="1600" baseline="30000" dirty="0" smtClean="0"/>
                        <a:t>4</a:t>
                      </a:r>
                      <a:r>
                        <a:rPr lang="ar-JO" sz="1600" baseline="0" dirty="0" smtClean="0"/>
                        <a:t> = </a:t>
                      </a:r>
                      <a:r>
                        <a:rPr lang="en-US" sz="1600" baseline="0" dirty="0" smtClean="0"/>
                        <a:t>6.22</a:t>
                      </a:r>
                      <a:r>
                        <a:rPr lang="ar-JO" sz="1600" baseline="0" dirty="0" smtClean="0"/>
                        <a:t> ÷ </a:t>
                      </a:r>
                      <a:r>
                        <a:rPr lang="en-US" sz="1600" baseline="0" dirty="0" smtClean="0"/>
                        <a:t>1.749</a:t>
                      </a:r>
                      <a:r>
                        <a:rPr lang="ar-JO" sz="1600" baseline="0" dirty="0" smtClean="0"/>
                        <a:t> = </a:t>
                      </a:r>
                      <a:r>
                        <a:rPr lang="en-US" sz="1600" baseline="0" dirty="0" smtClean="0"/>
                        <a:t>5.55</a:t>
                      </a:r>
                      <a:endParaRPr lang="en-US" sz="1600" dirty="0" smtClean="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en-US" sz="1600" dirty="0" smtClean="0"/>
                        <a:t>3</a:t>
                      </a:r>
                      <a:r>
                        <a:rPr lang="ar-JO" sz="1600" dirty="0" smtClean="0"/>
                        <a:t>× (</a:t>
                      </a:r>
                      <a:r>
                        <a:rPr lang="en-US" sz="1600" dirty="0" smtClean="0"/>
                        <a:t>1.2</a:t>
                      </a:r>
                      <a:r>
                        <a:rPr lang="ar-JO" sz="1600" dirty="0" smtClean="0"/>
                        <a:t>)</a:t>
                      </a:r>
                      <a:r>
                        <a:rPr lang="en-US" sz="1600" baseline="30000" dirty="0" smtClean="0"/>
                        <a:t>4</a:t>
                      </a:r>
                      <a:r>
                        <a:rPr lang="ar-JO" sz="1600" baseline="0" dirty="0" smtClean="0"/>
                        <a:t> = </a:t>
                      </a:r>
                      <a:r>
                        <a:rPr lang="en-US" sz="1600" baseline="0" dirty="0" smtClean="0"/>
                        <a:t>3</a:t>
                      </a:r>
                      <a:r>
                        <a:rPr lang="ar-JO" sz="1600" baseline="0" dirty="0" smtClean="0"/>
                        <a:t> × </a:t>
                      </a:r>
                      <a:r>
                        <a:rPr lang="en-US" sz="1600" baseline="0" dirty="0" smtClean="0"/>
                        <a:t>2.074</a:t>
                      </a:r>
                      <a:r>
                        <a:rPr lang="ar-JO" sz="1600" baseline="0" dirty="0" smtClean="0"/>
                        <a:t> = </a:t>
                      </a:r>
                      <a:r>
                        <a:rPr lang="en-US" sz="1600" baseline="0" dirty="0" smtClean="0"/>
                        <a:t>6.22</a:t>
                      </a:r>
                      <a:endParaRPr lang="en-US" sz="1600" dirty="0" smtClean="0"/>
                    </a:p>
                  </a:txBody>
                  <a:tcPr/>
                </a:tc>
                <a:tc>
                  <a:txBody>
                    <a:bodyPr/>
                    <a:lstStyle/>
                    <a:p>
                      <a:pPr algn="ctr"/>
                      <a:r>
                        <a:rPr lang="en-US" dirty="0" smtClean="0"/>
                        <a:t>4</a:t>
                      </a:r>
                      <a:endParaRPr lang="en-US" dirty="0"/>
                    </a:p>
                  </a:txBody>
                  <a:tcPr/>
                </a:tc>
              </a:tr>
              <a:tr h="370840">
                <a:tc>
                  <a:txBody>
                    <a:bodyPr/>
                    <a:lstStyle/>
                    <a:p>
                      <a:pPr algn="ctr"/>
                      <a:r>
                        <a:rPr lang="en-US" sz="2400" b="1" dirty="0" smtClean="0"/>
                        <a:t>13.34</a:t>
                      </a:r>
                      <a:endParaRPr lang="en-US" sz="2400" b="1" dirty="0"/>
                    </a:p>
                  </a:txBody>
                  <a:tcPr/>
                </a:tc>
                <a:tc gridSpan="2">
                  <a:txBody>
                    <a:bodyPr/>
                    <a:lstStyle/>
                    <a:p>
                      <a:pPr algn="ctr"/>
                      <a:r>
                        <a:rPr lang="ar-JO" sz="2400" b="1" dirty="0" smtClean="0"/>
                        <a:t>المجموع</a:t>
                      </a:r>
                      <a:endParaRPr lang="en-US" sz="2400" b="1" dirty="0"/>
                    </a:p>
                  </a:txBody>
                  <a:tcPr/>
                </a:tc>
                <a:tc hMerge="1">
                  <a:txBody>
                    <a:bodyPr/>
                    <a:lstStyle/>
                    <a:p>
                      <a:pPr algn="ctr"/>
                      <a:endParaRPr lang="en-US" dirty="0"/>
                    </a:p>
                  </a:txBody>
                  <a:tcPr/>
                </a:tc>
              </a:tr>
            </a:tbl>
          </a:graphicData>
        </a:graphic>
      </p:graphicFrame>
    </p:spTree>
    <p:extLst>
      <p:ext uri="{BB962C8B-B14F-4D97-AF65-F5344CB8AC3E}">
        <p14:creationId xmlns:p14="http://schemas.microsoft.com/office/powerpoint/2010/main" val="2314167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 calcmode="lin" valueType="num">
                                      <p:cBhvr additive="base">
                                        <p:cTn id="1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 calcmode="lin" valueType="num">
                                      <p:cBhvr additive="base">
                                        <p:cTn id="37"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 calcmode="lin" valueType="num">
                                      <p:cBhvr additive="base">
                                        <p:cTn id="43"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2" fill="hold" grpId="0" nodeType="clickEffect">
                                  <p:stCondLst>
                                    <p:cond delay="0"/>
                                  </p:stCondLst>
                                  <p:childTnLst>
                                    <p:set>
                                      <p:cBhvr>
                                        <p:cTn id="48" dur="1" fill="hold">
                                          <p:stCondLst>
                                            <p:cond delay="0"/>
                                          </p:stCondLst>
                                        </p:cTn>
                                        <p:tgtEl>
                                          <p:spTgt spid="3">
                                            <p:txEl>
                                              <p:pRg st="11" end="11"/>
                                            </p:txEl>
                                          </p:spTgt>
                                        </p:tgtEl>
                                        <p:attrNameLst>
                                          <p:attrName>style.visibility</p:attrName>
                                        </p:attrNameLst>
                                      </p:cBhvr>
                                      <p:to>
                                        <p:strVal val="visible"/>
                                      </p:to>
                                    </p:set>
                                    <p:anim calcmode="lin" valueType="num">
                                      <p:cBhvr additive="base">
                                        <p:cTn id="49"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499</TotalTime>
  <Words>849</Words>
  <Application>Microsoft Office PowerPoint</Application>
  <PresentationFormat>عرض على الشاشة (3:4)‏</PresentationFormat>
  <Paragraphs>92</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سمة Office</vt:lpstr>
      <vt:lpstr>مبادئ التمويل – الفصل الرابع- الأسواق المالية د. محمد احمد سيد احمد</vt:lpstr>
      <vt:lpstr>ثانياً: أ- تقييم الأسهم الممتازة</vt:lpstr>
      <vt:lpstr>ب- تقييم الأسهم العادية Common Stock Evaluation</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مبادئ التمويل – الأسواق المالية د. محمد احمد سيد احمد</dc:title>
  <dc:creator>Ahmad</dc:creator>
  <cp:lastModifiedBy>hp</cp:lastModifiedBy>
  <cp:revision>22</cp:revision>
  <dcterms:created xsi:type="dcterms:W3CDTF">2020-07-21T16:04:42Z</dcterms:created>
  <dcterms:modified xsi:type="dcterms:W3CDTF">2024-08-14T05:45:40Z</dcterms:modified>
</cp:coreProperties>
</file>