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66" r:id="rId6"/>
    <p:sldId id="267" r:id="rId7"/>
    <p:sldId id="268" r:id="rId8"/>
    <p:sldId id="297" r:id="rId9"/>
    <p:sldId id="269" r:id="rId10"/>
    <p:sldId id="270" r:id="rId11"/>
    <p:sldId id="271" r:id="rId12"/>
    <p:sldId id="272" r:id="rId13"/>
    <p:sldId id="273" r:id="rId14"/>
    <p:sldId id="299" r:id="rId15"/>
    <p:sldId id="300" r:id="rId16"/>
    <p:sldId id="301" r:id="rId17"/>
    <p:sldId id="274" r:id="rId1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49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44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87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944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02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78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98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44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006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40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29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D630-6C3E-40CF-A1A5-21C208D52222}" type="datetimeFigureOut">
              <a:rPr lang="ar-JO" smtClean="0"/>
              <a:t>06/09/1442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333F-C0D9-4E96-B410-92C3A71D6C5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541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5" y="908720"/>
            <a:ext cx="83153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5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" y="1484784"/>
            <a:ext cx="8868103" cy="31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3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3772" cy="267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2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146729" cy="50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7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397"/>
            <a:ext cx="5634980" cy="386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5932502" cy="20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0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76470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ar-SA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dirty="0"/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_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27</m:t>
                    </m:r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764704"/>
                <a:ext cx="8229600" cy="4525963"/>
              </a:xfrm>
              <a:blipFill rotWithShape="1">
                <a:blip r:embed="rId2"/>
                <a:stretch>
                  <a:fillRect t="-2019" r="-185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/>
          <p:cNvSpPr txBox="1"/>
          <p:nvPr/>
        </p:nvSpPr>
        <p:spPr>
          <a:xfrm>
            <a:off x="6660232" y="764704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/>
              <a:t>examples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421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</p:spPr>
            <p:txBody>
              <a:bodyPr>
                <a:normAutofit fontScale="55000" lnSpcReduction="20000"/>
              </a:bodyPr>
              <a:lstStyle/>
              <a:p>
                <a:pPr marL="623888" indent="-623888" algn="l" rtl="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100" i="1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5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1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5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18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51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100" i="1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5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1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5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5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5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1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18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51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100" i="1">
                                <a:latin typeface="Cambria Math"/>
                              </a:rPr>
                              <m:t>12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_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18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func>
                    <m:r>
                      <a:rPr lang="en-US" sz="5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100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51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ar-SA" sz="5100" i="1" dirty="0"/>
              </a:p>
              <a:p>
                <a:pPr marL="0" indent="0">
                  <a:buNone/>
                </a:pPr>
                <a:r>
                  <a:rPr lang="ar-SA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ar-SA" dirty="0"/>
                  <a:t>في هذه  الحالة نحلل البسط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)=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ar-SA" dirty="0"/>
              </a:p>
              <a:p>
                <a:pPr marL="0" indent="0">
                  <a:buNone/>
                </a:pPr>
                <a:endParaRPr lang="ar-SA" dirty="0"/>
              </a:p>
              <a:p>
                <a:pPr marL="0" indent="0">
                  <a:buNone/>
                </a:pPr>
                <a:endParaRPr lang="ar-SA" dirty="0"/>
              </a:p>
              <a:p>
                <a:pPr marL="0" indent="0">
                  <a:buNone/>
                </a:pPr>
                <a:r>
                  <a:rPr lang="ar-SA" dirty="0"/>
                  <a:t> 	</a:t>
                </a:r>
                <a:endParaRPr lang="en-US" dirty="0"/>
              </a:p>
              <a:p>
                <a:pPr marL="623888" indent="-623888" algn="l" rtl="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100" i="1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5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→−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1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1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51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1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1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51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100" i="1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sz="5100" i="1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func>
                  </m:oMath>
                </a14:m>
                <a:endParaRPr lang="en-US" sz="5100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  <a:tabLst>
                    <a:tab pos="78089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=−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=−</m:t>
                          </m:r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ar-JO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  <a:blipFill rotWithShape="1">
                <a:blip r:embed="rId2"/>
                <a:stretch>
                  <a:fillRect t="-341" r="-593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3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-243408"/>
                <a:ext cx="8229600" cy="626469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ar-SA" dirty="0"/>
                  <a:t> </a:t>
                </a:r>
                <a:endParaRPr lang="en-US" dirty="0"/>
              </a:p>
              <a:p>
                <a:pPr marL="514350" indent="-514350" algn="l" rtl="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500" b="0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b="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5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5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500" b="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2500" i="1" dirty="0">
                  <a:latin typeface="Cambria Math"/>
                </a:endParaRPr>
              </a:p>
              <a:p>
                <a:pPr marL="0" indent="0" algn="l" rtl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500" b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500" b="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2</m:t>
                          </m:r>
                          <m:r>
                            <a:rPr lang="en-US" sz="25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4</m:t>
                          </m:r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  <m:r>
                            <a:rPr lang="en-US" sz="2500" b="0" i="1">
                              <a:latin typeface="Cambria Math"/>
                            </a:rPr>
                            <m:t>4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4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4</m:t>
                          </m:r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  <m:r>
                            <a:rPr lang="en-US" sz="2500" b="0" i="1">
                              <a:latin typeface="Cambria Math"/>
                            </a:rPr>
                            <m:t>12</m:t>
                          </m:r>
                        </m:e>
                      </m:func>
                    </m:oMath>
                  </m:oMathPara>
                </a14:m>
                <a:endParaRPr lang="en-US" sz="2500" dirty="0"/>
              </a:p>
              <a:p>
                <a:pPr marL="0" indent="0" algn="l" rtl="0">
                  <a:lnSpc>
                    <a:spcPct val="120000"/>
                  </a:lnSpc>
                  <a:buNone/>
                </a:pPr>
                <a:endParaRPr lang="en-US" sz="2500" dirty="0"/>
              </a:p>
              <a:p>
                <a:pPr marL="742950" indent="-742950" algn="l" rtl="0">
                  <a:lnSpc>
                    <a:spcPct val="120000"/>
                  </a:lnSpc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500" b="0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→−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b="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5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27</m:t>
                            </m:r>
                          </m:num>
                          <m:den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500" b="0" i="1">
                        <a:latin typeface="Cambria Math"/>
                      </a:rPr>
                      <m:t>=</m:t>
                    </m:r>
                  </m:oMath>
                </a14:m>
                <a:endParaRPr lang="en-US" sz="2500" i="1" dirty="0">
                  <a:latin typeface="Cambria Math"/>
                </a:endParaRPr>
              </a:p>
              <a:p>
                <a:pPr marL="0" indent="0" algn="l" rtl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500" b="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5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5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500" dirty="0"/>
              </a:p>
              <a:p>
                <a:pPr marL="0" indent="0" algn="l" rtl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2500" b="0" i="1">
                                  <a:latin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b="0" i="1">
                              <a:latin typeface="Cambria Math"/>
                            </a:rPr>
                            <m:t>−</m:t>
                          </m:r>
                          <m:r>
                            <a:rPr lang="en-US" sz="2500" b="0" i="1">
                              <a:latin typeface="Cambria Math"/>
                            </a:rPr>
                            <m:t>3</m:t>
                          </m:r>
                          <m:r>
                            <a:rPr lang="en-US" sz="25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9</m:t>
                          </m:r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  <m:r>
                            <a:rPr lang="en-US" sz="2500" b="0" i="1">
                              <a:latin typeface="Cambria Math"/>
                            </a:rPr>
                            <m:t>9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9</m:t>
                          </m:r>
                          <m:r>
                            <a:rPr lang="en-US" sz="2500" b="0" i="1">
                              <a:latin typeface="Cambria Math"/>
                            </a:rPr>
                            <m:t>+</m:t>
                          </m:r>
                          <m:r>
                            <a:rPr lang="en-US" sz="2500" b="0" i="1">
                              <a:latin typeface="Cambria Math"/>
                            </a:rPr>
                            <m:t>9</m:t>
                          </m:r>
                          <m:r>
                            <a:rPr lang="en-US" sz="2500" b="0" i="1">
                              <a:latin typeface="Cambria Math"/>
                            </a:rPr>
                            <m:t>=</m:t>
                          </m:r>
                          <m:r>
                            <a:rPr lang="en-US" sz="2500" b="0" i="1">
                              <a:latin typeface="Cambria Math"/>
                            </a:rPr>
                            <m:t>27</m:t>
                          </m:r>
                        </m:e>
                      </m:func>
                    </m:oMath>
                  </m:oMathPara>
                </a14:m>
                <a:endParaRPr lang="en-US" sz="2500" dirty="0"/>
              </a:p>
              <a:p>
                <a:pPr marL="0" indent="0" algn="l" rtl="0">
                  <a:lnSpc>
                    <a:spcPct val="120000"/>
                  </a:lnSpc>
                  <a:buNone/>
                </a:pPr>
                <a:endParaRPr lang="en-US" sz="2500" dirty="0"/>
              </a:p>
              <a:p>
                <a:pPr marL="742950" indent="-742950" algn="l" rtl="0">
                  <a:lnSpc>
                    <a:spcPct val="120000"/>
                  </a:lnSpc>
                  <a:buFont typeface="+mj-lt"/>
                  <a:buAutoNum type="arabicPeriod" startAt="7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500" b="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500" b="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5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500" b="0" i="1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sz="2500" b="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1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500" b="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500" b="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500" b="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ar-JO" sz="2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-243408"/>
                <a:ext cx="8229600" cy="6264696"/>
              </a:xfrm>
              <a:blipFill rotWithShape="1">
                <a:blip r:embed="rId2"/>
                <a:stretch>
                  <a:fillRect t="-1654" r="-1407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96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192688" cy="502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8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6916"/>
            <a:ext cx="6499967" cy="21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8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5278"/>
            <a:ext cx="6984776" cy="21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5572"/>
            <a:ext cx="3384376" cy="387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3563888" y="3044288"/>
                <a:ext cx="4572000" cy="14259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  <m:r>
                              <a:rPr lang="en-US"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=3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=3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44288"/>
                <a:ext cx="4572000" cy="1425903"/>
              </a:xfrm>
              <a:prstGeom prst="rect">
                <a:avLst/>
              </a:prstGeom>
              <a:blipFill rotWithShape="1">
                <a:blip r:embed="rId4"/>
                <a:stretch>
                  <a:fillRect t="-1709" r="-1200" b="-2991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8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2" y="476672"/>
            <a:ext cx="28484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664296" cy="29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3707904" y="1484784"/>
                <a:ext cx="4572000" cy="14596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b</m:t>
                            </m:r>
                            <m:r>
                              <a:rPr lang="en-US"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=-1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=-1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=-1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𝑢𝑛𝑑𝑒𝑓𝑖𝑛𝑒𝑑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484784"/>
                <a:ext cx="4572000" cy="1459695"/>
              </a:xfrm>
              <a:prstGeom prst="rect">
                <a:avLst/>
              </a:prstGeom>
              <a:blipFill rotWithShape="1">
                <a:blip r:embed="rId4"/>
                <a:stretch>
                  <a:fillRect t="-1674" r="-1333" b="-837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3502928" y="4387304"/>
                <a:ext cx="4572000" cy="14259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</m:t>
                            </m:r>
                            <m:r>
                              <a:rPr lang="en-US"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=1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=</a:t>
                </a:r>
                <a:r>
                  <a:rPr lang="en-US" dirty="0"/>
                  <a:t>1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ar-SA" dirty="0"/>
                  <a:t> </a:t>
                </a:r>
                <a:endParaRPr lang="ar-JO" dirty="0"/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928" y="4387304"/>
                <a:ext cx="4572000" cy="1425903"/>
              </a:xfrm>
              <a:prstGeom prst="rect">
                <a:avLst/>
              </a:prstGeom>
              <a:blipFill rotWithShape="1">
                <a:blip r:embed="rId5"/>
                <a:stretch>
                  <a:fillRect t="-1709" r="-1200" b="-5983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3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912768" cy="439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81956" cy="14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6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14730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5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29600" cy="4525963"/>
              </a:xfrm>
            </p:spPr>
            <p:txBody>
              <a:bodyPr/>
              <a:lstStyle/>
              <a:p>
                <a:pPr marL="0" lv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prstClr val="black"/>
                    </a:solidFill>
                  </a:rPr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,</m:t>
                    </m:r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doesnt</m:t>
                    </m:r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exist</m:t>
                    </m:r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prstClr val="black"/>
                            </a:solidFill>
                            <a:latin typeface="Cambria Math"/>
                          </a:rPr>
                          <m:t>DNE</m:t>
                        </m:r>
                      </m:e>
                    </m:d>
                  </m:oMath>
                </a14:m>
                <a:endParaRPr lang="en-US" sz="1800" b="0" dirty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800" b="0" dirty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800" b="0" dirty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18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800">
                          <a:solidFill>
                            <a:prstClr val="black"/>
                          </a:solidFill>
                          <a:latin typeface="Cambria Math"/>
                        </a:rPr>
                        <m:t>doesnt</m:t>
                      </m:r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prstClr val="black"/>
                          </a:solidFill>
                          <a:latin typeface="Cambria Math"/>
                        </a:rPr>
                        <m:t>exist</m:t>
                      </m:r>
                      <m:d>
                        <m:d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DNE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</m:t>
                            </m:r>
                            <m: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</a:t>
                </a:r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18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8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</a:rPr>
                      <m:t>doesnt</m:t>
                    </m:r>
                    <m:r>
                      <a:rPr lang="en-US" sz="18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</a:rPr>
                      <m:t>exist</m:t>
                    </m:r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DNE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func>
                      <m:func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8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ar-JO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29600" cy="4525963"/>
              </a:xfrm>
              <a:blipFill rotWithShape="1">
                <a:blip r:embed="rId2"/>
                <a:stretch>
                  <a:fillRect t="-538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6767177" cy="27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224235" cy="28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911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147</Words>
  <Application>Microsoft Office PowerPoint</Application>
  <PresentationFormat>عرض على الشاشة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basheer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2021</cp:lastModifiedBy>
  <cp:revision>96</cp:revision>
  <dcterms:created xsi:type="dcterms:W3CDTF">2020-11-16T18:43:27Z</dcterms:created>
  <dcterms:modified xsi:type="dcterms:W3CDTF">2021-04-17T20:54:20Z</dcterms:modified>
</cp:coreProperties>
</file>