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475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534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378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1079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756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4236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3226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236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122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569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190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826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63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55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384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580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998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7436" y="285939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/>
            </a:r>
            <a:br>
              <a:rPr lang="ar-SA" b="1" dirty="0" smtClean="0"/>
            </a:br>
            <a:r>
              <a:rPr lang="ar-LB" b="1" dirty="0" smtClean="0">
                <a:solidFill>
                  <a:srgbClr val="FF0000"/>
                </a:solidFill>
              </a:rPr>
              <a:t>الموضوع (</a:t>
            </a:r>
            <a:r>
              <a:rPr lang="ar-JO" b="1" dirty="0" smtClean="0">
                <a:solidFill>
                  <a:srgbClr val="FF0000"/>
                </a:solidFill>
              </a:rPr>
              <a:t>4</a:t>
            </a:r>
            <a:r>
              <a:rPr lang="ar-LB" b="1" dirty="0" smtClean="0">
                <a:solidFill>
                  <a:srgbClr val="FF0000"/>
                </a:solidFill>
              </a:rPr>
              <a:t>): تحديد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LB" b="1" dirty="0" smtClean="0">
                <a:solidFill>
                  <a:srgbClr val="FF0000"/>
                </a:solidFill>
              </a:rPr>
              <a:t>التكاليف التي تتكبّدها المؤسسة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1" y="2132856"/>
            <a:ext cx="7094022" cy="4525963"/>
          </a:xfrm>
        </p:spPr>
        <p:txBody>
          <a:bodyPr>
            <a:normAutofit/>
          </a:bodyPr>
          <a:lstStyle/>
          <a:p>
            <a:pPr algn="r" rtl="1"/>
            <a:r>
              <a:rPr lang="ar-LB" sz="2000" b="1" dirty="0" err="1" smtClean="0"/>
              <a:t>ال</a:t>
            </a:r>
            <a:r>
              <a:rPr lang="ar-JO" sz="2000" b="1" dirty="0" smtClean="0"/>
              <a:t>أ</a:t>
            </a:r>
            <a:r>
              <a:rPr lang="ar-LB" sz="2000" b="1" dirty="0" smtClean="0"/>
              <a:t>هداف التدريبية</a:t>
            </a:r>
            <a:endParaRPr lang="ar-SA" sz="2000" b="1" dirty="0" smtClean="0"/>
          </a:p>
          <a:p>
            <a:pPr algn="r" rtl="1">
              <a:buNone/>
            </a:pPr>
            <a:endParaRPr lang="en-US" sz="2000" b="1" dirty="0" smtClean="0"/>
          </a:p>
          <a:p>
            <a:pPr lvl="1" algn="r" rtl="1"/>
            <a:r>
              <a:rPr lang="ar-SA" sz="2000" b="1" dirty="0" smtClean="0"/>
              <a:t>تمييز التكاليف المباشرة بنوعيها المواد المباشرة والعمالة المباشرة والتكاليف غير المباشرة.</a:t>
            </a:r>
          </a:p>
          <a:p>
            <a:pPr lvl="1" algn="r" rtl="1"/>
            <a:endParaRPr lang="en-US" sz="2000" b="1" dirty="0" smtClean="0"/>
          </a:p>
          <a:p>
            <a:pPr lvl="1" algn="r" rtl="1"/>
            <a:r>
              <a:rPr lang="ar-SA" sz="2000" b="1" dirty="0" smtClean="0"/>
              <a:t>حساب تكاليف المواد المباشرة لسلعة أو خدمة.</a:t>
            </a:r>
          </a:p>
          <a:p>
            <a:pPr lvl="1" algn="r" rtl="1">
              <a:buNone/>
            </a:pPr>
            <a:endParaRPr lang="en-US" sz="2000" b="1" dirty="0" smtClean="0"/>
          </a:p>
          <a:p>
            <a:pPr lvl="1" algn="r" rtl="1"/>
            <a:r>
              <a:rPr lang="ar-SA" sz="2000" b="1" dirty="0" smtClean="0"/>
              <a:t>تحديد مفهوم تكلفة الاستهلاك وحسابها.</a:t>
            </a:r>
            <a:endParaRPr lang="en-US" sz="20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أ</a:t>
            </a:r>
            <a:r>
              <a:rPr lang="ar-SA" b="1" dirty="0" smtClean="0">
                <a:solidFill>
                  <a:srgbClr val="FF0000"/>
                </a:solidFill>
              </a:rPr>
              <a:t>نواع </a:t>
            </a:r>
            <a:r>
              <a:rPr lang="ar-SA" b="1" dirty="0" smtClean="0">
                <a:solidFill>
                  <a:srgbClr val="FF0000"/>
                </a:solidFill>
              </a:rPr>
              <a:t>التكاليف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2400" b="1" dirty="0" smtClean="0"/>
              <a:t>التكاليف المباشرة ( التكاليف المتغيرة)  </a:t>
            </a:r>
          </a:p>
          <a:p>
            <a:pPr algn="r" rtl="1">
              <a:buNone/>
            </a:pPr>
            <a:endParaRPr lang="ar-SA" sz="2400" b="1" dirty="0" smtClean="0"/>
          </a:p>
          <a:p>
            <a:pPr algn="r" rtl="1">
              <a:buNone/>
            </a:pPr>
            <a:r>
              <a:rPr lang="ar-SA" sz="2400" b="1" dirty="0" smtClean="0"/>
              <a:t>التكاليف الغير مباشرة ( التكاليف الثابتة ) </a:t>
            </a:r>
            <a:endParaRPr lang="ar-SA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تكلفة السلعة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ar-SA" sz="2400" b="1" dirty="0" smtClean="0"/>
              <a:t> 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>
                <a:solidFill>
                  <a:srgbClr val="FF0000"/>
                </a:solidFill>
              </a:rPr>
              <a:t>التكلفة الإجمالية لسلعة أو خدمة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SA" sz="2400" b="1" dirty="0" smtClean="0"/>
              <a:t>=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/>
              <a:t>مجموع تكاليف المواد المباشرة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/>
              <a:t>+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/>
              <a:t>مجموع تكاليف العمالة المباشرة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/>
              <a:t>+</a:t>
            </a:r>
            <a:endParaRPr lang="en-US" sz="2400" b="1" dirty="0" smtClean="0"/>
          </a:p>
          <a:p>
            <a:pPr algn="ctr">
              <a:buNone/>
            </a:pPr>
            <a:r>
              <a:rPr lang="ar-SA" sz="2400" b="1" dirty="0" smtClean="0"/>
              <a:t>نسبة من التكاليف غير المباشرة الكلية</a:t>
            </a:r>
            <a:endParaRPr lang="en-US" sz="2400" b="1" dirty="0" smtClean="0"/>
          </a:p>
          <a:p>
            <a:pPr algn="ctr">
              <a:buNone/>
            </a:pPr>
            <a:endParaRPr lang="ar-SA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Photo 9-29-18, 9 10 41 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Photo 9-29-18, 9 10 59 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" y="-4"/>
          <a:ext cx="9143998" cy="6858003"/>
        </p:xfrm>
        <a:graphic>
          <a:graphicData uri="http://schemas.openxmlformats.org/drawingml/2006/table">
            <a:tbl>
              <a:tblPr rtl="1"/>
              <a:tblGrid>
                <a:gridCol w="5844764"/>
                <a:gridCol w="1649617"/>
                <a:gridCol w="1649617"/>
              </a:tblGrid>
              <a:tr h="257090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ar-SA" sz="1600" b="1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Tahoma"/>
                        </a:rPr>
                        <a:t>نوع التكلفة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Tahoma"/>
                        </a:rPr>
                        <a:t>فئة التكلفة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راتب العامل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شراء الأدوات اليدوية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المواد الأوّلية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إعلانات للمتجر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تصليح الآلات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LB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شراء السلع التامة الصنع بغرض إعادة بيعها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راتب المالك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لوازم المكاتب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صيانة شاحنة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الرسوم المترتّبة عن قيام مستشار بدراسة للسوق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دفع الفائدة المترتبة عن القرض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الطوب والإسمنت للبناء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وقود السيارات في </a:t>
                      </a:r>
                      <a:r>
                        <a:rPr lang="ar-SA" sz="2000" dirty="0" err="1">
                          <a:latin typeface="Times New Roman"/>
                          <a:ea typeface="Times New Roman"/>
                          <a:cs typeface="Tahoma"/>
                        </a:rPr>
                        <a:t>مؤسسةنقل</a:t>
                      </a: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 ركاب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مقاطع من قضبان الألمنيوم في مشغلٍ للمعادن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LB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أسلاك (قضبان) اللحام والغاز في مشغلٍ اللحام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راتب بائع في محل للأزياء الرائجة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89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ahoma"/>
                        </a:rPr>
                        <a:t>الجلد في معمل أحذية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48552" marR="4855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8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48552" marR="485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" y="41760"/>
          <a:ext cx="9143999" cy="6983746"/>
        </p:xfrm>
        <a:graphic>
          <a:graphicData uri="http://schemas.openxmlformats.org/drawingml/2006/table">
            <a:tbl>
              <a:tblPr rtl="1"/>
              <a:tblGrid>
                <a:gridCol w="5844763"/>
                <a:gridCol w="1649618"/>
                <a:gridCol w="1649618"/>
              </a:tblGrid>
              <a:tr h="203709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2000" b="1" dirty="0" smtClean="0">
                          <a:latin typeface="Times New Roman"/>
                          <a:ea typeface="Times New Roman"/>
                          <a:cs typeface="Tahoma"/>
                        </a:rPr>
                        <a:t>بنود التكاليف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Tahoma"/>
                        </a:rPr>
                        <a:t>نوع التكلفة</a:t>
                      </a:r>
                      <a:endParaRPr lang="en-US" sz="2000" b="1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83870" algn="ctr"/>
                        </a:tabLs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Tahoma"/>
                        </a:rPr>
                        <a:t>	فئة التكلفة</a:t>
                      </a:r>
                      <a:endParaRPr lang="en-US" sz="2000" b="1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الأزرار في محلّ خياطة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إيجار موقع المؤسسة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الشامبو المُستخدم في صالون تصفيف الشعر 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التأمين ضد الحرائق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Tahoma"/>
                        </a:rPr>
                        <a:t>التأمين الصحّي لموظفي المكتب</a:t>
                      </a:r>
                      <a:endParaRPr lang="en-US" sz="2000" b="1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عرضٍ بيع على منتج واحدٍ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برمجيات الحاسوب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المسامير لتصنيع المفروشات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الأقساط المدرسية لأولاد الموظفين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انخفاض قيمة الآلات /الاستهلاك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استبدال مخزون البضائع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السفر إلى الزبائن في بلدٍ أجنبي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تأمين السيارة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078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قطع الغيار في ورشة لتصليح السيارات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الإمدادات الكهربائية في مشروع بناء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التأمين الصحي لمشغلي الآلات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Tahoma"/>
                        </a:rPr>
                        <a:t>السماد في مشروع زراعي</a:t>
                      </a:r>
                      <a:endParaRPr lang="en-US" sz="2000" b="1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فاتورة الكهرباء والماء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كتيّبات التدريب في دورة تدريبية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marL="112395"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Tahoma"/>
                        </a:rPr>
                        <a:t>المشروبات في المطعم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39627" marR="3962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2000" b="1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39627" marR="39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beq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205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Tahoma</vt:lpstr>
      <vt:lpstr>Times New Roman</vt:lpstr>
      <vt:lpstr>Trebuchet MS</vt:lpstr>
      <vt:lpstr>Wingdings 3</vt:lpstr>
      <vt:lpstr>Facet</vt:lpstr>
      <vt:lpstr> الموضوع (4): تحديد التكاليف التي تتكبّدها المؤسسة </vt:lpstr>
      <vt:lpstr>أنواع التكاليف </vt:lpstr>
      <vt:lpstr>تكلفة السلعة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laptop center</dc:creator>
  <cp:lastModifiedBy>hp</cp:lastModifiedBy>
  <cp:revision>4</cp:revision>
  <dcterms:created xsi:type="dcterms:W3CDTF">2018-09-15T21:00:08Z</dcterms:created>
  <dcterms:modified xsi:type="dcterms:W3CDTF">2021-03-11T17:05:01Z</dcterms:modified>
</cp:coreProperties>
</file>