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3" r:id="rId7"/>
    <p:sldId id="262" r:id="rId8"/>
    <p:sldId id="264" r:id="rId9"/>
    <p:sldId id="265"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02/02/1440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02/02/1440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74638"/>
            <a:ext cx="8858280" cy="1143000"/>
          </a:xfrm>
        </p:spPr>
        <p:txBody>
          <a:bodyPr>
            <a:normAutofit fontScale="90000"/>
          </a:bodyPr>
          <a:lstStyle/>
          <a:p>
            <a:r>
              <a:rPr lang="ar-SA" b="1" dirty="0" smtClean="0"/>
              <a:t/>
            </a:r>
            <a:br>
              <a:rPr lang="ar-SA" b="1" dirty="0" smtClean="0"/>
            </a:br>
            <a:r>
              <a:rPr lang="ar-LB" b="1" dirty="0" smtClean="0"/>
              <a:t>الموضوع </a:t>
            </a:r>
            <a:r>
              <a:rPr lang="ar-LB" b="1" dirty="0" smtClean="0"/>
              <a:t>(6): </a:t>
            </a:r>
            <a:r>
              <a:rPr lang="ar-SA" b="1" dirty="0" smtClean="0"/>
              <a:t>الحصول على </a:t>
            </a:r>
            <a:r>
              <a:rPr lang="ar-SA" b="1" dirty="0" smtClean="0"/>
              <a:t>الأموال لإنشاء </a:t>
            </a:r>
            <a:r>
              <a:rPr lang="ar-SA" b="1" dirty="0" smtClean="0"/>
              <a:t>مؤسسة</a:t>
            </a:r>
            <a:r>
              <a:rPr lang="en-US" b="1" dirty="0" smtClean="0"/>
              <a:t/>
            </a:r>
            <a:br>
              <a:rPr lang="en-US" b="1" dirty="0" smtClean="0"/>
            </a:br>
            <a:endParaRPr lang="ar-SA" dirty="0"/>
          </a:p>
        </p:txBody>
      </p:sp>
      <p:sp>
        <p:nvSpPr>
          <p:cNvPr id="3" name="عنصر نائب للمحتوى 2"/>
          <p:cNvSpPr>
            <a:spLocks noGrp="1"/>
          </p:cNvSpPr>
          <p:nvPr>
            <p:ph idx="1"/>
          </p:nvPr>
        </p:nvSpPr>
        <p:spPr>
          <a:xfrm>
            <a:off x="142844" y="1600200"/>
            <a:ext cx="8786874" cy="4525963"/>
          </a:xfrm>
        </p:spPr>
        <p:txBody>
          <a:bodyPr/>
          <a:lstStyle/>
          <a:p>
            <a:pPr>
              <a:buNone/>
            </a:pPr>
            <a:r>
              <a:rPr lang="ar-SA" dirty="0" smtClean="0"/>
              <a:t>   </a:t>
            </a:r>
            <a:r>
              <a:rPr lang="ar-LB" dirty="0" err="1" smtClean="0"/>
              <a:t>ال</a:t>
            </a:r>
            <a:r>
              <a:rPr lang="ar-JO" dirty="0" smtClean="0"/>
              <a:t>أ</a:t>
            </a:r>
            <a:r>
              <a:rPr lang="ar-LB" dirty="0" smtClean="0"/>
              <a:t>هداف التدريبية</a:t>
            </a:r>
            <a:endParaRPr lang="en-US" dirty="0" smtClean="0"/>
          </a:p>
          <a:p>
            <a:pPr lvl="1"/>
            <a:r>
              <a:rPr lang="ar-SA" dirty="0" smtClean="0"/>
              <a:t>تحديد المصادر المختلفة لتمويل رأس المال اللازم لبدء مؤسسة وإيجابياتها وسلبياتها</a:t>
            </a:r>
            <a:r>
              <a:rPr lang="ar-SA" dirty="0" smtClean="0"/>
              <a:t>.</a:t>
            </a:r>
          </a:p>
          <a:p>
            <a:pPr lvl="1">
              <a:buNone/>
            </a:pPr>
            <a:endParaRPr lang="en-US" sz="2400" dirty="0" smtClean="0"/>
          </a:p>
          <a:p>
            <a:pPr lvl="1"/>
            <a:r>
              <a:rPr lang="ar-SA" dirty="0" smtClean="0"/>
              <a:t>تحديد الاعتبارات </a:t>
            </a:r>
            <a:r>
              <a:rPr lang="ar-SA" dirty="0" smtClean="0"/>
              <a:t>التي من شأنها زيادة فرص صاحب المؤسسة للحصول على قرض من المصرف أو مؤسسة التمويل</a:t>
            </a:r>
            <a:r>
              <a:rPr lang="ar-SA" dirty="0" smtClean="0"/>
              <a:t>.</a:t>
            </a:r>
          </a:p>
          <a:p>
            <a:pPr lvl="1">
              <a:buNone/>
            </a:pPr>
            <a:endParaRPr lang="en-US" sz="2400" dirty="0" smtClean="0"/>
          </a:p>
          <a:p>
            <a:pPr lvl="1"/>
            <a:r>
              <a:rPr lang="ar-SA" dirty="0" smtClean="0"/>
              <a:t>تحديد العوائق التي تواجه النساء والأشخاص ذوي الإعاقة في سياق سعيهم للحصول على قروض وإجراءات تلافيها.</a:t>
            </a:r>
            <a:endParaRPr lang="en-US" sz="2400" dirty="0" smtClean="0"/>
          </a:p>
          <a:p>
            <a:pPr>
              <a:buNone/>
            </a:pP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smtClean="0"/>
              <a:t> </a:t>
            </a:r>
            <a:r>
              <a:rPr lang="en-US" dirty="0" smtClean="0"/>
              <a:t/>
            </a:r>
            <a:br>
              <a:rPr lang="en-US" dirty="0" smtClean="0"/>
            </a:br>
            <a:r>
              <a:rPr lang="ar-LB" dirty="0" smtClean="0"/>
              <a:t>   </a:t>
            </a:r>
            <a:r>
              <a:rPr lang="ar-SA" dirty="0" smtClean="0"/>
              <a:t/>
            </a:r>
            <a:br>
              <a:rPr lang="ar-SA" dirty="0" smtClean="0"/>
            </a:br>
            <a:r>
              <a:rPr lang="ar-LB" dirty="0" smtClean="0"/>
              <a:t>ورقة </a:t>
            </a:r>
            <a:r>
              <a:rPr lang="ar-LB" dirty="0" smtClean="0"/>
              <a:t>عمل (1)</a:t>
            </a:r>
            <a:r>
              <a:rPr lang="en-US" dirty="0" smtClean="0"/>
              <a:t/>
            </a:r>
            <a:br>
              <a:rPr lang="en-US" dirty="0" smtClean="0"/>
            </a:br>
            <a:r>
              <a:rPr lang="ar-LB" b="1" dirty="0" smtClean="0"/>
              <a:t>دراسة حالة</a:t>
            </a:r>
            <a:r>
              <a:rPr lang="en-US" b="1" dirty="0" smtClean="0"/>
              <a:t/>
            </a:r>
            <a:br>
              <a:rPr lang="en-US" b="1" dirty="0" smtClean="0"/>
            </a:br>
            <a:r>
              <a:rPr lang="ar-LB"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a:xfrm>
            <a:off x="0" y="1600200"/>
            <a:ext cx="8929718" cy="4525963"/>
          </a:xfrm>
        </p:spPr>
        <p:txBody>
          <a:bodyPr/>
          <a:lstStyle/>
          <a:p>
            <a:pPr>
              <a:buNone/>
            </a:pPr>
            <a:r>
              <a:rPr lang="ar-SA" dirty="0" smtClean="0"/>
              <a:t>   </a:t>
            </a:r>
            <a:r>
              <a:rPr lang="ar-LB" dirty="0" smtClean="0"/>
              <a:t>تتمتّع </a:t>
            </a:r>
            <a:r>
              <a:rPr lang="ar-LB" dirty="0" smtClean="0"/>
              <a:t>خرّيجة جديدة من معهد تقني بمؤهّلات لا بأس </a:t>
            </a:r>
            <a:r>
              <a:rPr lang="ar-LB" dirty="0" err="1" smtClean="0"/>
              <a:t>بها</a:t>
            </a:r>
            <a:r>
              <a:rPr lang="ar-LB" dirty="0" smtClean="0"/>
              <a:t> في مجال تّكنولوجيا المعلومات وتطبيقاتها. وتنوي فتح مقهى إنترنت بالقرب من المعهد، حيث يمكن للطلاب أن يتلاقوا ويختلطوا، ويستعملوا أجهزة الحاسوب الخمسة التي </a:t>
            </a:r>
            <a:r>
              <a:rPr lang="ar-LB" dirty="0" smtClean="0"/>
              <a:t>تنوي</a:t>
            </a:r>
            <a:r>
              <a:rPr lang="ar-SA" dirty="0" smtClean="0"/>
              <a:t> </a:t>
            </a:r>
            <a:r>
              <a:rPr lang="ar-LB" dirty="0" smtClean="0"/>
              <a:t>شراءها </a:t>
            </a:r>
            <a:r>
              <a:rPr lang="ar-LB" dirty="0" smtClean="0"/>
              <a:t>للمقهى</a:t>
            </a:r>
            <a:r>
              <a:rPr lang="ar-LB" dirty="0" smtClean="0"/>
              <a:t>.</a:t>
            </a:r>
            <a:endParaRPr lang="ar-SA" dirty="0" smtClean="0"/>
          </a:p>
          <a:p>
            <a:pPr>
              <a:buNone/>
            </a:pPr>
            <a:r>
              <a:rPr lang="ar-SA" dirty="0" smtClean="0"/>
              <a:t> </a:t>
            </a:r>
            <a:r>
              <a:rPr lang="ar-SA" dirty="0" smtClean="0"/>
              <a:t>  </a:t>
            </a:r>
            <a:r>
              <a:rPr lang="ar-LB" dirty="0" smtClean="0"/>
              <a:t> </a:t>
            </a:r>
            <a:r>
              <a:rPr lang="ar-LB" dirty="0" smtClean="0"/>
              <a:t>وقد تحتاج إلى اقتراض رأس مالٍ </a:t>
            </a:r>
            <a:r>
              <a:rPr lang="ar-LB" dirty="0" smtClean="0"/>
              <a:t>للبدء</a:t>
            </a:r>
            <a:r>
              <a:rPr lang="ar-SA" dirty="0" smtClean="0"/>
              <a:t> </a:t>
            </a:r>
            <a:r>
              <a:rPr lang="ar-LB" dirty="0" smtClean="0"/>
              <a:t>بمؤسستها</a:t>
            </a:r>
            <a:r>
              <a:rPr lang="ar-LB" dirty="0" smtClean="0"/>
              <a:t>. </a:t>
            </a:r>
            <a:endParaRPr lang="en-US" dirty="0" smtClean="0"/>
          </a:p>
          <a:p>
            <a:pPr>
              <a:buNone/>
            </a:pP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0"/>
            <a:ext cx="8786842" cy="6269039"/>
          </a:xfrm>
        </p:spPr>
        <p:txBody>
          <a:bodyPr>
            <a:normAutofit fontScale="92500" lnSpcReduction="10000"/>
          </a:bodyPr>
          <a:lstStyle/>
          <a:p>
            <a:pPr lvl="0">
              <a:buNone/>
            </a:pPr>
            <a:r>
              <a:rPr lang="ar-SA" dirty="0" smtClean="0"/>
              <a:t>1- </a:t>
            </a:r>
            <a:r>
              <a:rPr lang="ar-LB" b="1" dirty="0" smtClean="0"/>
              <a:t>كم </a:t>
            </a:r>
            <a:r>
              <a:rPr lang="ar-LB" b="1" dirty="0" smtClean="0"/>
              <a:t>تبلغ كلفة أجهزة الحاسوب الخمسة لمقهى الانترنت؟</a:t>
            </a:r>
            <a:endParaRPr lang="en-US" b="1" dirty="0" smtClean="0"/>
          </a:p>
          <a:p>
            <a:pPr lvl="0">
              <a:buNone/>
            </a:pPr>
            <a:r>
              <a:rPr lang="ar-SA" b="1" dirty="0" smtClean="0"/>
              <a:t>2-</a:t>
            </a:r>
            <a:r>
              <a:rPr lang="ar-LB" b="1" dirty="0" smtClean="0"/>
              <a:t>هل </a:t>
            </a:r>
            <a:r>
              <a:rPr lang="ar-LB" b="1" dirty="0" smtClean="0"/>
              <a:t>ستتمكّن من الحصول على ائتمان من المتجر، حيث ستشتري أجهزة الحاسوب؟</a:t>
            </a:r>
            <a:endParaRPr lang="en-US" b="1" dirty="0" smtClean="0"/>
          </a:p>
          <a:p>
            <a:pPr lvl="0">
              <a:buNone/>
            </a:pPr>
            <a:r>
              <a:rPr lang="ar-SA" b="1" dirty="0" smtClean="0"/>
              <a:t>3- </a:t>
            </a:r>
            <a:r>
              <a:rPr lang="ar-LB" b="1" dirty="0" smtClean="0"/>
              <a:t>ما </a:t>
            </a:r>
            <a:r>
              <a:rPr lang="ar-LB" b="1" dirty="0" smtClean="0"/>
              <a:t>رأس المال الذي ستحتاج إليه لتمويل مقهى الإنترنت؟</a:t>
            </a:r>
            <a:endParaRPr lang="en-US" b="1" dirty="0" smtClean="0"/>
          </a:p>
          <a:p>
            <a:pPr lvl="0">
              <a:buNone/>
            </a:pPr>
            <a:r>
              <a:rPr lang="ar-SA" b="1" dirty="0" smtClean="0"/>
              <a:t>4- </a:t>
            </a:r>
            <a:r>
              <a:rPr lang="ar-LB" b="1" dirty="0" smtClean="0"/>
              <a:t>من </a:t>
            </a:r>
            <a:r>
              <a:rPr lang="ar-LB" b="1" dirty="0" smtClean="0"/>
              <a:t>أين يمكنها اقتراض المال؟</a:t>
            </a:r>
            <a:endParaRPr lang="en-US" b="1" dirty="0" smtClean="0"/>
          </a:p>
          <a:p>
            <a:pPr lvl="0">
              <a:buNone/>
            </a:pPr>
            <a:r>
              <a:rPr lang="ar-SA" dirty="0" smtClean="0"/>
              <a:t>أ- </a:t>
            </a:r>
            <a:r>
              <a:rPr lang="ar-LB" dirty="0" smtClean="0"/>
              <a:t>رأس </a:t>
            </a:r>
            <a:r>
              <a:rPr lang="ar-LB" dirty="0" smtClean="0"/>
              <a:t>المال</a:t>
            </a:r>
            <a:endParaRPr lang="en-US" dirty="0" smtClean="0"/>
          </a:p>
          <a:p>
            <a:pPr lvl="0">
              <a:buNone/>
            </a:pPr>
            <a:r>
              <a:rPr lang="ar-SA" dirty="0" smtClean="0"/>
              <a:t>ب- </a:t>
            </a:r>
            <a:r>
              <a:rPr lang="ar-LB" dirty="0" smtClean="0"/>
              <a:t>التمويل </a:t>
            </a:r>
            <a:r>
              <a:rPr lang="ar-LB" dirty="0" smtClean="0"/>
              <a:t>بواسطة الإقراض أو </a:t>
            </a:r>
            <a:r>
              <a:rPr lang="ar-LB" dirty="0" smtClean="0"/>
              <a:t>الائتمان</a:t>
            </a:r>
            <a:endParaRPr lang="ar-SA" dirty="0" smtClean="0"/>
          </a:p>
          <a:p>
            <a:pPr lvl="0">
              <a:buNone/>
            </a:pPr>
            <a:endParaRPr lang="en-US" dirty="0" smtClean="0"/>
          </a:p>
          <a:p>
            <a:pPr lvl="0">
              <a:buNone/>
            </a:pPr>
            <a:r>
              <a:rPr lang="ar-SA" dirty="0" smtClean="0"/>
              <a:t>5- </a:t>
            </a:r>
            <a:r>
              <a:rPr lang="ar-LB" b="1" dirty="0" smtClean="0"/>
              <a:t>في </a:t>
            </a:r>
            <a:r>
              <a:rPr lang="ar-LB" b="1" dirty="0" smtClean="0"/>
              <a:t>حال تعيّن عليها أن تطلب قرضاً من أحد المصارف، كيف يمكنها أن تزيد من حظوظها في الحصول على القرض</a:t>
            </a:r>
            <a:r>
              <a:rPr lang="ar-LB" b="1" dirty="0" smtClean="0"/>
              <a:t>؟</a:t>
            </a:r>
            <a:endParaRPr lang="ar-SA" b="1" dirty="0" smtClean="0"/>
          </a:p>
          <a:p>
            <a:pPr lvl="0">
              <a:buNone/>
            </a:pPr>
            <a:endParaRPr lang="en-US" b="1" dirty="0" smtClean="0"/>
          </a:p>
          <a:p>
            <a:pPr lvl="0">
              <a:buNone/>
            </a:pPr>
            <a:r>
              <a:rPr lang="ar-SA" b="1" dirty="0" smtClean="0"/>
              <a:t>6- </a:t>
            </a:r>
            <a:r>
              <a:rPr lang="ar-LB" b="1" dirty="0" smtClean="0"/>
              <a:t>هل </a:t>
            </a:r>
            <a:r>
              <a:rPr lang="ar-LB" b="1" dirty="0" smtClean="0"/>
              <a:t>تكون في وضع أفضل يخوّلها الحصول على قرض من البنك لو أنّ لديها شريك رجل</a:t>
            </a:r>
            <a:r>
              <a:rPr lang="ar-LB" dirty="0" smtClean="0"/>
              <a:t>؟</a:t>
            </a:r>
            <a:endParaRPr lang="en-US" dirty="0" smtClean="0"/>
          </a:p>
          <a:p>
            <a:pPr>
              <a:buNone/>
            </a:pP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LB" b="1" dirty="0" smtClean="0"/>
              <a:t>تطبيقات </a:t>
            </a:r>
            <a:r>
              <a:rPr lang="ar-LB" b="1" dirty="0" smtClean="0"/>
              <a:t>المتعلمين على إعداد خطط عمل مؤسساتهم</a:t>
            </a:r>
            <a:r>
              <a:rPr lang="en-US" dirty="0" smtClean="0"/>
              <a:t/>
            </a:r>
            <a:br>
              <a:rPr lang="en-US" dirty="0" smtClean="0"/>
            </a:br>
            <a:endParaRPr lang="ar-SA" dirty="0"/>
          </a:p>
        </p:txBody>
      </p:sp>
      <p:sp>
        <p:nvSpPr>
          <p:cNvPr id="3" name="عنصر نائب للمحتوى 2"/>
          <p:cNvSpPr>
            <a:spLocks noGrp="1"/>
          </p:cNvSpPr>
          <p:nvPr>
            <p:ph idx="1"/>
          </p:nvPr>
        </p:nvSpPr>
        <p:spPr>
          <a:xfrm>
            <a:off x="0" y="1600200"/>
            <a:ext cx="9144000" cy="5043510"/>
          </a:xfrm>
        </p:spPr>
        <p:txBody>
          <a:bodyPr>
            <a:normAutofit lnSpcReduction="10000"/>
          </a:bodyPr>
          <a:lstStyle/>
          <a:p>
            <a:pPr lvl="0"/>
            <a:r>
              <a:rPr lang="ar-SA" dirty="0" smtClean="0"/>
              <a:t>أطلب من المتعلمين تحديد مصادر الحصول على رأس المال اللازم لمؤسساتهم التي يعملون على إعداد خطط عملها في سياق دراستهم لبرنامج كاب. أطلب منهم تحديد البنوك أو مؤسسات التمويل الممكنة التي قد تعطيهم القروض ومراجعتها أو زيارة موقعها على شبكة الانترنت للاستفسار عن شروط منح القروض وتكاليفها</a:t>
            </a:r>
            <a:r>
              <a:rPr lang="ar-SA" dirty="0" smtClean="0"/>
              <a:t>.</a:t>
            </a:r>
          </a:p>
          <a:p>
            <a:pPr lvl="0">
              <a:buNone/>
            </a:pPr>
            <a:endParaRPr lang="en-US" dirty="0" smtClean="0"/>
          </a:p>
          <a:p>
            <a:pPr lvl="0"/>
            <a:r>
              <a:rPr lang="ar-SA" dirty="0" smtClean="0"/>
              <a:t>إكمال البنود المتعلقة بالقرض في نموذج خطة عمل المؤسسة، وجدول تسديد القرض مستعينا بالمعلم، أو باستخدام جداول حساب أقساط القروض وتكاليفها الموجودة على مواقع البنوك على شبكة الانترنت.</a:t>
            </a:r>
            <a:endParaRPr lang="en-US" dirty="0" smtClean="0"/>
          </a:p>
          <a:p>
            <a:pPr>
              <a:buNone/>
            </a:pP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مصادر تمويل المؤسسة</a:t>
            </a:r>
            <a:endParaRPr lang="ar-SA" b="1" dirty="0">
              <a:solidFill>
                <a:srgbClr val="FF0000"/>
              </a:solidFill>
            </a:endParaRPr>
          </a:p>
        </p:txBody>
      </p:sp>
      <p:sp>
        <p:nvSpPr>
          <p:cNvPr id="3" name="عنصر نائب للمحتوى 2"/>
          <p:cNvSpPr>
            <a:spLocks noGrp="1"/>
          </p:cNvSpPr>
          <p:nvPr>
            <p:ph idx="1"/>
          </p:nvPr>
        </p:nvSpPr>
        <p:spPr>
          <a:xfrm>
            <a:off x="457200" y="1214422"/>
            <a:ext cx="8229600" cy="5357850"/>
          </a:xfrm>
        </p:spPr>
        <p:txBody>
          <a:bodyPr>
            <a:normAutofit fontScale="92500" lnSpcReduction="10000"/>
          </a:bodyPr>
          <a:lstStyle/>
          <a:p>
            <a:pPr>
              <a:buNone/>
            </a:pPr>
            <a:r>
              <a:rPr lang="ar-LB" b="1" u="sng" dirty="0" smtClean="0">
                <a:solidFill>
                  <a:srgbClr val="FF0000"/>
                </a:solidFill>
              </a:rPr>
              <a:t>1-  تمويل رأس المال </a:t>
            </a:r>
            <a:r>
              <a:rPr lang="ar-JO" b="1" u="sng" dirty="0" smtClean="0">
                <a:solidFill>
                  <a:srgbClr val="FF0000"/>
                </a:solidFill>
              </a:rPr>
              <a:t>بال</a:t>
            </a:r>
            <a:r>
              <a:rPr lang="ar-LB" b="1" u="sng" dirty="0" smtClean="0">
                <a:solidFill>
                  <a:srgbClr val="FF0000"/>
                </a:solidFill>
              </a:rPr>
              <a:t>أسهم</a:t>
            </a:r>
            <a:endParaRPr lang="en-US" u="sng" dirty="0" smtClean="0">
              <a:solidFill>
                <a:srgbClr val="FF0000"/>
              </a:solidFill>
            </a:endParaRPr>
          </a:p>
          <a:p>
            <a:r>
              <a:rPr lang="ar-LB" dirty="0" smtClean="0"/>
              <a:t>المُدخرات أو الممتلكات الشخصية</a:t>
            </a:r>
            <a:endParaRPr lang="en-US" dirty="0" smtClean="0"/>
          </a:p>
          <a:p>
            <a:r>
              <a:rPr lang="ar-LB" dirty="0" smtClean="0"/>
              <a:t>قروض من العائلة والأصدقاء</a:t>
            </a:r>
            <a:endParaRPr lang="en-US" dirty="0" smtClean="0"/>
          </a:p>
          <a:p>
            <a:r>
              <a:rPr lang="ar-LB" dirty="0" smtClean="0"/>
              <a:t>الحصول على شريك أو أكثر</a:t>
            </a:r>
            <a:endParaRPr lang="en-US" dirty="0" smtClean="0"/>
          </a:p>
          <a:p>
            <a:r>
              <a:rPr lang="ar-LB" dirty="0" smtClean="0"/>
              <a:t>الأرباح غير الموزعة من المؤسسة</a:t>
            </a:r>
            <a:endParaRPr lang="en-US" dirty="0" smtClean="0"/>
          </a:p>
          <a:p>
            <a:pPr>
              <a:buNone/>
            </a:pPr>
            <a:r>
              <a:rPr lang="ar-LB" b="1" u="sng" dirty="0" smtClean="0">
                <a:solidFill>
                  <a:srgbClr val="FF0000"/>
                </a:solidFill>
              </a:rPr>
              <a:t>2-  التمويل بالإقراض أو </a:t>
            </a:r>
            <a:r>
              <a:rPr lang="ar-LB" b="1" u="sng" dirty="0" err="1" smtClean="0">
                <a:solidFill>
                  <a:srgbClr val="FF0000"/>
                </a:solidFill>
              </a:rPr>
              <a:t>بالإئتمان</a:t>
            </a:r>
            <a:endParaRPr lang="en-US" b="1" u="sng" dirty="0" smtClean="0">
              <a:solidFill>
                <a:srgbClr val="FF0000"/>
              </a:solidFill>
            </a:endParaRPr>
          </a:p>
          <a:p>
            <a:r>
              <a:rPr lang="ar-LB" dirty="0" smtClean="0"/>
              <a:t>المصارف</a:t>
            </a:r>
            <a:endParaRPr lang="en-US" dirty="0" smtClean="0"/>
          </a:p>
          <a:p>
            <a:r>
              <a:rPr lang="ar-LB" dirty="0" smtClean="0"/>
              <a:t>مؤسسات التمويل الصغيرة </a:t>
            </a:r>
            <a:endParaRPr lang="en-US" dirty="0" smtClean="0"/>
          </a:p>
          <a:p>
            <a:r>
              <a:rPr lang="ar-LB" dirty="0" smtClean="0"/>
              <a:t>المؤسسات الحكومية</a:t>
            </a:r>
            <a:endParaRPr lang="en-US" dirty="0" smtClean="0"/>
          </a:p>
          <a:p>
            <a:r>
              <a:rPr lang="ar-LB" dirty="0" smtClean="0"/>
              <a:t>التسليف التجاري أو الشراء بالآجل (بالتقسيط</a:t>
            </a:r>
            <a:r>
              <a:rPr lang="ar-LB"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Photo 10-12-18, 1 43 12 PM.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معايير تقييم طلب القرض</a:t>
            </a:r>
            <a:endParaRPr lang="ar-SA" b="1" dirty="0">
              <a:solidFill>
                <a:srgbClr val="FF0000"/>
              </a:solidFill>
            </a:endParaRPr>
          </a:p>
        </p:txBody>
      </p:sp>
      <p:sp>
        <p:nvSpPr>
          <p:cNvPr id="3" name="عنصر نائب للمحتوى 2"/>
          <p:cNvSpPr>
            <a:spLocks noGrp="1"/>
          </p:cNvSpPr>
          <p:nvPr>
            <p:ph idx="1"/>
          </p:nvPr>
        </p:nvSpPr>
        <p:spPr>
          <a:xfrm>
            <a:off x="0" y="1285860"/>
            <a:ext cx="9001156" cy="5357850"/>
          </a:xfrm>
        </p:spPr>
        <p:txBody>
          <a:bodyPr>
            <a:normAutofit fontScale="92500" lnSpcReduction="10000"/>
          </a:bodyPr>
          <a:lstStyle/>
          <a:p>
            <a:pPr marL="514350" indent="-514350">
              <a:buAutoNum type="arabic1Minus"/>
            </a:pPr>
            <a:r>
              <a:rPr lang="ar-LB" b="1" dirty="0" smtClean="0"/>
              <a:t>مدة </a:t>
            </a:r>
            <a:r>
              <a:rPr lang="ar-LB" b="1" dirty="0" smtClean="0"/>
              <a:t>القرض والغاية </a:t>
            </a:r>
            <a:r>
              <a:rPr lang="ar-LB" b="1" dirty="0" smtClean="0"/>
              <a:t>منه</a:t>
            </a:r>
            <a:endParaRPr lang="ar-SA" b="1" dirty="0" smtClean="0"/>
          </a:p>
          <a:p>
            <a:pPr>
              <a:buNone/>
            </a:pPr>
            <a:r>
              <a:rPr lang="ar-LB" b="1" dirty="0" smtClean="0"/>
              <a:t>ب- </a:t>
            </a:r>
            <a:r>
              <a:rPr lang="ar-LB" b="1" dirty="0" smtClean="0"/>
              <a:t>تلبية مقدم القرض لمعايير الإقراض الخمسة </a:t>
            </a:r>
            <a:r>
              <a:rPr lang="en-US" b="1" dirty="0" smtClean="0"/>
              <a:t>5Cs</a:t>
            </a:r>
            <a:endParaRPr lang="en-US" dirty="0" smtClean="0"/>
          </a:p>
          <a:p>
            <a:r>
              <a:rPr lang="ar-LB" dirty="0" smtClean="0"/>
              <a:t>الطبع </a:t>
            </a:r>
            <a:r>
              <a:rPr lang="en-US" dirty="0" smtClean="0"/>
              <a:t>Character</a:t>
            </a:r>
          </a:p>
          <a:p>
            <a:r>
              <a:rPr lang="ar-LB" dirty="0" smtClean="0"/>
              <a:t>القدرة </a:t>
            </a:r>
            <a:r>
              <a:rPr lang="en-US" dirty="0" smtClean="0"/>
              <a:t>Capacity</a:t>
            </a:r>
          </a:p>
          <a:p>
            <a:r>
              <a:rPr lang="ar-LB" dirty="0" smtClean="0"/>
              <a:t>رأس المال</a:t>
            </a:r>
            <a:r>
              <a:rPr lang="en-US" dirty="0" smtClean="0"/>
              <a:t>Capital</a:t>
            </a:r>
          </a:p>
          <a:p>
            <a:r>
              <a:rPr lang="ar-LB" dirty="0" smtClean="0"/>
              <a:t>الظروف </a:t>
            </a:r>
            <a:r>
              <a:rPr lang="en-US" dirty="0" smtClean="0"/>
              <a:t>Conditions</a:t>
            </a:r>
          </a:p>
          <a:p>
            <a:r>
              <a:rPr lang="ar-LB" dirty="0" smtClean="0"/>
              <a:t>الضمانات</a:t>
            </a:r>
            <a:r>
              <a:rPr lang="en-US" dirty="0" smtClean="0"/>
              <a:t>Collaterals</a:t>
            </a:r>
          </a:p>
          <a:p>
            <a:pPr>
              <a:buNone/>
            </a:pPr>
            <a:r>
              <a:rPr lang="ar-LB" b="1" dirty="0" smtClean="0"/>
              <a:t>ج-  فترة التسديد</a:t>
            </a:r>
            <a:endParaRPr lang="en-US" dirty="0" smtClean="0"/>
          </a:p>
          <a:p>
            <a:pPr>
              <a:buNone/>
            </a:pPr>
            <a:r>
              <a:rPr lang="ar-LB" b="1" dirty="0" smtClean="0"/>
              <a:t>د-  خطة المشروع</a:t>
            </a:r>
            <a:endParaRPr lang="en-US" dirty="0" smtClean="0"/>
          </a:p>
          <a:p>
            <a:pPr>
              <a:buNone/>
            </a:pPr>
            <a:r>
              <a:rPr lang="ar-LB" b="1" dirty="0" smtClean="0"/>
              <a:t>هـ- الغرض من </a:t>
            </a:r>
            <a:r>
              <a:rPr lang="ar-LB" b="1" dirty="0" smtClean="0"/>
              <a:t>القرض</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اهتمامات المسؤول عن القروض</a:t>
            </a:r>
            <a:endParaRPr lang="ar-SA" b="1" dirty="0">
              <a:solidFill>
                <a:srgbClr val="FF0000"/>
              </a:solidFill>
            </a:endParaRPr>
          </a:p>
        </p:txBody>
      </p:sp>
      <p:sp>
        <p:nvSpPr>
          <p:cNvPr id="3" name="عنصر نائب للمحتوى 2"/>
          <p:cNvSpPr>
            <a:spLocks noGrp="1"/>
          </p:cNvSpPr>
          <p:nvPr>
            <p:ph idx="1"/>
          </p:nvPr>
        </p:nvSpPr>
        <p:spPr>
          <a:xfrm>
            <a:off x="457200" y="1214422"/>
            <a:ext cx="8229600" cy="5357850"/>
          </a:xfrm>
        </p:spPr>
        <p:txBody>
          <a:bodyPr>
            <a:normAutofit lnSpcReduction="10000"/>
          </a:bodyPr>
          <a:lstStyle/>
          <a:p>
            <a:pPr marL="514350" indent="-514350"/>
            <a:r>
              <a:rPr lang="ar-LB" b="1" dirty="0" smtClean="0"/>
              <a:t>هل يمكن </a:t>
            </a:r>
            <a:r>
              <a:rPr lang="ar-JO" b="1" dirty="0" smtClean="0"/>
              <a:t>للمؤسسة</a:t>
            </a:r>
            <a:r>
              <a:rPr lang="ar-LB" b="1" dirty="0" smtClean="0"/>
              <a:t> أن تسدّد القرض؟</a:t>
            </a:r>
            <a:endParaRPr lang="en-US" sz="2000" b="1" dirty="0" smtClean="0"/>
          </a:p>
          <a:p>
            <a:pPr marL="514350" indent="-514350"/>
            <a:r>
              <a:rPr lang="ar-LB" b="1" dirty="0" smtClean="0"/>
              <a:t>كيف سيتم تسديد القرض؟</a:t>
            </a:r>
            <a:endParaRPr lang="en-US" sz="2000" b="1" dirty="0" smtClean="0"/>
          </a:p>
          <a:p>
            <a:pPr marL="514350" indent="-514350"/>
            <a:r>
              <a:rPr lang="ar-LB" b="1" dirty="0" smtClean="0"/>
              <a:t>كيف ينوي المُقترض توظيف مال القرض؟</a:t>
            </a:r>
            <a:endParaRPr lang="en-US" sz="2000" b="1" dirty="0" smtClean="0"/>
          </a:p>
          <a:p>
            <a:pPr marL="514350" indent="-514350"/>
            <a:r>
              <a:rPr lang="ar-LB" b="1" dirty="0" smtClean="0"/>
              <a:t>ما هو نوع القرض؟</a:t>
            </a:r>
            <a:endParaRPr lang="en-US" sz="2000" b="1" dirty="0" smtClean="0"/>
          </a:p>
          <a:p>
            <a:pPr marL="971550" lvl="1" indent="-514350"/>
            <a:r>
              <a:rPr lang="ar-LB" dirty="0" smtClean="0"/>
              <a:t>اقتراض تجاري</a:t>
            </a:r>
            <a:endParaRPr lang="en-US" sz="1800" dirty="0" smtClean="0"/>
          </a:p>
          <a:p>
            <a:pPr marL="971550" lvl="1" indent="-514350"/>
            <a:r>
              <a:rPr lang="ar-LB" dirty="0" smtClean="0"/>
              <a:t>اقتراض</a:t>
            </a:r>
            <a:r>
              <a:rPr lang="ar-SA" dirty="0" smtClean="0"/>
              <a:t> </a:t>
            </a:r>
            <a:r>
              <a:rPr lang="ar-LB" dirty="0" smtClean="0"/>
              <a:t>قصير </a:t>
            </a:r>
            <a:r>
              <a:rPr lang="ar-LB" dirty="0" smtClean="0"/>
              <a:t>الأمد</a:t>
            </a:r>
            <a:endParaRPr lang="en-US" sz="1800" dirty="0" smtClean="0"/>
          </a:p>
          <a:p>
            <a:pPr marL="971550" lvl="1" indent="-514350"/>
            <a:r>
              <a:rPr lang="ar-LB" dirty="0" smtClean="0"/>
              <a:t>اقتراض</a:t>
            </a:r>
            <a:r>
              <a:rPr lang="ar-SA" dirty="0" smtClean="0"/>
              <a:t> </a:t>
            </a:r>
            <a:r>
              <a:rPr lang="ar-LB" dirty="0" smtClean="0"/>
              <a:t>طويل </a:t>
            </a:r>
            <a:r>
              <a:rPr lang="ar-LB" dirty="0" smtClean="0"/>
              <a:t>الأمد</a:t>
            </a:r>
            <a:endParaRPr lang="en-US" sz="1800" dirty="0" smtClean="0"/>
          </a:p>
          <a:p>
            <a:pPr marL="971550" lvl="1" indent="-514350"/>
            <a:r>
              <a:rPr lang="ar-LB" dirty="0" smtClean="0"/>
              <a:t>تمويل رأس المال بالأسهم</a:t>
            </a:r>
            <a:endParaRPr lang="en-US" sz="1800" dirty="0" smtClean="0"/>
          </a:p>
          <a:p>
            <a:pPr marL="514350" indent="-514350"/>
            <a:r>
              <a:rPr lang="ar-LB" b="1" dirty="0" smtClean="0"/>
              <a:t>هل ستحقق مبيعات المؤسسة المُخطّط لها أرباحا،وستمكن من تسديد القرض؟</a:t>
            </a:r>
            <a:endParaRPr lang="en-US" sz="2000" b="1" dirty="0" smtClean="0"/>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معايير تقييم مصادر القروض</a:t>
            </a:r>
            <a:endParaRPr lang="ar-SA" b="1" dirty="0">
              <a:solidFill>
                <a:srgbClr val="FF0000"/>
              </a:solidFill>
            </a:endParaRPr>
          </a:p>
        </p:txBody>
      </p:sp>
      <p:sp>
        <p:nvSpPr>
          <p:cNvPr id="3" name="عنصر نائب للمحتوى 2"/>
          <p:cNvSpPr>
            <a:spLocks noGrp="1"/>
          </p:cNvSpPr>
          <p:nvPr>
            <p:ph idx="1"/>
          </p:nvPr>
        </p:nvSpPr>
        <p:spPr>
          <a:xfrm>
            <a:off x="457200" y="1285860"/>
            <a:ext cx="8229600" cy="5357850"/>
          </a:xfrm>
        </p:spPr>
        <p:txBody>
          <a:bodyPr>
            <a:normAutofit fontScale="92500" lnSpcReduction="20000"/>
          </a:bodyPr>
          <a:lstStyle/>
          <a:p>
            <a:pPr marL="514350" indent="-514350">
              <a:buAutoNum type="arabic1Minus"/>
            </a:pPr>
            <a:r>
              <a:rPr lang="ar-LB" b="1" dirty="0" smtClean="0"/>
              <a:t>الكلفة</a:t>
            </a:r>
            <a:r>
              <a:rPr lang="en-US" b="1" dirty="0" smtClean="0"/>
              <a:t>Cost </a:t>
            </a:r>
            <a:endParaRPr lang="ar-SA" b="1" dirty="0" smtClean="0"/>
          </a:p>
          <a:p>
            <a:pPr marL="514350" indent="-514350">
              <a:buNone/>
            </a:pPr>
            <a:endParaRPr lang="en-US" dirty="0" smtClean="0"/>
          </a:p>
          <a:p>
            <a:pPr marL="514350" indent="-514350">
              <a:buAutoNum type="arabic1Minus" startAt="2"/>
            </a:pPr>
            <a:r>
              <a:rPr lang="ar-LB" b="1" dirty="0" smtClean="0"/>
              <a:t>المخاطرة</a:t>
            </a:r>
            <a:r>
              <a:rPr lang="en-US" b="1" dirty="0" smtClean="0"/>
              <a:t> Risk  </a:t>
            </a:r>
            <a:endParaRPr lang="ar-SA" b="1" dirty="0" smtClean="0"/>
          </a:p>
          <a:p>
            <a:pPr marL="514350" indent="-514350">
              <a:buNone/>
            </a:pPr>
            <a:endParaRPr lang="en-US" dirty="0" smtClean="0"/>
          </a:p>
          <a:p>
            <a:pPr marL="514350" indent="-514350">
              <a:buAutoNum type="arabic1Minus" startAt="5"/>
            </a:pPr>
            <a:r>
              <a:rPr lang="ar-LB" b="1" dirty="0" smtClean="0"/>
              <a:t>المرونة</a:t>
            </a:r>
            <a:r>
              <a:rPr lang="en-US" b="1" dirty="0" smtClean="0"/>
              <a:t> Flexibility  </a:t>
            </a:r>
            <a:endParaRPr lang="ar-SA" b="1" dirty="0" smtClean="0"/>
          </a:p>
          <a:p>
            <a:pPr marL="514350" indent="-514350">
              <a:buNone/>
            </a:pPr>
            <a:endParaRPr lang="en-US" dirty="0" smtClean="0"/>
          </a:p>
          <a:p>
            <a:pPr marL="514350" indent="-514350">
              <a:buAutoNum type="arabic1Minus" startAt="8"/>
            </a:pPr>
            <a:r>
              <a:rPr lang="ar-LB" b="1" dirty="0" smtClean="0"/>
              <a:t>التحكّم</a:t>
            </a:r>
            <a:r>
              <a:rPr lang="en-US" b="1" dirty="0" smtClean="0"/>
              <a:t>Control   </a:t>
            </a:r>
            <a:endParaRPr lang="ar-SA" b="1" dirty="0" smtClean="0"/>
          </a:p>
          <a:p>
            <a:pPr marL="514350" indent="-514350">
              <a:buNone/>
            </a:pPr>
            <a:endParaRPr lang="en-US" dirty="0" smtClean="0"/>
          </a:p>
          <a:p>
            <a:pPr>
              <a:buNone/>
            </a:pPr>
            <a:r>
              <a:rPr lang="ar-LB" b="1" dirty="0" smtClean="0"/>
              <a:t>هـ- التوفّر</a:t>
            </a:r>
            <a:r>
              <a:rPr lang="en-US" b="1" dirty="0" smtClean="0"/>
              <a:t>Availability   </a:t>
            </a:r>
            <a:endParaRPr lang="ar-SA" b="1" dirty="0" smtClean="0"/>
          </a:p>
          <a:p>
            <a:pPr>
              <a:buNone/>
            </a:pPr>
            <a:endParaRPr lang="en-US" dirty="0" smtClean="0"/>
          </a:p>
          <a:p>
            <a:pPr>
              <a:buNone/>
            </a:pPr>
            <a:r>
              <a:rPr lang="ar-LB" b="1" dirty="0" smtClean="0"/>
              <a:t>و-   </a:t>
            </a:r>
            <a:r>
              <a:rPr lang="ar-LB" b="1" dirty="0" err="1" smtClean="0"/>
              <a:t>و</a:t>
            </a:r>
            <a:r>
              <a:rPr lang="ar-LB" b="1" dirty="0" smtClean="0"/>
              <a:t>زن معايير التقييم</a:t>
            </a:r>
            <a:r>
              <a:rPr lang="en-US" b="1" dirty="0" smtClean="0"/>
              <a:t>Factors’ </a:t>
            </a:r>
            <a:r>
              <a:rPr lang="en-US" b="1" dirty="0" smtClean="0"/>
              <a:t>weights   </a:t>
            </a:r>
            <a:endParaRPr lang="en-US" dirty="0" smtClean="0"/>
          </a:p>
          <a:p>
            <a:pPr>
              <a:buNone/>
            </a:pP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العوائق التي تواجه النساء والأشخاص ذوي الإعاقة في الحصول على القروض</a:t>
            </a:r>
            <a:endParaRPr lang="ar-SA" b="1" dirty="0">
              <a:solidFill>
                <a:srgbClr val="FF0000"/>
              </a:solidFill>
            </a:endParaRPr>
          </a:p>
        </p:txBody>
      </p:sp>
      <p:sp>
        <p:nvSpPr>
          <p:cNvPr id="3" name="عنصر نائب للمحتوى 2"/>
          <p:cNvSpPr>
            <a:spLocks noGrp="1"/>
          </p:cNvSpPr>
          <p:nvPr>
            <p:ph idx="1"/>
          </p:nvPr>
        </p:nvSpPr>
        <p:spPr>
          <a:xfrm>
            <a:off x="0" y="1600200"/>
            <a:ext cx="9001156" cy="5043510"/>
          </a:xfrm>
        </p:spPr>
        <p:txBody>
          <a:bodyPr>
            <a:normAutofit/>
          </a:bodyPr>
          <a:lstStyle/>
          <a:p>
            <a:pPr>
              <a:buNone/>
            </a:pPr>
            <a:r>
              <a:rPr lang="ar-SA" b="1" dirty="0" smtClean="0"/>
              <a:t>1- عدم مشاركة النساء في ملكية موجودات وممتلكات الأسرة.</a:t>
            </a:r>
            <a:endParaRPr lang="en-US" b="1" dirty="0" smtClean="0"/>
          </a:p>
          <a:p>
            <a:pPr>
              <a:buNone/>
            </a:pPr>
            <a:r>
              <a:rPr lang="ar-SA" b="1" dirty="0" smtClean="0"/>
              <a:t>2- النظرة غير الجدية من قبل ضباط القروض نحو النساء والأشخاص ذوي الإعاقة.</a:t>
            </a:r>
            <a:endParaRPr lang="en-US" b="1" dirty="0" smtClean="0"/>
          </a:p>
          <a:p>
            <a:pPr>
              <a:buNone/>
            </a:pPr>
            <a:r>
              <a:rPr lang="ar-SA" b="1" dirty="0" smtClean="0"/>
              <a:t>3- صعوبة شروط الإقراض بالنسبة للنساء والأشخاص ذوي الإعاقة.</a:t>
            </a:r>
            <a:endParaRPr lang="en-US" b="1" dirty="0" smtClean="0"/>
          </a:p>
          <a:p>
            <a:pPr>
              <a:buNone/>
            </a:pPr>
            <a:r>
              <a:rPr lang="ar-SA" b="1" dirty="0" smtClean="0"/>
              <a:t>4- ضعف علاقات التشبيك لدى النساء والأشخاص ذوي الإعاقة مع الأشخاص المؤثرين في منح القروض.</a:t>
            </a:r>
            <a:endParaRPr lang="en-US" b="1" dirty="0" smtClean="0"/>
          </a:p>
          <a:p>
            <a:pPr>
              <a:buNone/>
            </a:pPr>
            <a:r>
              <a:rPr lang="ar-SA" b="1" dirty="0" smtClean="0"/>
              <a:t>5- تحكم الرجال في القرارات المتعلقة بالقروض واستخداماتها.</a:t>
            </a:r>
            <a:endParaRPr lang="en-US" b="1" dirty="0" smtClean="0"/>
          </a:p>
          <a:p>
            <a:pPr>
              <a:buNone/>
            </a:pPr>
            <a:endParaRPr lang="ar-SA"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الإجراءات المتخذة لتسهيل حصول النساء والأشخاص ذوي الإعاقة على القروض</a:t>
            </a:r>
            <a:endParaRPr lang="ar-SA" b="1" dirty="0">
              <a:solidFill>
                <a:srgbClr val="FF0000"/>
              </a:solidFill>
            </a:endParaRPr>
          </a:p>
        </p:txBody>
      </p:sp>
      <p:sp>
        <p:nvSpPr>
          <p:cNvPr id="3" name="عنصر نائب للمحتوى 2"/>
          <p:cNvSpPr>
            <a:spLocks noGrp="1"/>
          </p:cNvSpPr>
          <p:nvPr>
            <p:ph idx="1"/>
          </p:nvPr>
        </p:nvSpPr>
        <p:spPr>
          <a:xfrm>
            <a:off x="0" y="1600200"/>
            <a:ext cx="9144000" cy="4525963"/>
          </a:xfrm>
        </p:spPr>
        <p:txBody>
          <a:bodyPr/>
          <a:lstStyle/>
          <a:p>
            <a:pPr>
              <a:buNone/>
            </a:pPr>
            <a:r>
              <a:rPr lang="ar-LB" b="1" dirty="0" smtClean="0"/>
              <a:t>1-  استهداف مؤسسات التمويل المتناهي الصغر للنساء والأشخاص ذوي </a:t>
            </a:r>
            <a:r>
              <a:rPr lang="ar-LB" b="1" dirty="0" smtClean="0"/>
              <a:t>الإعاقة</a:t>
            </a:r>
            <a:endParaRPr lang="ar-SA" b="1" dirty="0" smtClean="0"/>
          </a:p>
          <a:p>
            <a:pPr>
              <a:buNone/>
            </a:pPr>
            <a:endParaRPr lang="en-US" b="1" dirty="0" smtClean="0"/>
          </a:p>
          <a:p>
            <a:pPr>
              <a:buNone/>
            </a:pPr>
            <a:r>
              <a:rPr lang="ar-LB" b="1" dirty="0" smtClean="0"/>
              <a:t>2- إيجاد برامج خاصة لتأمين القروض الممنوحة للنساء والأشخاص ذوي </a:t>
            </a:r>
            <a:r>
              <a:rPr lang="ar-LB" b="1" dirty="0" smtClean="0"/>
              <a:t>الإعاقة</a:t>
            </a:r>
            <a:endParaRPr lang="ar-SA" b="1" dirty="0" smtClean="0"/>
          </a:p>
          <a:p>
            <a:pPr>
              <a:buNone/>
            </a:pPr>
            <a:endParaRPr lang="en-US" b="1" dirty="0" smtClean="0"/>
          </a:p>
          <a:p>
            <a:pPr>
              <a:buNone/>
            </a:pPr>
            <a:r>
              <a:rPr lang="ar-LB" b="1" dirty="0" smtClean="0"/>
              <a:t>3- تدريب النساء والأشخاص ذوي الإعاقة لتمكينهم من إعداد خطط عمل مطابقة لمتطلبات المصارف ومؤسسات التمويل.</a:t>
            </a:r>
            <a:endParaRPr lang="en-US" b="1" dirty="0" smtClean="0"/>
          </a:p>
          <a:p>
            <a:pPr>
              <a:buNone/>
            </a:pPr>
            <a:endParaRPr lang="ar-SA" b="1"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550</Words>
  <PresentationFormat>عرض على الشاشة (3:4)‏</PresentationFormat>
  <Paragraphs>80</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 الموضوع (6): الحصول على الأموال لإنشاء مؤسسة </vt:lpstr>
      <vt:lpstr> تطبيقات المتعلمين على إعداد خطط عمل مؤسساتهم </vt:lpstr>
      <vt:lpstr>مصادر تمويل المؤسسة</vt:lpstr>
      <vt:lpstr>الشريحة 4</vt:lpstr>
      <vt:lpstr>معايير تقييم طلب القرض</vt:lpstr>
      <vt:lpstr>اهتمامات المسؤول عن القروض</vt:lpstr>
      <vt:lpstr>معايير تقييم مصادر القروض</vt:lpstr>
      <vt:lpstr>العوائق التي تواجه النساء والأشخاص ذوي الإعاقة في الحصول على القروض</vt:lpstr>
      <vt:lpstr>الإجراءات المتخذة لتسهيل حصول النساء والأشخاص ذوي الإعاقة على القروض</vt:lpstr>
      <vt:lpstr>      ورقة عمل (1) دراسة حالة   </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laptop center</dc:creator>
  <cp:lastModifiedBy>laptop center</cp:lastModifiedBy>
  <cp:revision>2</cp:revision>
  <dcterms:created xsi:type="dcterms:W3CDTF">2018-09-15T21:00:59Z</dcterms:created>
  <dcterms:modified xsi:type="dcterms:W3CDTF">2018-10-12T11:00:52Z</dcterms:modified>
</cp:coreProperties>
</file>