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7" r:id="rId3"/>
    <p:sldId id="258" r:id="rId4"/>
    <p:sldId id="259" r:id="rId5"/>
    <p:sldId id="262" r:id="rId6"/>
    <p:sldId id="260" r:id="rId7"/>
    <p:sldId id="261"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210A4A-50BF-4B81-9391-4DEC08CBAFD9}" type="datetimeFigureOut">
              <a:rPr lang="ar-SA" smtClean="0"/>
              <a:pPr/>
              <a:t>03/09/1442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1E6AF85-D102-47D5-B4EB-9FF48C149B0D}"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210A4A-50BF-4B81-9391-4DEC08CBAFD9}" type="datetimeFigureOut">
              <a:rPr lang="ar-SA" smtClean="0"/>
              <a:pPr/>
              <a:t>03/09/1442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1E6AF85-D102-47D5-B4EB-9FF48C149B0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408" y="3030559"/>
            <a:ext cx="6858000" cy="1159317"/>
          </a:xfrm>
        </p:spPr>
        <p:txBody>
          <a:bodyPr>
            <a:normAutofit fontScale="90000"/>
          </a:bodyPr>
          <a:lstStyle/>
          <a:p>
            <a:pPr rtl="1"/>
            <a:r>
              <a:rPr lang="ar-SA" b="1" dirty="0" smtClean="0"/>
              <a:t/>
            </a:r>
            <a:br>
              <a:rPr lang="ar-SA" b="1" dirty="0" smtClean="0"/>
            </a:br>
            <a:r>
              <a:rPr lang="ar-SA" b="1" dirty="0"/>
              <a:t/>
            </a:r>
            <a:br>
              <a:rPr lang="ar-SA" b="1" dirty="0"/>
            </a:br>
            <a:r>
              <a:rPr lang="ar-SA" b="1" dirty="0" smtClean="0"/>
              <a:t/>
            </a:r>
            <a:br>
              <a:rPr lang="ar-SA" b="1" dirty="0" smtClean="0"/>
            </a:br>
            <a:r>
              <a:rPr lang="ar-SA" b="1" dirty="0"/>
              <a:t/>
            </a:r>
            <a:br>
              <a:rPr lang="ar-SA" b="1" dirty="0"/>
            </a:br>
            <a:r>
              <a:rPr lang="ar-SA" b="1" dirty="0" smtClean="0"/>
              <a:t/>
            </a:r>
            <a:br>
              <a:rPr lang="ar-SA" b="1" dirty="0" smtClean="0"/>
            </a:br>
            <a:r>
              <a:rPr lang="ar-SA" b="1" dirty="0" smtClean="0"/>
              <a:t/>
            </a:r>
            <a:br>
              <a:rPr lang="ar-SA" b="1" dirty="0" smtClean="0"/>
            </a:br>
            <a:r>
              <a:rPr lang="ar-SA" b="1" dirty="0" smtClean="0">
                <a:solidFill>
                  <a:srgbClr val="FF0000"/>
                </a:solidFill>
              </a:rPr>
              <a:t>برنامج </a:t>
            </a:r>
            <a:r>
              <a:rPr lang="ar-SA" b="1" dirty="0">
                <a:solidFill>
                  <a:srgbClr val="FF0000"/>
                </a:solidFill>
              </a:rPr>
              <a:t>كاب: تعرّف إلى عالم الأعمال</a:t>
            </a:r>
            <a:r>
              <a:rPr lang="en-US" b="1" dirty="0">
                <a:solidFill>
                  <a:srgbClr val="FF0000"/>
                </a:solidFill>
              </a:rPr>
              <a:t/>
            </a:r>
            <a:br>
              <a:rPr lang="en-US" b="1" dirty="0">
                <a:solidFill>
                  <a:srgbClr val="FF0000"/>
                </a:solidFill>
              </a:rPr>
            </a:br>
            <a:r>
              <a:rPr lang="en-US" b="1" dirty="0">
                <a:solidFill>
                  <a:srgbClr val="FF0000"/>
                </a:solidFill>
              </a:rPr>
              <a:t>KNOW ABOUT BUSINESS (KAB</a:t>
            </a:r>
            <a:r>
              <a:rPr lang="en-US" b="1" dirty="0" smtClean="0">
                <a:solidFill>
                  <a:srgbClr val="FF0000"/>
                </a:solidFill>
              </a:rPr>
              <a:t>)</a:t>
            </a:r>
            <a:r>
              <a:rPr lang="ar-SA" b="1" dirty="0" smtClean="0">
                <a:solidFill>
                  <a:srgbClr val="FF0000"/>
                </a:solidFill>
              </a:rPr>
              <a:t/>
            </a:r>
            <a:br>
              <a:rPr lang="ar-SA" b="1" dirty="0" smtClean="0">
                <a:solidFill>
                  <a:srgbClr val="FF0000"/>
                </a:solidFill>
              </a:rPr>
            </a:br>
            <a:r>
              <a:rPr lang="ar-SA" b="1" dirty="0" smtClean="0">
                <a:solidFill>
                  <a:srgbClr val="FF0000"/>
                </a:solidFill>
              </a:rPr>
              <a:t>ريادة الأعمال (</a:t>
            </a:r>
            <a:r>
              <a:rPr lang="en-US" b="1" dirty="0" smtClean="0">
                <a:solidFill>
                  <a:srgbClr val="FF0000"/>
                </a:solidFill>
              </a:rPr>
              <a:t>2</a:t>
            </a:r>
            <a:r>
              <a:rPr lang="ar-SA" b="1" dirty="0" smtClean="0">
                <a:solidFill>
                  <a:srgbClr val="FF0000"/>
                </a:solidFill>
              </a:rPr>
              <a:t>)</a:t>
            </a:r>
            <a:endParaRPr lang="en-US" b="1" dirty="0">
              <a:solidFill>
                <a:srgbClr val="FF0000"/>
              </a:solidFill>
            </a:endParaRPr>
          </a:p>
        </p:txBody>
      </p:sp>
      <p:sp>
        <p:nvSpPr>
          <p:cNvPr id="3" name="Subtitle 2"/>
          <p:cNvSpPr>
            <a:spLocks noGrp="1"/>
          </p:cNvSpPr>
          <p:nvPr>
            <p:ph type="subTitle" idx="1"/>
          </p:nvPr>
        </p:nvSpPr>
        <p:spPr>
          <a:xfrm>
            <a:off x="882202" y="3045796"/>
            <a:ext cx="6858000" cy="1241822"/>
          </a:xfrm>
        </p:spPr>
        <p:txBody>
          <a:bodyPr>
            <a:normAutofit fontScale="77500" lnSpcReduction="20000"/>
          </a:bodyPr>
          <a:lstStyle/>
          <a:p>
            <a:r>
              <a:rPr lang="ar-SA" b="1" dirty="0" smtClean="0">
                <a:solidFill>
                  <a:srgbClr val="FF0000"/>
                </a:solidFill>
              </a:rPr>
              <a:t>أ.محمد نواف جلاد </a:t>
            </a:r>
          </a:p>
          <a:p>
            <a:r>
              <a:rPr lang="ar-SA" b="1" dirty="0" smtClean="0">
                <a:solidFill>
                  <a:srgbClr val="FF0000"/>
                </a:solidFill>
              </a:rPr>
              <a:t>كلية فلسطين التقنية خضوري</a:t>
            </a:r>
          </a:p>
          <a:p>
            <a:r>
              <a:rPr lang="ar-SA" b="1" dirty="0" smtClean="0">
                <a:solidFill>
                  <a:srgbClr val="FF0000"/>
                </a:solidFill>
              </a:rPr>
              <a:t>قسم المهن التجارية  </a:t>
            </a:r>
            <a:endParaRPr lang="en-US"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9640" y="963502"/>
            <a:ext cx="2143125" cy="1535805"/>
          </a:xfrm>
          <a:prstGeom prst="rect">
            <a:avLst/>
          </a:prstGeom>
        </p:spPr>
      </p:pic>
    </p:spTree>
    <p:extLst>
      <p:ext uri="{BB962C8B-B14F-4D97-AF65-F5344CB8AC3E}">
        <p14:creationId xmlns:p14="http://schemas.microsoft.com/office/powerpoint/2010/main" val="2643901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إدارة المبيعات </a:t>
            </a:r>
            <a:r>
              <a:rPr lang="ar-SA" b="1" dirty="0" err="1" smtClean="0">
                <a:solidFill>
                  <a:srgbClr val="FF0000"/>
                </a:solidFill>
              </a:rPr>
              <a:t>و</a:t>
            </a:r>
            <a:r>
              <a:rPr lang="ar-SA" b="1" dirty="0" smtClean="0">
                <a:solidFill>
                  <a:srgbClr val="FF0000"/>
                </a:solidFill>
              </a:rPr>
              <a:t> </a:t>
            </a:r>
            <a:r>
              <a:rPr lang="ar-LB" b="1" dirty="0">
                <a:solidFill>
                  <a:srgbClr val="FF0000"/>
                </a:solidFill>
              </a:rPr>
              <a:t>التعامل مع الموردين</a:t>
            </a:r>
            <a:r>
              <a:rPr lang="ar-SA" b="1" dirty="0" smtClean="0">
                <a:solidFill>
                  <a:srgbClr val="FF0000"/>
                </a:solidFill>
              </a:rPr>
              <a:t> </a:t>
            </a:r>
            <a:endParaRPr lang="ar-SA" b="1" dirty="0">
              <a:solidFill>
                <a:srgbClr val="FF0000"/>
              </a:solidFill>
            </a:endParaRPr>
          </a:p>
        </p:txBody>
      </p:sp>
      <p:sp>
        <p:nvSpPr>
          <p:cNvPr id="3" name="عنصر نائب للمحتوى 2"/>
          <p:cNvSpPr>
            <a:spLocks noGrp="1"/>
          </p:cNvSpPr>
          <p:nvPr>
            <p:ph idx="1"/>
          </p:nvPr>
        </p:nvSpPr>
        <p:spPr>
          <a:xfrm>
            <a:off x="285720" y="1600200"/>
            <a:ext cx="8572560" cy="4525963"/>
          </a:xfrm>
        </p:spPr>
        <p:txBody>
          <a:bodyPr/>
          <a:lstStyle/>
          <a:p>
            <a:r>
              <a:rPr lang="ar-LB" dirty="0"/>
              <a:t>الأهداف </a:t>
            </a:r>
            <a:r>
              <a:rPr lang="ar-LB" dirty="0" smtClean="0"/>
              <a:t>التدريبية</a:t>
            </a:r>
            <a:endParaRPr lang="en-US" dirty="0"/>
          </a:p>
          <a:p>
            <a:pPr lvl="1"/>
            <a:r>
              <a:rPr lang="ar-LB" dirty="0"/>
              <a:t>تحديد أهمية البيع ومهارات البائعين في مؤسسة الأعمال.</a:t>
            </a:r>
            <a:endParaRPr lang="en-US" dirty="0"/>
          </a:p>
          <a:p>
            <a:pPr lvl="1"/>
            <a:r>
              <a:rPr lang="ar-LB" dirty="0"/>
              <a:t>تحديد صفات الزبائن المحتملين وخصائص البائعين الجيدين ومهاراتهم</a:t>
            </a:r>
            <a:r>
              <a:rPr lang="ar-LB" dirty="0" smtClean="0"/>
              <a:t>.</a:t>
            </a:r>
            <a:endParaRPr lang="ar-SA" dirty="0" smtClean="0"/>
          </a:p>
          <a:p>
            <a:pPr lvl="1"/>
            <a:r>
              <a:rPr lang="ar-LB" dirty="0"/>
              <a:t>تحديد أهمية الموردين والأدوار التي </a:t>
            </a:r>
            <a:r>
              <a:rPr lang="ar-LB" dirty="0" err="1"/>
              <a:t>يؤدونها</a:t>
            </a:r>
            <a:r>
              <a:rPr lang="ar-LB" dirty="0"/>
              <a:t> لخدمة مؤسسات الأعمال.</a:t>
            </a:r>
            <a:endParaRPr lang="en-US" dirty="0"/>
          </a:p>
          <a:p>
            <a:pPr lvl="1"/>
            <a:r>
              <a:rPr lang="ar-LB" dirty="0"/>
              <a:t>التعامل مع الموردين بطريقة صحيحة تضمن تحقيق أكبر فائدة للمؤسسة.</a:t>
            </a:r>
            <a:endParaRPr lang="en-US" dirty="0"/>
          </a:p>
          <a:p>
            <a:pPr lvl="1"/>
            <a:endParaRPr lang="en-US" dirty="0"/>
          </a:p>
          <a:p>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خصائص البائعين الناجحين</a:t>
            </a:r>
          </a:p>
        </p:txBody>
      </p:sp>
      <p:sp>
        <p:nvSpPr>
          <p:cNvPr id="3" name="عنصر نائب للمحتوى 2"/>
          <p:cNvSpPr>
            <a:spLocks noGrp="1"/>
          </p:cNvSpPr>
          <p:nvPr>
            <p:ph idx="1"/>
          </p:nvPr>
        </p:nvSpPr>
        <p:spPr/>
        <p:txBody>
          <a:bodyPr>
            <a:normAutofit fontScale="70000" lnSpcReduction="20000"/>
          </a:bodyPr>
          <a:lstStyle/>
          <a:p>
            <a:pPr lvl="0"/>
            <a:r>
              <a:rPr lang="ar-SA" dirty="0"/>
              <a:t>متوجّهون نحو تحقيق النتائج</a:t>
            </a:r>
            <a:endParaRPr lang="en-US" dirty="0"/>
          </a:p>
          <a:p>
            <a:pPr lvl="0"/>
            <a:r>
              <a:rPr lang="ar-SA" dirty="0" smtClean="0"/>
              <a:t>مندفعون جدا</a:t>
            </a:r>
            <a:endParaRPr lang="en-US" dirty="0"/>
          </a:p>
          <a:p>
            <a:pPr lvl="0"/>
            <a:r>
              <a:rPr lang="ar-SA" dirty="0"/>
              <a:t>يتحلوّن بالثقة بالنفس</a:t>
            </a:r>
            <a:endParaRPr lang="en-US" dirty="0"/>
          </a:p>
          <a:p>
            <a:pPr lvl="0"/>
            <a:r>
              <a:rPr lang="ar-SA" dirty="0"/>
              <a:t>يظهرون بمظهر مهني</a:t>
            </a:r>
            <a:endParaRPr lang="en-US" dirty="0"/>
          </a:p>
          <a:p>
            <a:pPr lvl="0"/>
            <a:r>
              <a:rPr lang="ar-SA" dirty="0"/>
              <a:t>صادقون</a:t>
            </a:r>
            <a:endParaRPr lang="en-US" dirty="0"/>
          </a:p>
          <a:p>
            <a:pPr lvl="0"/>
            <a:r>
              <a:rPr lang="ar-SA" dirty="0"/>
              <a:t>يمكن الاعتماد عليهم</a:t>
            </a:r>
            <a:endParaRPr lang="en-US" dirty="0"/>
          </a:p>
          <a:p>
            <a:pPr lvl="0"/>
            <a:r>
              <a:rPr lang="ar-SA" dirty="0" smtClean="0"/>
              <a:t>يعرفون</a:t>
            </a:r>
            <a:r>
              <a:rPr lang="en-US" dirty="0" smtClean="0"/>
              <a:t> </a:t>
            </a:r>
            <a:r>
              <a:rPr lang="ar-SA" dirty="0" smtClean="0"/>
              <a:t>المنتجات </a:t>
            </a:r>
            <a:r>
              <a:rPr lang="ar-SA" dirty="0"/>
              <a:t>جيدا</a:t>
            </a:r>
            <a:endParaRPr lang="en-US" dirty="0"/>
          </a:p>
          <a:p>
            <a:pPr lvl="0"/>
            <a:r>
              <a:rPr lang="ar-SA" dirty="0"/>
              <a:t>مستمعون جيدون ويطرحون الأسئلة بطريقة مناسبة</a:t>
            </a:r>
            <a:endParaRPr lang="en-US" dirty="0"/>
          </a:p>
          <a:p>
            <a:pPr lvl="0"/>
            <a:r>
              <a:rPr lang="ar-SA" dirty="0"/>
              <a:t>متحمّسون</a:t>
            </a:r>
            <a:endParaRPr lang="en-US" dirty="0"/>
          </a:p>
          <a:p>
            <a:pPr lvl="0"/>
            <a:r>
              <a:rPr lang="ar-SA" dirty="0"/>
              <a:t>شخصياتهم ودودة</a:t>
            </a:r>
            <a:endParaRPr lang="en-US" dirty="0"/>
          </a:p>
          <a:p>
            <a:pPr lvl="0"/>
            <a:r>
              <a:rPr lang="ar-SA" dirty="0"/>
              <a:t>قادرون على التواصل</a:t>
            </a:r>
            <a:endParaRPr lang="en-US" dirty="0"/>
          </a:p>
          <a:p>
            <a:pPr lvl="0"/>
            <a:r>
              <a:rPr lang="ar-SA" dirty="0"/>
              <a:t>اجتماعيون</a:t>
            </a:r>
            <a:endParaRPr lang="en-US" dirty="0"/>
          </a:p>
          <a:p>
            <a:pPr lvl="0"/>
            <a:r>
              <a:rPr lang="ar-SA" dirty="0" err="1"/>
              <a:t>لطفاء</a:t>
            </a:r>
            <a:endParaRPr lang="en-US" dirty="0"/>
          </a:p>
          <a:p>
            <a:pPr>
              <a:buNone/>
            </a:pPr>
            <a:endParaRPr lang="ar-SA" dirty="0"/>
          </a:p>
        </p:txBody>
      </p:sp>
      <p:pic>
        <p:nvPicPr>
          <p:cNvPr id="4" name="صورة 3" descr="obmen.jpg"/>
          <p:cNvPicPr>
            <a:picLocks noChangeAspect="1"/>
          </p:cNvPicPr>
          <p:nvPr/>
        </p:nvPicPr>
        <p:blipFill>
          <a:blip r:embed="rId2"/>
          <a:stretch>
            <a:fillRect/>
          </a:stretch>
        </p:blipFill>
        <p:spPr>
          <a:xfrm>
            <a:off x="214282" y="1500174"/>
            <a:ext cx="3500462" cy="507209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صفات الزبائن المحتملين</a:t>
            </a:r>
          </a:p>
        </p:txBody>
      </p:sp>
      <p:sp>
        <p:nvSpPr>
          <p:cNvPr id="3" name="عنصر نائب للمحتوى 2"/>
          <p:cNvSpPr>
            <a:spLocks noGrp="1"/>
          </p:cNvSpPr>
          <p:nvPr>
            <p:ph idx="1"/>
          </p:nvPr>
        </p:nvSpPr>
        <p:spPr/>
        <p:txBody>
          <a:bodyPr>
            <a:normAutofit fontScale="77500" lnSpcReduction="20000"/>
          </a:bodyPr>
          <a:lstStyle/>
          <a:p>
            <a:pPr lvl="0"/>
            <a:r>
              <a:rPr lang="ar-SA" dirty="0"/>
              <a:t>الزبون المُحتمل شخصية مهمة جدا "</a:t>
            </a:r>
            <a:r>
              <a:rPr lang="en-US" dirty="0"/>
              <a:t>VIP</a:t>
            </a:r>
            <a:r>
              <a:rPr lang="ar-SA" dirty="0"/>
              <a:t>"للمؤسسة</a:t>
            </a:r>
            <a:endParaRPr lang="en-US" dirty="0"/>
          </a:p>
          <a:p>
            <a:pPr lvl="0"/>
            <a:r>
              <a:rPr lang="ar-SA" dirty="0"/>
              <a:t>لا يعتمد الزبون المُحتمل على أيٍ من المؤسسات</a:t>
            </a:r>
            <a:endParaRPr lang="en-US" dirty="0"/>
          </a:p>
          <a:p>
            <a:pPr lvl="0"/>
            <a:r>
              <a:rPr lang="ar-SA" dirty="0"/>
              <a:t>أهمية النظر للزبائن المُحتملين بأنهم </a:t>
            </a:r>
            <a:r>
              <a:rPr lang="ar-SA" dirty="0" smtClean="0"/>
              <a:t>لا يعطلون أعمال </a:t>
            </a:r>
            <a:r>
              <a:rPr lang="ar-SA" dirty="0"/>
              <a:t>المؤسسة،فقد يصبحون زبائن فعليين لها</a:t>
            </a:r>
            <a:endParaRPr lang="en-US" dirty="0"/>
          </a:p>
          <a:p>
            <a:pPr lvl="0"/>
            <a:r>
              <a:rPr lang="ar-SA" dirty="0"/>
              <a:t>لا تُعتبر </a:t>
            </a:r>
            <a:r>
              <a:rPr lang="ar-SA" dirty="0" smtClean="0"/>
              <a:t>المؤسسة وكأنّها تؤدّي </a:t>
            </a:r>
            <a:r>
              <a:rPr lang="ar-SA" dirty="0"/>
              <a:t>خدمةٌ للزبائن المُحتملين لدى تلبيتها لحاجاتهم، بل هم من يؤدّون خدمة </a:t>
            </a:r>
            <a:r>
              <a:rPr lang="ar-SA" dirty="0" smtClean="0"/>
              <a:t>لها بإتاحتهم </a:t>
            </a:r>
            <a:r>
              <a:rPr lang="ar-SA" dirty="0"/>
              <a:t>هذه الفرصة لها</a:t>
            </a:r>
            <a:endParaRPr lang="en-US" dirty="0"/>
          </a:p>
          <a:p>
            <a:pPr lvl="0"/>
            <a:r>
              <a:rPr lang="ar-SA" dirty="0"/>
              <a:t>ينبغي التعامل مع الزبائن المحتملين ومراعاة مشاعرهم وأحاسيسهم الخاصة، شأنهم شأن الآخرين</a:t>
            </a:r>
            <a:endParaRPr lang="en-US" dirty="0"/>
          </a:p>
          <a:p>
            <a:pPr lvl="0"/>
            <a:r>
              <a:rPr lang="ar-SA" dirty="0"/>
              <a:t>ينبغي عدم تحدّي ذكاء الزبائن المحتملين، فهم أصحاب الكلمة الأخيرة في أيّ جدالٍ</a:t>
            </a:r>
            <a:endParaRPr lang="en-US" dirty="0"/>
          </a:p>
          <a:p>
            <a:pPr lvl="0"/>
            <a:r>
              <a:rPr lang="ar-SA" dirty="0"/>
              <a:t>الزبائن المحتملون أشخاص لديهم رغباتهم وحاجاتهم، وعلى </a:t>
            </a:r>
            <a:r>
              <a:rPr lang="ar-SA" dirty="0" smtClean="0"/>
              <a:t>المؤسسة تلبيتها.</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التواصل في عملية البيع </a:t>
            </a:r>
            <a:endParaRPr lang="ar-SA" b="1"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r>
              <a:rPr lang="ar-SA" b="1" dirty="0" smtClean="0"/>
              <a:t>الخطوة 1:</a:t>
            </a:r>
            <a:r>
              <a:rPr lang="ar-SA" dirty="0" smtClean="0"/>
              <a:t>	تقدّم إلى الزبون المُحتمل، وعرّف عن نفسك وعن شركتك</a:t>
            </a:r>
            <a:endParaRPr lang="en-US" dirty="0" smtClean="0"/>
          </a:p>
          <a:p>
            <a:r>
              <a:rPr lang="ar-SA" b="1" dirty="0" smtClean="0"/>
              <a:t>الخطوة 2:</a:t>
            </a:r>
            <a:r>
              <a:rPr lang="ar-SA" dirty="0" smtClean="0"/>
              <a:t>	حدّد سبب تقدمك للزبون المُحتمل</a:t>
            </a:r>
            <a:endParaRPr lang="en-US" dirty="0" smtClean="0"/>
          </a:p>
          <a:p>
            <a:r>
              <a:rPr lang="ar-SA" b="1" dirty="0" smtClean="0"/>
              <a:t>الخطوة 3:</a:t>
            </a:r>
            <a:r>
              <a:rPr lang="ar-SA" dirty="0" smtClean="0"/>
              <a:t>	اعرض  وصّف السلعة/الخدمة التي تبيعها</a:t>
            </a:r>
            <a:endParaRPr lang="en-US" dirty="0" smtClean="0"/>
          </a:p>
          <a:p>
            <a:r>
              <a:rPr lang="ar-SA" b="1" dirty="0" smtClean="0"/>
              <a:t>الخطوة 4:</a:t>
            </a:r>
            <a:r>
              <a:rPr lang="ar-SA" dirty="0" smtClean="0"/>
              <a:t>	بيّن فوائد السلعة/الخدمة للزبون المُحتمل</a:t>
            </a:r>
            <a:endParaRPr lang="en-US" dirty="0" smtClean="0"/>
          </a:p>
          <a:p>
            <a:r>
              <a:rPr lang="ar-SA" b="1" dirty="0" smtClean="0"/>
              <a:t>الخطوة 5:</a:t>
            </a:r>
            <a:r>
              <a:rPr lang="ar-SA" dirty="0" smtClean="0"/>
              <a:t>	تفاوض بشأن شروط البيع وظروفه </a:t>
            </a:r>
            <a:endParaRPr lang="en-US" dirty="0" smtClean="0"/>
          </a:p>
          <a:p>
            <a:r>
              <a:rPr lang="ar-SA" b="1" dirty="0" smtClean="0"/>
              <a:t>الخطوة 6:</a:t>
            </a:r>
            <a:r>
              <a:rPr lang="ar-SA" dirty="0" smtClean="0"/>
              <a:t>	اطلب من الزبون المُحتمل اتّخاذ قرار بشأن الشراء </a:t>
            </a:r>
            <a:endParaRPr lang="en-US" dirty="0" smtClean="0"/>
          </a:p>
          <a:p>
            <a:r>
              <a:rPr lang="ar-SA" b="1" dirty="0" smtClean="0"/>
              <a:t>الخطوة 7: </a:t>
            </a:r>
            <a:r>
              <a:rPr lang="ar-SA" dirty="0" smtClean="0"/>
              <a:t>	عند شروع الزبائن بشراء مُنتجك أو خدمتك، اعمل على تطوير استراتيجيات قد تساعدك على استبقائهم. وقد أفادت إحدى دراسات البحوث أنّ كلفة استقطاب زبون جديد تضاهي (10) عشرة أضعاف كلفة الاحتفاظ بزبونٍ قديم.</a:t>
            </a:r>
            <a:endParaRPr lang="en-US" dirty="0" smtClean="0"/>
          </a:p>
          <a:p>
            <a:endParaRPr lang="ar-SA"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276872"/>
            <a:ext cx="2126805" cy="150316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أهمية الموردين</a:t>
            </a:r>
            <a:endParaRPr lang="ar-SA" b="1"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pPr lvl="0"/>
            <a:r>
              <a:rPr lang="ar-SA" dirty="0"/>
              <a:t>تزويد المؤسسة بالمواد والسلع والخدمات اللازمة</a:t>
            </a:r>
            <a:endParaRPr lang="en-US" dirty="0"/>
          </a:p>
          <a:p>
            <a:pPr lvl="0"/>
            <a:r>
              <a:rPr lang="ar-SA" dirty="0"/>
              <a:t>إعفاء أصحاب المؤسسات من مهمة تخزين المواد والسلع، وبذلك يساعدون في تفادي تجميد أموال هذه المؤسسات.</a:t>
            </a:r>
            <a:endParaRPr lang="en-US" dirty="0"/>
          </a:p>
          <a:p>
            <a:pPr lvl="0"/>
            <a:r>
              <a:rPr lang="ar-SA" dirty="0"/>
              <a:t>تقديم معلومات عن السوق والمنتجات الجديدة.</a:t>
            </a:r>
            <a:endParaRPr lang="en-US" dirty="0"/>
          </a:p>
          <a:p>
            <a:pPr lvl="0"/>
            <a:r>
              <a:rPr lang="ar-SA" dirty="0"/>
              <a:t>تقديم التدريب الفني للعاملين في المؤسسات.</a:t>
            </a:r>
            <a:endParaRPr lang="en-US" dirty="0"/>
          </a:p>
          <a:p>
            <a:pPr lvl="0"/>
            <a:r>
              <a:rPr lang="ar-SA" dirty="0"/>
              <a:t>المساهمة في تمويل المؤسسات عن طريق توفير المواد والسلع والخدمات بالتسليف أو بالتقسيط.</a:t>
            </a:r>
            <a:endParaRPr lang="en-US" dirty="0"/>
          </a:p>
          <a:p>
            <a:pPr lvl="0"/>
            <a:r>
              <a:rPr lang="ar-SA" dirty="0"/>
              <a:t>يساهم تنافس الموردين في خفض أسعار المواد والسلع والخدمات وتحسين الجودة.</a:t>
            </a:r>
            <a:endParaRPr lang="en-US" dirty="0"/>
          </a:p>
          <a:p>
            <a:pPr>
              <a:buNone/>
            </a:pPr>
            <a:endParaRPr lang="ar-SA"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783258"/>
            <a:ext cx="1486760" cy="12687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852936"/>
            <a:ext cx="1584593" cy="122859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5533703"/>
            <a:ext cx="1895872" cy="118492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التعامل مع الموردين</a:t>
            </a:r>
          </a:p>
        </p:txBody>
      </p:sp>
      <p:sp>
        <p:nvSpPr>
          <p:cNvPr id="3" name="عنصر نائب للمحتوى 2"/>
          <p:cNvSpPr>
            <a:spLocks noGrp="1"/>
          </p:cNvSpPr>
          <p:nvPr>
            <p:ph idx="1"/>
          </p:nvPr>
        </p:nvSpPr>
        <p:spPr>
          <a:xfrm>
            <a:off x="214282" y="1600200"/>
            <a:ext cx="8472518" cy="4525963"/>
          </a:xfrm>
        </p:spPr>
        <p:txBody>
          <a:bodyPr>
            <a:normAutofit fontScale="92500" lnSpcReduction="10000"/>
          </a:bodyPr>
          <a:lstStyle/>
          <a:p>
            <a:r>
              <a:rPr lang="ar-SA" dirty="0"/>
              <a:t>الخطوة 1: 		حدّد حاجات مؤسستك</a:t>
            </a:r>
            <a:endParaRPr lang="en-US" dirty="0"/>
          </a:p>
          <a:p>
            <a:r>
              <a:rPr lang="ar-SA" dirty="0"/>
              <a:t>الخطوة 2: 		حدّد </a:t>
            </a:r>
            <a:r>
              <a:rPr lang="ar-SA" dirty="0" smtClean="0"/>
              <a:t>الموردين المحتملين</a:t>
            </a:r>
            <a:endParaRPr lang="en-US" dirty="0"/>
          </a:p>
          <a:p>
            <a:r>
              <a:rPr lang="ar-SA" dirty="0"/>
              <a:t>الخطوة 3: 		اتّصل بالموردين،واحصل على عروض </a:t>
            </a:r>
            <a:r>
              <a:rPr lang="ar-SA" dirty="0" smtClean="0"/>
              <a:t>    أسعارٍ </a:t>
            </a:r>
            <a:r>
              <a:rPr lang="ar-SA" dirty="0"/>
              <a:t>خطية منهم</a:t>
            </a:r>
            <a:endParaRPr lang="en-US" dirty="0"/>
          </a:p>
          <a:p>
            <a:r>
              <a:rPr lang="ar-SA" dirty="0"/>
              <a:t>الخطوة 4: 		اختَر أفضل الموردين</a:t>
            </a:r>
            <a:endParaRPr lang="en-US" dirty="0"/>
          </a:p>
          <a:p>
            <a:r>
              <a:rPr lang="ar-SA" dirty="0"/>
              <a:t>الخطوة 5: 		اطلب السلع</a:t>
            </a:r>
            <a:endParaRPr lang="en-US" dirty="0"/>
          </a:p>
          <a:p>
            <a:r>
              <a:rPr lang="ar-SA" dirty="0"/>
              <a:t>الخطوة 6: 		افحص السلع فور استلامها</a:t>
            </a:r>
            <a:endParaRPr lang="en-US" dirty="0"/>
          </a:p>
          <a:p>
            <a:r>
              <a:rPr lang="ar-SA" dirty="0"/>
              <a:t>الخطوة 7: 		دقّق الفاتورة</a:t>
            </a:r>
            <a:endParaRPr lang="en-US" dirty="0"/>
          </a:p>
          <a:p>
            <a:r>
              <a:rPr lang="ar-SA" dirty="0"/>
              <a:t>الخطوة 8 	</a:t>
            </a:r>
            <a:r>
              <a:rPr lang="ar-SA" dirty="0" smtClean="0"/>
              <a:t>         سدّد </a:t>
            </a:r>
            <a:r>
              <a:rPr lang="ar-SA" dirty="0" err="1" smtClean="0"/>
              <a:t>مدفوعاتك</a:t>
            </a:r>
            <a:r>
              <a:rPr lang="ar-SA" dirty="0" smtClean="0"/>
              <a:t> </a:t>
            </a:r>
            <a:r>
              <a:rPr lang="ar-SA" dirty="0"/>
              <a:t>للموردين</a:t>
            </a:r>
            <a:endParaRPr lang="en-US" dirty="0"/>
          </a:p>
          <a:p>
            <a:pPr>
              <a:buNone/>
            </a:pPr>
            <a:endParaRPr lang="en-US" dirty="0"/>
          </a:p>
          <a:p>
            <a:endParaRPr lang="ar-S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71" y="3829419"/>
            <a:ext cx="2143125" cy="214312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7251"/>
            <a:ext cx="7886700" cy="4632722"/>
          </a:xfrm>
        </p:spPr>
        <p:txBody>
          <a:bodyPr>
            <a:normAutofit/>
          </a:bodyPr>
          <a:lstStyle/>
          <a:p>
            <a:pPr marL="0" indent="0" algn="ctr">
              <a:buNone/>
            </a:pPr>
            <a:r>
              <a:rPr lang="ar-SA" sz="5400" dirty="0">
                <a:solidFill>
                  <a:srgbClr val="FF0000"/>
                </a:solidFill>
              </a:rPr>
              <a:t>انتهى العرض</a:t>
            </a:r>
            <a:endParaRPr lang="en-US" sz="5400" dirty="0">
              <a:solidFill>
                <a:srgbClr val="FF0000"/>
              </a:solidFill>
            </a:endParaRPr>
          </a:p>
          <a:p>
            <a:pPr marL="0" indent="0" algn="ctr">
              <a:buNone/>
            </a:pPr>
            <a:endParaRPr lang="en-US" sz="5400" dirty="0">
              <a:solidFill>
                <a:srgbClr val="FF0000"/>
              </a:solidFill>
            </a:endParaRPr>
          </a:p>
          <a:p>
            <a:pPr marL="0" indent="0" algn="ctr">
              <a:buNone/>
            </a:pPr>
            <a:r>
              <a:rPr lang="ar-SA" sz="5400" dirty="0">
                <a:solidFill>
                  <a:srgbClr val="FF0000"/>
                </a:solidFill>
              </a:rPr>
              <a:t> </a:t>
            </a: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ar-SA" sz="5400" dirty="0">
              <a:solidFill>
                <a:srgbClr val="FF0000"/>
              </a:solidFill>
            </a:endParaRPr>
          </a:p>
          <a:p>
            <a:pPr marL="0" indent="0" algn="ctr">
              <a:buNone/>
            </a:pPr>
            <a:endParaRPr lang="en-US" sz="5400"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57250"/>
            <a:ext cx="9144000" cy="5042079"/>
          </a:xfrm>
          <a:prstGeom prst="rect">
            <a:avLst/>
          </a:prstGeom>
        </p:spPr>
      </p:pic>
    </p:spTree>
    <p:extLst>
      <p:ext uri="{BB962C8B-B14F-4D97-AF65-F5344CB8AC3E}">
        <p14:creationId xmlns:p14="http://schemas.microsoft.com/office/powerpoint/2010/main" val="1033298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267</Words>
  <Application>Microsoft Office PowerPoint</Application>
  <PresentationFormat>On-screen Show (4:3)</PresentationFormat>
  <Paragraphs>62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سمة Office</vt:lpstr>
      <vt:lpstr>      برنامج كاب: تعرّف إلى عالم الأعمال KNOW ABOUT BUSINESS (KAB) ريادة الأعمال (2)</vt:lpstr>
      <vt:lpstr>إدارة المبيعات و التعامل مع الموردين </vt:lpstr>
      <vt:lpstr>خصائص البائعين الناجحين</vt:lpstr>
      <vt:lpstr>صفات الزبائن المحتملين</vt:lpstr>
      <vt:lpstr>التواصل في عملية البيع </vt:lpstr>
      <vt:lpstr>أهمية الموردين</vt:lpstr>
      <vt:lpstr>التعامل مع الموردين</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laptop center</dc:creator>
  <cp:lastModifiedBy>hp</cp:lastModifiedBy>
  <cp:revision>6</cp:revision>
  <dcterms:created xsi:type="dcterms:W3CDTF">2018-04-30T15:26:46Z</dcterms:created>
  <dcterms:modified xsi:type="dcterms:W3CDTF">2021-04-14T19:34:01Z</dcterms:modified>
</cp:coreProperties>
</file>