
<file path=[Content_Types].xml><?xml version="1.0" encoding="utf-8"?>
<Types xmlns="http://schemas.openxmlformats.org/package/2006/content-types">
  <Default Extension="jpeg" ContentType="image/jpeg"/>
  <Default Extension="JPG" ContentType="image/.jp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9" r:id="rId3"/>
    <p:sldId id="260" r:id="rId4"/>
    <p:sldId id="261" r:id="rId5"/>
    <p:sldId id="262" r:id="rId6"/>
    <p:sldId id="263" r:id="rId7"/>
    <p:sldId id="264" r:id="rId8"/>
    <p:sldId id="277" r:id="rId9"/>
    <p:sldId id="265" r:id="rId10"/>
    <p:sldId id="257" r:id="rId11"/>
    <p:sldId id="272" r:id="rId12"/>
    <p:sldId id="274" r:id="rId13"/>
    <p:sldId id="271" r:id="rId14"/>
    <p:sldId id="270" r:id="rId15"/>
    <p:sldId id="275" r:id="rId16"/>
    <p:sldId id="276" r:id="rId17"/>
    <p:sldId id="25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5455" autoAdjust="0"/>
  </p:normalViewPr>
  <p:slideViewPr>
    <p:cSldViewPr snapToGrid="0">
      <p:cViewPr varScale="1">
        <p:scale>
          <a:sx n="91" d="100"/>
          <a:sy n="91" d="100"/>
        </p:scale>
        <p:origin x="53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D9DF37-E501-4517-AC3F-2CB81F4AE14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ED9DF37-E501-4517-AC3F-2CB81F4AE14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ED9DF37-E501-4517-AC3F-2CB81F4AE14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ED9DF37-E501-4517-AC3F-2CB81F4AE14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AED9DF37-E501-4517-AC3F-2CB81F4AE14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AED9DF37-E501-4517-AC3F-2CB81F4AE14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AED9DF37-E501-4517-AC3F-2CB81F4AE14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AED9DF37-E501-4517-AC3F-2CB81F4AE14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D9DF37-E501-4517-AC3F-2CB81F4AE14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9DF37-E501-4517-AC3F-2CB81F4AE14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AED9DF37-E501-4517-AC3F-2CB81F4AE14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AED9DF37-E501-4517-AC3F-2CB81F4AE14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8BD69-0B25-4DAB-96C1-65E0A79BBDC1}"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9DF37-E501-4517-AC3F-2CB81F4AE149}"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8BD69-0B25-4DAB-96C1-65E0A79BBDC1}"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www.google.com/search?sca_esv=568775834&amp;sxsrf=AM9HkKkAbpR2XJH6Wo466jTWTP843vqYyQ:1695809271612&amp;q=uniting&amp;si=ALGXSlYwkgxr-HbbJwcOTTqB6ethrkJahAj9vPSbLV8d01v1_b10pmnqUDsMIuda_ddj_vH_qa5yrxLwUsmRHxGWuubQUnw3Sw%3D%3D&amp;expnd=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GIF"/></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www.managementstudyguide.com/principles-managerial-economics.ht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4436" y="2414017"/>
            <a:ext cx="6503512" cy="923330"/>
          </a:xfrm>
          <a:prstGeom prst="rect">
            <a:avLst/>
          </a:prstGeom>
        </p:spPr>
        <p:txBody>
          <a:bodyPr wrap="none">
            <a:spAutoFit/>
          </a:bodyPr>
          <a:lstStyle/>
          <a:p>
            <a:r>
              <a:rPr lang="en-US" sz="5400" dirty="0" smtClean="0"/>
              <a:t>Managerial Economics</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66090" y="1640205"/>
            <a:ext cx="11259820" cy="3576955"/>
          </a:xfrm>
          <a:prstGeom prst="rect">
            <a:avLst/>
          </a:prstGeom>
          <a:noFill/>
        </p:spPr>
        <p:txBody>
          <a:bodyPr wrap="square" rtlCol="0" anchor="t">
            <a:noAutofit/>
          </a:bodyPr>
          <a:p>
            <a:pPr marL="342900" indent="-342900">
              <a:buFont typeface="Arial" panose="020B0604020202020204" pitchFamily="34" charset="0"/>
              <a:buChar char="•"/>
            </a:pPr>
            <a:r>
              <a:rPr lang="en-US" sz="4800" dirty="0" err="1" smtClean="0">
                <a:sym typeface="+mn-ea"/>
              </a:rPr>
              <a:t>He/She</a:t>
            </a:r>
            <a:r>
              <a:rPr lang="en-US" sz="4800" dirty="0" smtClean="0">
                <a:sym typeface="+mn-ea"/>
              </a:rPr>
              <a:t> assists the business </a:t>
            </a:r>
            <a:r>
              <a:rPr lang="en-US" sz="4800" b="1" dirty="0" smtClean="0">
                <a:solidFill>
                  <a:srgbClr val="FF0000"/>
                </a:solidFill>
                <a:sym typeface="+mn-ea"/>
              </a:rPr>
              <a:t>planning </a:t>
            </a:r>
            <a:r>
              <a:rPr lang="en-US" sz="4800" dirty="0" smtClean="0">
                <a:sym typeface="+mn-ea"/>
              </a:rPr>
              <a:t>process of a firm.</a:t>
            </a:r>
            <a:endParaRPr lang="en-US" sz="4800" dirty="0" smtClean="0"/>
          </a:p>
          <a:p>
            <a:pPr marL="342900" indent="-342900">
              <a:buFont typeface="Arial" panose="020B0604020202020204" pitchFamily="34" charset="0"/>
              <a:buChar char="•"/>
            </a:pPr>
            <a:r>
              <a:rPr lang="en-US" sz="4800" dirty="0" err="1" smtClean="0">
                <a:sym typeface="+mn-ea"/>
              </a:rPr>
              <a:t>He/She</a:t>
            </a:r>
            <a:r>
              <a:rPr lang="en-US" sz="4800" dirty="0" smtClean="0">
                <a:sym typeface="+mn-ea"/>
              </a:rPr>
              <a:t> also carries </a:t>
            </a:r>
            <a:r>
              <a:rPr lang="en-US" sz="4800" b="1" dirty="0" smtClean="0">
                <a:solidFill>
                  <a:srgbClr val="FF0000"/>
                </a:solidFill>
                <a:sym typeface="+mn-ea"/>
              </a:rPr>
              <a:t>cost-benefit </a:t>
            </a:r>
            <a:r>
              <a:rPr lang="en-US" sz="4800" dirty="0" smtClean="0">
                <a:sym typeface="+mn-ea"/>
              </a:rPr>
              <a:t>analysis.</a:t>
            </a:r>
            <a:endParaRPr lang="en-US" sz="4800" dirty="0" smtClean="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Picture 1" descr="IMG_256"/>
          <p:cNvPicPr>
            <a:picLocks noChangeAspect="1"/>
          </p:cNvPicPr>
          <p:nvPr/>
        </p:nvPicPr>
        <p:blipFill>
          <a:blip r:embed="rId1"/>
          <a:stretch>
            <a:fillRect/>
          </a:stretch>
        </p:blipFill>
        <p:spPr>
          <a:xfrm>
            <a:off x="990600" y="321310"/>
            <a:ext cx="10269220" cy="6011545"/>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529590" y="411480"/>
            <a:ext cx="11209655" cy="4516120"/>
          </a:xfrm>
          <a:prstGeom prst="rect">
            <a:avLst/>
          </a:prstGeom>
          <a:noFill/>
        </p:spPr>
        <p:txBody>
          <a:bodyPr wrap="square" rtlCol="0" anchor="t">
            <a:noAutofit/>
          </a:bodyPr>
          <a:p>
            <a:pPr marL="342900" indent="-342900">
              <a:buFont typeface="Arial" panose="020B0604020202020204" pitchFamily="34" charset="0"/>
              <a:buChar char="•"/>
            </a:pPr>
            <a:r>
              <a:rPr lang="en-US" sz="4000" dirty="0" smtClean="0">
                <a:sym typeface="+mn-ea"/>
              </a:rPr>
              <a:t>They assists the management in the </a:t>
            </a:r>
            <a:r>
              <a:rPr lang="en-US" sz="4000" b="1" dirty="0" smtClean="0">
                <a:solidFill>
                  <a:srgbClr val="C00000"/>
                </a:solidFill>
                <a:sym typeface="+mn-ea"/>
              </a:rPr>
              <a:t>decisions pertaining to internal functioning</a:t>
            </a:r>
            <a:r>
              <a:rPr lang="en-US" sz="4000" dirty="0" smtClean="0">
                <a:solidFill>
                  <a:srgbClr val="C00000"/>
                </a:solidFill>
                <a:sym typeface="+mn-ea"/>
              </a:rPr>
              <a:t> </a:t>
            </a:r>
            <a:r>
              <a:rPr lang="en-US" sz="4000" dirty="0" smtClean="0">
                <a:sym typeface="+mn-ea"/>
              </a:rPr>
              <a:t>of a firm such as </a:t>
            </a:r>
            <a:r>
              <a:rPr lang="en-US" sz="4000" b="1" dirty="0" smtClean="0">
                <a:solidFill>
                  <a:srgbClr val="C00000"/>
                </a:solidFill>
                <a:sym typeface="+mn-ea"/>
              </a:rPr>
              <a:t>changes in price</a:t>
            </a:r>
            <a:r>
              <a:rPr lang="en-US" sz="4000" dirty="0" smtClean="0">
                <a:solidFill>
                  <a:srgbClr val="C00000"/>
                </a:solidFill>
                <a:sym typeface="+mn-ea"/>
              </a:rPr>
              <a:t>, </a:t>
            </a:r>
            <a:r>
              <a:rPr lang="en-US" sz="4000" b="1" dirty="0" smtClean="0">
                <a:solidFill>
                  <a:srgbClr val="C00000"/>
                </a:solidFill>
                <a:sym typeface="+mn-ea"/>
              </a:rPr>
              <a:t>investment plans</a:t>
            </a:r>
            <a:r>
              <a:rPr lang="en-US" sz="4000" dirty="0" smtClean="0">
                <a:sym typeface="+mn-ea"/>
              </a:rPr>
              <a:t>, type of </a:t>
            </a:r>
            <a:r>
              <a:rPr lang="en-US" sz="4000" b="1" dirty="0" smtClean="0">
                <a:solidFill>
                  <a:srgbClr val="C00000"/>
                </a:solidFill>
                <a:sym typeface="+mn-ea"/>
              </a:rPr>
              <a:t>goods/services to be produced</a:t>
            </a:r>
            <a:r>
              <a:rPr lang="en-US" sz="4000" dirty="0" smtClean="0">
                <a:solidFill>
                  <a:srgbClr val="C00000"/>
                </a:solidFill>
                <a:sym typeface="+mn-ea"/>
              </a:rPr>
              <a:t>, </a:t>
            </a:r>
            <a:r>
              <a:rPr lang="en-US" sz="4000" b="1" dirty="0" smtClean="0">
                <a:solidFill>
                  <a:srgbClr val="C00000"/>
                </a:solidFill>
                <a:sym typeface="+mn-ea"/>
              </a:rPr>
              <a:t>inputs</a:t>
            </a:r>
            <a:r>
              <a:rPr lang="en-US" sz="4000" b="1" dirty="0" smtClean="0">
                <a:solidFill>
                  <a:srgbClr val="FF0000"/>
                </a:solidFill>
                <a:sym typeface="+mn-ea"/>
              </a:rPr>
              <a:t> </a:t>
            </a:r>
            <a:r>
              <a:rPr lang="en-US" sz="4000" dirty="0" smtClean="0">
                <a:sym typeface="+mn-ea"/>
              </a:rPr>
              <a:t>to be used, </a:t>
            </a:r>
            <a:r>
              <a:rPr lang="en-US" sz="4000" b="1" dirty="0" smtClean="0">
                <a:solidFill>
                  <a:srgbClr val="C00000"/>
                </a:solidFill>
                <a:sym typeface="+mn-ea"/>
              </a:rPr>
              <a:t>techniques of production</a:t>
            </a:r>
            <a:r>
              <a:rPr lang="en-US" sz="4000" b="1" dirty="0" smtClean="0">
                <a:solidFill>
                  <a:srgbClr val="FF0000"/>
                </a:solidFill>
                <a:sym typeface="+mn-ea"/>
              </a:rPr>
              <a:t> </a:t>
            </a:r>
            <a:r>
              <a:rPr lang="en-US" sz="4000" dirty="0" smtClean="0">
                <a:sym typeface="+mn-ea"/>
              </a:rPr>
              <a:t>to be employed, </a:t>
            </a:r>
            <a:r>
              <a:rPr lang="en-US" sz="4000" b="1" dirty="0" smtClean="0">
                <a:solidFill>
                  <a:srgbClr val="C00000"/>
                </a:solidFill>
                <a:sym typeface="+mn-ea"/>
              </a:rPr>
              <a:t>expansion</a:t>
            </a:r>
            <a:r>
              <a:rPr lang="en-US" sz="4000" dirty="0" smtClean="0">
                <a:sym typeface="+mn-ea"/>
              </a:rPr>
              <a:t>/ </a:t>
            </a:r>
            <a:r>
              <a:rPr lang="en-US" sz="4000" b="1" dirty="0" smtClean="0">
                <a:solidFill>
                  <a:srgbClr val="C00000"/>
                </a:solidFill>
                <a:sym typeface="+mn-ea"/>
              </a:rPr>
              <a:t>contraction </a:t>
            </a:r>
            <a:r>
              <a:rPr lang="en-US" sz="4000" dirty="0" smtClean="0">
                <a:sym typeface="+mn-ea"/>
              </a:rPr>
              <a:t>of firm, allocation of capital, location of new plants, quantity of output to be produced, replacement of plant equipment, sales forecasting, inventory forecasting, etc.</a:t>
            </a:r>
            <a:endParaRPr lang="en-US" sz="4000" dirty="0" smtClean="0">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575310" y="294005"/>
            <a:ext cx="11015980" cy="4323080"/>
          </a:xfrm>
          <a:prstGeom prst="rect">
            <a:avLst/>
          </a:prstGeom>
          <a:noFill/>
        </p:spPr>
        <p:txBody>
          <a:bodyPr wrap="square" rtlCol="0" anchor="t">
            <a:noAutofit/>
          </a:bodyPr>
          <a:p>
            <a:pPr marL="342900" indent="-342900">
              <a:buFont typeface="Arial" panose="020B0604020202020204" pitchFamily="34" charset="0"/>
              <a:buChar char="•"/>
            </a:pPr>
            <a:r>
              <a:rPr lang="en-US" sz="3200" dirty="0" smtClean="0">
                <a:sym typeface="+mn-ea"/>
              </a:rPr>
              <a:t>In addition, a managerial economist has to analyze changes in </a:t>
            </a:r>
            <a:r>
              <a:rPr lang="en-US" sz="3200" b="1" dirty="0" smtClean="0">
                <a:solidFill>
                  <a:srgbClr val="FF0000"/>
                </a:solidFill>
                <a:sym typeface="+mn-ea"/>
              </a:rPr>
              <a:t>macro- economic indicators</a:t>
            </a:r>
            <a:r>
              <a:rPr lang="en-US" sz="3200" dirty="0" smtClean="0">
                <a:sym typeface="+mn-ea"/>
              </a:rPr>
              <a:t> such as </a:t>
            </a:r>
            <a:r>
              <a:rPr lang="en-US" sz="3200" b="1" dirty="0" smtClean="0">
                <a:solidFill>
                  <a:srgbClr val="FF0000"/>
                </a:solidFill>
                <a:sym typeface="+mn-ea"/>
              </a:rPr>
              <a:t>national income</a:t>
            </a:r>
            <a:r>
              <a:rPr lang="en-US" sz="3200" dirty="0" smtClean="0">
                <a:solidFill>
                  <a:srgbClr val="FF0000"/>
                </a:solidFill>
                <a:sym typeface="+mn-ea"/>
              </a:rPr>
              <a:t>,</a:t>
            </a:r>
            <a:r>
              <a:rPr lang="en-US" sz="3200" dirty="0" smtClean="0">
                <a:sym typeface="+mn-ea"/>
              </a:rPr>
              <a:t> </a:t>
            </a:r>
            <a:r>
              <a:rPr lang="en-US" sz="3200" b="1" dirty="0" smtClean="0">
                <a:solidFill>
                  <a:srgbClr val="FF0000"/>
                </a:solidFill>
                <a:sym typeface="+mn-ea"/>
              </a:rPr>
              <a:t>population</a:t>
            </a:r>
            <a:r>
              <a:rPr lang="en-US" sz="3200" dirty="0" smtClean="0">
                <a:sym typeface="+mn-ea"/>
              </a:rPr>
              <a:t>, </a:t>
            </a:r>
            <a:r>
              <a:rPr lang="en-US" sz="3200" b="1" dirty="0" smtClean="0">
                <a:solidFill>
                  <a:srgbClr val="FF0000"/>
                </a:solidFill>
                <a:sym typeface="+mn-ea"/>
              </a:rPr>
              <a:t>business cycles</a:t>
            </a:r>
            <a:r>
              <a:rPr lang="en-US" sz="3200" dirty="0" smtClean="0">
                <a:sym typeface="+mn-ea"/>
              </a:rPr>
              <a:t>, and their possible </a:t>
            </a:r>
            <a:r>
              <a:rPr lang="en-US" sz="3200" b="1" dirty="0" smtClean="0">
                <a:solidFill>
                  <a:srgbClr val="FF0000"/>
                </a:solidFill>
                <a:sym typeface="+mn-ea"/>
              </a:rPr>
              <a:t>effect </a:t>
            </a:r>
            <a:r>
              <a:rPr lang="en-US" sz="3200" dirty="0" smtClean="0">
                <a:sym typeface="+mn-ea"/>
              </a:rPr>
              <a:t>on the firm’s functioning.</a:t>
            </a:r>
            <a:endParaRPr lang="en-US" sz="3200" dirty="0" smtClean="0"/>
          </a:p>
          <a:p>
            <a:pPr marL="342900" indent="-342900">
              <a:buFont typeface="Arial" panose="020B0604020202020204" pitchFamily="34" charset="0"/>
              <a:buChar char="•"/>
            </a:pPr>
            <a:r>
              <a:rPr lang="en-US" sz="3200" dirty="0" err="1" smtClean="0">
                <a:sym typeface="+mn-ea"/>
              </a:rPr>
              <a:t>He/She</a:t>
            </a:r>
            <a:r>
              <a:rPr lang="en-US" sz="3200" dirty="0" smtClean="0">
                <a:sym typeface="+mn-ea"/>
              </a:rPr>
              <a:t> is also involved in </a:t>
            </a:r>
            <a:r>
              <a:rPr lang="en-US" sz="3200" dirty="0" err="1" smtClean="0">
                <a:sym typeface="+mn-ea"/>
              </a:rPr>
              <a:t>advicing</a:t>
            </a:r>
            <a:r>
              <a:rPr lang="en-US" sz="3200" dirty="0" smtClean="0">
                <a:sym typeface="+mn-ea"/>
              </a:rPr>
              <a:t> the management on </a:t>
            </a:r>
            <a:r>
              <a:rPr lang="en-US" sz="3200" b="1" dirty="0" smtClean="0">
                <a:solidFill>
                  <a:srgbClr val="FF0000"/>
                </a:solidFill>
                <a:sym typeface="+mn-ea"/>
              </a:rPr>
              <a:t>public relations</a:t>
            </a:r>
            <a:r>
              <a:rPr lang="en-US" sz="3200" dirty="0" smtClean="0">
                <a:sym typeface="+mn-ea"/>
              </a:rPr>
              <a:t>, </a:t>
            </a:r>
            <a:r>
              <a:rPr lang="en-US" sz="3200" b="1" dirty="0" smtClean="0">
                <a:solidFill>
                  <a:srgbClr val="FF0000"/>
                </a:solidFill>
                <a:sym typeface="+mn-ea"/>
              </a:rPr>
              <a:t>foreign exchange</a:t>
            </a:r>
            <a:r>
              <a:rPr lang="en-US" sz="3200" dirty="0" smtClean="0">
                <a:sym typeface="+mn-ea"/>
              </a:rPr>
              <a:t>, and </a:t>
            </a:r>
            <a:r>
              <a:rPr lang="en-US" sz="3200" b="1" dirty="0" smtClean="0">
                <a:solidFill>
                  <a:srgbClr val="FF0000"/>
                </a:solidFill>
                <a:sym typeface="+mn-ea"/>
              </a:rPr>
              <a:t>trade</a:t>
            </a:r>
            <a:r>
              <a:rPr lang="en-US" sz="3200" dirty="0" smtClean="0">
                <a:sym typeface="+mn-ea"/>
              </a:rPr>
              <a:t>. He guides the firm on the likely impact of changes in monetary and </a:t>
            </a:r>
            <a:r>
              <a:rPr lang="en-US" sz="3200" b="1" dirty="0" smtClean="0">
                <a:solidFill>
                  <a:srgbClr val="FF0000"/>
                </a:solidFill>
                <a:sym typeface="+mn-ea"/>
              </a:rPr>
              <a:t>fiscal policy</a:t>
            </a:r>
            <a:r>
              <a:rPr lang="en-US" sz="3200" dirty="0" smtClean="0">
                <a:sym typeface="+mn-ea"/>
              </a:rPr>
              <a:t> on the firm’s functioning.</a:t>
            </a:r>
            <a:endParaRPr lang="en-US" sz="3200" dirty="0" smtClean="0"/>
          </a:p>
          <a:p>
            <a:pPr marL="342900" indent="-342900">
              <a:buFont typeface="Arial" panose="020B0604020202020204" pitchFamily="34" charset="0"/>
              <a:buChar char="•"/>
            </a:pPr>
            <a:r>
              <a:rPr lang="en-US" sz="3200" dirty="0" err="1" smtClean="0">
                <a:sym typeface="+mn-ea"/>
              </a:rPr>
              <a:t>He/She</a:t>
            </a:r>
            <a:r>
              <a:rPr lang="en-US" sz="3200" dirty="0" smtClean="0">
                <a:sym typeface="+mn-ea"/>
              </a:rPr>
              <a:t> also makes an economic analysis of the firms in </a:t>
            </a:r>
            <a:r>
              <a:rPr lang="en-US" sz="3200" b="1" dirty="0" smtClean="0">
                <a:solidFill>
                  <a:srgbClr val="FF0000"/>
                </a:solidFill>
                <a:sym typeface="+mn-ea"/>
              </a:rPr>
              <a:t>competition</a:t>
            </a:r>
            <a:r>
              <a:rPr lang="en-US" sz="3200" dirty="0" smtClean="0">
                <a:sym typeface="+mn-ea"/>
              </a:rPr>
              <a:t>. He has to collect economic data and examine all crucial information about the environment in which the firm operates.</a:t>
            </a:r>
            <a:endParaRPr lang="en-US" sz="3200" dirty="0" smtClean="0">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Text Box 99"/>
          <p:cNvSpPr txBox="1"/>
          <p:nvPr/>
        </p:nvSpPr>
        <p:spPr>
          <a:xfrm>
            <a:off x="553085" y="633730"/>
            <a:ext cx="10918190" cy="5630545"/>
          </a:xfrm>
          <a:prstGeom prst="rect">
            <a:avLst/>
          </a:prstGeom>
          <a:noFill/>
          <a:ln w="9525">
            <a:noFill/>
          </a:ln>
        </p:spPr>
        <p:txBody>
          <a:bodyPr>
            <a:noAutofit/>
          </a:bodyPr>
          <a:p>
            <a:pPr indent="0"/>
            <a:r>
              <a:rPr lang="en-US" sz="4400" b="1">
                <a:solidFill>
                  <a:srgbClr val="C00000"/>
                </a:solidFill>
                <a:latin typeface="Calibri" panose="020F0502020204030204" charset="0"/>
                <a:cs typeface="等线" charset="0"/>
              </a:rPr>
              <a:t>Gross Domestic Produc</a:t>
            </a:r>
            <a:r>
              <a:rPr lang="en-US" sz="4400" b="1">
                <a:latin typeface="Calibri" panose="020F0502020204030204" charset="0"/>
                <a:cs typeface="等线" charset="0"/>
              </a:rPr>
              <a:t>t</a:t>
            </a:r>
            <a:r>
              <a:rPr lang="en-US" sz="4400" b="1">
                <a:solidFill>
                  <a:srgbClr val="C00000"/>
                </a:solidFill>
                <a:latin typeface="Calibri" panose="020F0502020204030204" charset="0"/>
                <a:cs typeface="等线" charset="0"/>
              </a:rPr>
              <a:t> (GDP):</a:t>
            </a:r>
            <a:r>
              <a:rPr lang="en-US" sz="4400" b="1">
                <a:latin typeface="Calibri" panose="020F0502020204030204" charset="0"/>
                <a:cs typeface="等线" charset="0"/>
              </a:rPr>
              <a:t> </a:t>
            </a:r>
            <a:endParaRPr lang="en-US" sz="4400" b="1">
              <a:latin typeface="Calibri" panose="020F0502020204030204" charset="0"/>
              <a:cs typeface="等线" charset="0"/>
            </a:endParaRPr>
          </a:p>
          <a:p>
            <a:pPr indent="0"/>
            <a:r>
              <a:rPr lang="en-US" sz="4400">
                <a:latin typeface="Calibri" panose="020F0502020204030204" charset="0"/>
                <a:cs typeface="等线" charset="0"/>
              </a:rPr>
              <a:t>Effect on Business: GDP is a broad measure of a country's economic activity. High GDP growth usually indicates a healthy economy with increased consumer spending. Businesses may thrive in such an environment as demand for goods and services rises.</a:t>
            </a:r>
            <a:endParaRPr lang="en-US" sz="4400">
              <a:latin typeface="Calibri" panose="020F0502020204030204" charset="0"/>
              <a:cs typeface="等线"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Text Box 99"/>
          <p:cNvSpPr txBox="1"/>
          <p:nvPr/>
        </p:nvSpPr>
        <p:spPr>
          <a:xfrm>
            <a:off x="829310" y="774065"/>
            <a:ext cx="10990580" cy="5457190"/>
          </a:xfrm>
          <a:prstGeom prst="rect">
            <a:avLst/>
          </a:prstGeom>
          <a:noFill/>
          <a:ln w="9525">
            <a:noFill/>
          </a:ln>
        </p:spPr>
        <p:txBody>
          <a:bodyPr>
            <a:noAutofit/>
          </a:bodyPr>
          <a:p>
            <a:pPr indent="0"/>
            <a:r>
              <a:rPr lang="en-US" sz="4000" b="1">
                <a:solidFill>
                  <a:srgbClr val="C00000"/>
                </a:solidFill>
                <a:latin typeface="Calibri" panose="020F0502020204030204" charset="0"/>
                <a:cs typeface="等线" charset="0"/>
              </a:rPr>
              <a:t>Inflation Rate:</a:t>
            </a:r>
            <a:endParaRPr lang="en-US" sz="4000" b="1">
              <a:solidFill>
                <a:srgbClr val="C00000"/>
              </a:solidFill>
              <a:latin typeface="Calibri" panose="020F0502020204030204" charset="0"/>
              <a:cs typeface="等线" charset="0"/>
            </a:endParaRPr>
          </a:p>
          <a:p>
            <a:pPr indent="0"/>
            <a:r>
              <a:rPr lang="en-US" sz="4000" b="1">
                <a:latin typeface="Calibri" panose="020F0502020204030204" charset="0"/>
                <a:cs typeface="等线" charset="0"/>
              </a:rPr>
              <a:t> </a:t>
            </a:r>
            <a:endParaRPr lang="en-US" sz="4000" b="1">
              <a:latin typeface="Calibri" panose="020F0502020204030204" charset="0"/>
              <a:cs typeface="等线" charset="0"/>
            </a:endParaRPr>
          </a:p>
          <a:p>
            <a:pPr indent="0"/>
            <a:r>
              <a:rPr lang="en-US" sz="4000">
                <a:latin typeface="Calibri" panose="020F0502020204030204" charset="0"/>
                <a:cs typeface="等线" charset="0"/>
              </a:rPr>
              <a:t>Effect on Business: Moderate inflation is generally considered healthy for economic growth. However, high inflation can erode purchasing power, affecting consumer spending. Businesses may face challenges in cost management and pricing strategies during periods of high inflation</a:t>
            </a:r>
            <a:r>
              <a:rPr lang="en-US" sz="4000" b="1">
                <a:latin typeface="Calibri" panose="020F0502020204030204" charset="0"/>
                <a:cs typeface="等线" charset="0"/>
              </a:rPr>
              <a:t>.</a:t>
            </a:r>
            <a:endParaRPr lang="en-US" sz="4000" b="1">
              <a:latin typeface="Calibri" panose="020F0502020204030204" charset="0"/>
              <a:cs typeface="等线"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758" y="197346"/>
            <a:ext cx="11761075" cy="6000750"/>
          </a:xfrm>
          <a:prstGeom prst="rect">
            <a:avLst/>
          </a:prstGeom>
        </p:spPr>
        <p:txBody>
          <a:bodyPr wrap="square">
            <a:spAutoFit/>
          </a:bodyPr>
          <a:lstStyle/>
          <a:p>
            <a:pPr marL="342900" indent="-342900">
              <a:buFont typeface="Arial" panose="020B0604020202020204" pitchFamily="34" charset="0"/>
              <a:buChar char="•"/>
            </a:pPr>
            <a:endParaRPr lang="en-US" sz="3200" dirty="0" smtClean="0"/>
          </a:p>
          <a:p>
            <a:pPr marL="342900" indent="-342900" algn="just">
              <a:buFont typeface="Arial" panose="020B0604020202020204" pitchFamily="34" charset="0"/>
              <a:buChar char="•"/>
            </a:pPr>
            <a:r>
              <a:rPr lang="en-US" sz="3200" dirty="0" smtClean="0"/>
              <a:t>The most significant function of a managerial economist is to conduct a detailed research on </a:t>
            </a:r>
            <a:r>
              <a:rPr lang="en-US" sz="3200" b="1" dirty="0" smtClean="0">
                <a:solidFill>
                  <a:srgbClr val="FF0000"/>
                </a:solidFill>
              </a:rPr>
              <a:t>industrial market.</a:t>
            </a:r>
            <a:endParaRPr lang="en-US" sz="3200" dirty="0" smtClean="0"/>
          </a:p>
          <a:p>
            <a:pPr marL="342900" indent="-342900">
              <a:buFont typeface="Arial" panose="020B0604020202020204" pitchFamily="34" charset="0"/>
              <a:buChar char="•"/>
            </a:pPr>
            <a:r>
              <a:rPr lang="en-US" sz="3200" b="1" dirty="0" smtClean="0">
                <a:solidFill>
                  <a:srgbClr val="0070C0"/>
                </a:solidFill>
              </a:rPr>
              <a:t>In order to perform all these roles, a managerial economist has to conduct an elaborate statistical analysis.</a:t>
            </a:r>
            <a:endParaRPr lang="en-US" sz="3200" b="1" dirty="0" smtClean="0">
              <a:solidFill>
                <a:srgbClr val="0070C0"/>
              </a:solidFill>
            </a:endParaRPr>
          </a:p>
          <a:p>
            <a:pPr marL="342900" indent="-342900">
              <a:buFont typeface="Arial" panose="020B0604020202020204" pitchFamily="34" charset="0"/>
              <a:buChar char="•"/>
            </a:pPr>
            <a:r>
              <a:rPr lang="en-US" sz="3200" dirty="0" smtClean="0"/>
              <a:t>He must be </a:t>
            </a:r>
            <a:r>
              <a:rPr lang="en-US" sz="3200" b="1" dirty="0" smtClean="0">
                <a:solidFill>
                  <a:srgbClr val="FF0000"/>
                </a:solidFill>
              </a:rPr>
              <a:t>vigilant </a:t>
            </a:r>
            <a:r>
              <a:rPr lang="en-US" sz="3200" dirty="0" smtClean="0"/>
              <a:t>and must have ability to cope up with the pressures.</a:t>
            </a:r>
            <a:endParaRPr lang="en-US" sz="3200" dirty="0" smtClean="0"/>
          </a:p>
          <a:p>
            <a:pPr marL="342900" indent="-342900">
              <a:buFont typeface="Arial" panose="020B0604020202020204" pitchFamily="34" charset="0"/>
              <a:buChar char="•"/>
            </a:pPr>
            <a:r>
              <a:rPr lang="en-US" sz="3200" dirty="0" smtClean="0"/>
              <a:t>He also provides management with economic information such as </a:t>
            </a:r>
            <a:r>
              <a:rPr lang="en-US" sz="3200" dirty="0" smtClean="0">
                <a:solidFill>
                  <a:srgbClr val="FF0000"/>
                </a:solidFill>
              </a:rPr>
              <a:t>tax rates</a:t>
            </a:r>
            <a:r>
              <a:rPr lang="en-US" sz="3200" dirty="0" smtClean="0"/>
              <a:t>, </a:t>
            </a:r>
            <a:r>
              <a:rPr lang="en-US" sz="3200" dirty="0" smtClean="0">
                <a:solidFill>
                  <a:srgbClr val="FF0000"/>
                </a:solidFill>
              </a:rPr>
              <a:t>competitor’s price </a:t>
            </a:r>
            <a:r>
              <a:rPr lang="en-US" sz="3200" dirty="0" smtClean="0"/>
              <a:t>and </a:t>
            </a:r>
            <a:r>
              <a:rPr lang="en-US" sz="3200" dirty="0" smtClean="0">
                <a:solidFill>
                  <a:srgbClr val="FF0000"/>
                </a:solidFill>
              </a:rPr>
              <a:t>product</a:t>
            </a:r>
            <a:r>
              <a:rPr lang="en-US" sz="3200" dirty="0" smtClean="0"/>
              <a:t>, etc. They give their valuable advice to government authorities as well.</a:t>
            </a:r>
            <a:endParaRPr lang="en-US" sz="3200" dirty="0" smtClean="0"/>
          </a:p>
          <a:p>
            <a:pPr marL="342900" indent="-342900">
              <a:buFont typeface="Arial" panose="020B0604020202020204" pitchFamily="34" charset="0"/>
              <a:buChar char="•"/>
            </a:pPr>
            <a:r>
              <a:rPr lang="en-US" sz="3200" dirty="0" smtClean="0"/>
              <a:t>At times, a managerial economist has to prepare speeches (or reports) for top management.</a:t>
            </a:r>
            <a:endParaRPr lang="en-US" sz="3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25518" y="455361"/>
            <a:ext cx="11025351" cy="4247317"/>
          </a:xfrm>
          <a:prstGeom prst="rect">
            <a:avLst/>
          </a:prstGeom>
        </p:spPr>
        <p:txBody>
          <a:bodyPr wrap="square">
            <a:spAutoFit/>
          </a:bodyPr>
          <a:lstStyle/>
          <a:p>
            <a:r>
              <a:rPr lang="en-US" sz="5400" dirty="0" smtClean="0"/>
              <a:t>Managerial Economics can be defined as </a:t>
            </a:r>
            <a:r>
              <a:rPr lang="en-US" sz="5400" b="1" dirty="0" smtClean="0"/>
              <a:t>amalgamation</a:t>
            </a:r>
            <a:r>
              <a:rPr lang="en-US" sz="5400" dirty="0" smtClean="0"/>
              <a:t> of economic theory with business practices so as to </a:t>
            </a:r>
            <a:r>
              <a:rPr lang="en-US" sz="5400" b="1" dirty="0" smtClean="0">
                <a:solidFill>
                  <a:srgbClr val="C00000"/>
                </a:solidFill>
              </a:rPr>
              <a:t>ease</a:t>
            </a:r>
            <a:r>
              <a:rPr lang="en-US" sz="5400" dirty="0" smtClean="0"/>
              <a:t> decision-making and future </a:t>
            </a:r>
            <a:r>
              <a:rPr lang="en-US" sz="5400" b="1" dirty="0" smtClean="0">
                <a:solidFill>
                  <a:srgbClr val="C00000"/>
                </a:solidFill>
              </a:rPr>
              <a:t>planning</a:t>
            </a:r>
            <a:r>
              <a:rPr lang="en-US" sz="5400" dirty="0" smtClean="0"/>
              <a:t> by management.</a:t>
            </a:r>
            <a:endParaRPr lang="en-US" sz="5400" dirty="0"/>
          </a:p>
        </p:txBody>
      </p:sp>
      <p:sp>
        <p:nvSpPr>
          <p:cNvPr id="4" name="Rectangle 3"/>
          <p:cNvSpPr/>
          <p:nvPr/>
        </p:nvSpPr>
        <p:spPr>
          <a:xfrm>
            <a:off x="980270" y="5504058"/>
            <a:ext cx="10115846" cy="523220"/>
          </a:xfrm>
          <a:prstGeom prst="rect">
            <a:avLst/>
          </a:prstGeom>
        </p:spPr>
        <p:txBody>
          <a:bodyPr wrap="none">
            <a:spAutoFit/>
          </a:bodyPr>
          <a:lstStyle/>
          <a:p>
            <a:r>
              <a:rPr lang="en-US" sz="2800" dirty="0" smtClean="0"/>
              <a:t>Amalgamation:</a:t>
            </a:r>
            <a:r>
              <a:rPr lang="en-US" sz="2800" dirty="0"/>
              <a:t> the action, process, or result of combining or </a:t>
            </a:r>
            <a:r>
              <a:rPr lang="en-US" sz="2800" dirty="0">
                <a:hlinkClick r:id="rId1"/>
              </a:rPr>
              <a:t>uniting</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8275" y="2316879"/>
            <a:ext cx="11004332" cy="2985433"/>
          </a:xfrm>
          <a:prstGeom prst="rect">
            <a:avLst/>
          </a:prstGeom>
        </p:spPr>
        <p:txBody>
          <a:bodyPr wrap="square">
            <a:spAutoFit/>
          </a:bodyPr>
          <a:lstStyle/>
          <a:p>
            <a:r>
              <a:rPr lang="en-US" sz="3600" dirty="0" smtClean="0"/>
              <a:t>Managerial Economics </a:t>
            </a:r>
            <a:r>
              <a:rPr lang="en-US" sz="4400" b="1" dirty="0" smtClean="0">
                <a:solidFill>
                  <a:srgbClr val="C00000"/>
                </a:solidFill>
              </a:rPr>
              <a:t>assists</a:t>
            </a:r>
            <a:r>
              <a:rPr lang="en-US" sz="3600" dirty="0" smtClean="0"/>
              <a:t> the managers of a firm in a rational solution of obstacles faced in the firm’s activities. It makes use of </a:t>
            </a:r>
            <a:r>
              <a:rPr lang="en-US" sz="3600" b="1" dirty="0" smtClean="0">
                <a:solidFill>
                  <a:srgbClr val="C00000"/>
                </a:solidFill>
              </a:rPr>
              <a:t>economic theory </a:t>
            </a:r>
            <a:r>
              <a:rPr lang="en-US" sz="3600" dirty="0" smtClean="0"/>
              <a:t>and concepts. It helps in formulating logical managerial decisions.</a:t>
            </a:r>
            <a:endParaRPr lang="en-US" sz="3600" dirty="0" smtClean="0"/>
          </a:p>
          <a:p>
            <a:endParaRPr lang="en-US" sz="3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9089" y="1840863"/>
            <a:ext cx="10899228" cy="3231654"/>
          </a:xfrm>
          <a:prstGeom prst="rect">
            <a:avLst/>
          </a:prstGeom>
        </p:spPr>
        <p:txBody>
          <a:bodyPr wrap="square">
            <a:spAutoFit/>
          </a:bodyPr>
          <a:lstStyle/>
          <a:p>
            <a:r>
              <a:rPr lang="en-US" sz="4000" dirty="0" smtClean="0"/>
              <a:t>Managerial Economics is a science dealing with </a:t>
            </a:r>
            <a:r>
              <a:rPr lang="en-US" sz="4000" b="1" dirty="0" smtClean="0"/>
              <a:t>effective</a:t>
            </a:r>
            <a:r>
              <a:rPr lang="en-US" sz="4000" dirty="0" smtClean="0"/>
              <a:t> use of </a:t>
            </a:r>
            <a:r>
              <a:rPr lang="en-US" sz="4400" b="1" dirty="0" smtClean="0">
                <a:solidFill>
                  <a:srgbClr val="C00000"/>
                </a:solidFill>
              </a:rPr>
              <a:t>scarce</a:t>
            </a:r>
            <a:r>
              <a:rPr lang="en-US" sz="4000" dirty="0" smtClean="0"/>
              <a:t> resources. It guides the managers in taking decisions relating to the firm’s </a:t>
            </a:r>
            <a:r>
              <a:rPr lang="en-US" sz="4000" u="sng" dirty="0" smtClean="0"/>
              <a:t>customers</a:t>
            </a:r>
            <a:r>
              <a:rPr lang="en-US" sz="4000" dirty="0" smtClean="0"/>
              <a:t>, </a:t>
            </a:r>
            <a:r>
              <a:rPr lang="en-US" sz="4000" u="sng" dirty="0" smtClean="0"/>
              <a:t>competitors</a:t>
            </a:r>
            <a:r>
              <a:rPr lang="en-US" sz="4000" dirty="0" smtClean="0"/>
              <a:t>, </a:t>
            </a:r>
            <a:r>
              <a:rPr lang="en-US" sz="4000" u="sng" dirty="0" smtClean="0"/>
              <a:t>suppliers</a:t>
            </a:r>
            <a:r>
              <a:rPr lang="en-US" sz="4000" dirty="0" smtClean="0"/>
              <a:t> as well as relating to the </a:t>
            </a:r>
            <a:r>
              <a:rPr lang="en-US" sz="4000" u="sng" dirty="0" smtClean="0"/>
              <a:t>internal functioning </a:t>
            </a:r>
            <a:r>
              <a:rPr lang="en-US" sz="4000" dirty="0" smtClean="0"/>
              <a:t>of a firm.</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828800" y="1072055"/>
            <a:ext cx="8660524" cy="520262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123" y="220717"/>
            <a:ext cx="11910646" cy="6863417"/>
          </a:xfrm>
          <a:prstGeom prst="rect">
            <a:avLst/>
          </a:prstGeom>
        </p:spPr>
        <p:txBody>
          <a:bodyPr wrap="square">
            <a:spAutoFit/>
          </a:bodyPr>
          <a:lstStyle/>
          <a:p>
            <a:pPr algn="ctr"/>
            <a:r>
              <a:rPr lang="en-US" sz="3200" b="1" dirty="0" smtClean="0"/>
              <a:t>Scope of Managerial Economics</a:t>
            </a:r>
            <a:endParaRPr lang="en-US" sz="3200" b="1" dirty="0" smtClean="0"/>
          </a:p>
          <a:p>
            <a:r>
              <a:rPr lang="en-US" sz="2400" dirty="0" smtClean="0"/>
              <a:t>the </a:t>
            </a:r>
            <a:r>
              <a:rPr lang="en-US" sz="2400" dirty="0"/>
              <a:t>fact of scarcity of resources gives rise to three fundamental questions-</a:t>
            </a:r>
            <a:endParaRPr lang="en-US" sz="2400" dirty="0"/>
          </a:p>
          <a:p>
            <a:pPr marL="457200" indent="-457200">
              <a:buFont typeface="Arial" panose="020B0604020202020204" pitchFamily="34" charset="0"/>
              <a:buChar char="•"/>
            </a:pPr>
            <a:r>
              <a:rPr lang="en-US" sz="2400" dirty="0">
                <a:solidFill>
                  <a:srgbClr val="C00000"/>
                </a:solidFill>
              </a:rPr>
              <a:t>What to produce</a:t>
            </a:r>
            <a:r>
              <a:rPr lang="en-US" sz="2400" dirty="0" smtClean="0">
                <a:solidFill>
                  <a:srgbClr val="C00000"/>
                </a:solidFill>
              </a:rPr>
              <a:t>?</a:t>
            </a:r>
            <a:endParaRPr lang="en-US" sz="2400" dirty="0" smtClean="0">
              <a:solidFill>
                <a:srgbClr val="C00000"/>
              </a:solidFill>
            </a:endParaRPr>
          </a:p>
          <a:p>
            <a:r>
              <a:rPr lang="en-US" sz="2400" b="1" dirty="0"/>
              <a:t>what goods and services should be produced</a:t>
            </a:r>
            <a:r>
              <a:rPr lang="en-US" sz="2400" dirty="0"/>
              <a:t> and </a:t>
            </a:r>
            <a:r>
              <a:rPr lang="en-US" sz="2400" b="1" dirty="0"/>
              <a:t>in what amount/quantities</a:t>
            </a:r>
            <a:r>
              <a:rPr lang="en-US" sz="2400" dirty="0"/>
              <a:t>. The managers use demand theory for deciding this.</a:t>
            </a:r>
            <a:endParaRPr lang="en-US" sz="3200" dirty="0"/>
          </a:p>
          <a:p>
            <a:pPr marL="457200" indent="-457200">
              <a:buFont typeface="Arial" panose="020B0604020202020204" pitchFamily="34" charset="0"/>
              <a:buChar char="•"/>
            </a:pPr>
            <a:r>
              <a:rPr lang="en-US" sz="2400" dirty="0">
                <a:solidFill>
                  <a:srgbClr val="C00000"/>
                </a:solidFill>
              </a:rPr>
              <a:t>How to produce</a:t>
            </a:r>
            <a:r>
              <a:rPr lang="en-US" sz="2400" dirty="0" smtClean="0">
                <a:solidFill>
                  <a:srgbClr val="C00000"/>
                </a:solidFill>
              </a:rPr>
              <a:t>?</a:t>
            </a:r>
            <a:endParaRPr lang="en-US" sz="2400" dirty="0" smtClean="0">
              <a:solidFill>
                <a:srgbClr val="C00000"/>
              </a:solidFill>
            </a:endParaRPr>
          </a:p>
          <a:p>
            <a:r>
              <a:rPr lang="en-US" dirty="0"/>
              <a:t> </a:t>
            </a:r>
            <a:r>
              <a:rPr lang="en-US" sz="2400" b="1" dirty="0"/>
              <a:t>how to produce goods and services</a:t>
            </a:r>
            <a:r>
              <a:rPr lang="en-US" sz="2400" dirty="0"/>
              <a:t>. The firm has now to choose among different alternative techniques of production. It has to make decision regarding purchase of raw materials, capital equipments, manpower, etc.</a:t>
            </a:r>
            <a:endParaRPr lang="en-US" sz="3200" dirty="0"/>
          </a:p>
          <a:p>
            <a:pPr marL="457200" indent="-457200">
              <a:buFont typeface="Arial" panose="020B0604020202020204" pitchFamily="34" charset="0"/>
              <a:buChar char="•"/>
            </a:pPr>
            <a:r>
              <a:rPr lang="en-US" sz="2400" dirty="0">
                <a:solidFill>
                  <a:srgbClr val="C00000"/>
                </a:solidFill>
              </a:rPr>
              <a:t>For whom to </a:t>
            </a:r>
            <a:r>
              <a:rPr lang="en-US" sz="2400" dirty="0" smtClean="0">
                <a:solidFill>
                  <a:srgbClr val="C00000"/>
                </a:solidFill>
              </a:rPr>
              <a:t>produce?</a:t>
            </a:r>
            <a:endParaRPr lang="en-US" sz="2400" dirty="0" smtClean="0">
              <a:solidFill>
                <a:srgbClr val="C00000"/>
              </a:solidFill>
            </a:endParaRPr>
          </a:p>
          <a:p>
            <a:r>
              <a:rPr lang="en-US" sz="2400" b="1" dirty="0"/>
              <a:t>who should consume and claim the goods and services</a:t>
            </a:r>
            <a:r>
              <a:rPr lang="en-US" sz="2400" dirty="0"/>
              <a:t> produced by the firm. The firm, for instance, must decide which is it’s niche market-domestic or foreign? It must segment the market. It must conduct a thorough analysis of market structure and thus take price and output decisions depending upon the type of market</a:t>
            </a:r>
            <a:r>
              <a:rPr lang="en-US" sz="2400" dirty="0" smtClean="0"/>
              <a:t>.</a:t>
            </a:r>
            <a:endParaRPr lang="en-US" sz="3200" dirty="0"/>
          </a:p>
          <a:p>
            <a:pPr algn="ctr"/>
            <a:r>
              <a:rPr lang="en-US" sz="3200" b="1" dirty="0" smtClean="0">
                <a:solidFill>
                  <a:srgbClr val="C00000"/>
                </a:solidFill>
              </a:rPr>
              <a:t>To </a:t>
            </a:r>
            <a:r>
              <a:rPr lang="en-US" sz="3200" b="1" dirty="0">
                <a:solidFill>
                  <a:srgbClr val="C00000"/>
                </a:solidFill>
              </a:rPr>
              <a:t>answer these questions, a firm makes use </a:t>
            </a:r>
            <a:r>
              <a:rPr lang="en-US" sz="3200" b="1" dirty="0" smtClean="0">
                <a:solidFill>
                  <a:srgbClr val="C00000"/>
                </a:solidFill>
              </a:rPr>
              <a:t>of</a:t>
            </a:r>
            <a:endParaRPr lang="en-US" sz="3200" b="1" dirty="0" smtClean="0">
              <a:solidFill>
                <a:srgbClr val="C00000"/>
              </a:solidFill>
            </a:endParaRPr>
          </a:p>
          <a:p>
            <a:pPr algn="ctr"/>
            <a:r>
              <a:rPr lang="en-US" sz="3200" dirty="0"/>
              <a:t> </a:t>
            </a:r>
            <a:r>
              <a:rPr lang="en-US" sz="3200" b="1" dirty="0">
                <a:solidFill>
                  <a:srgbClr val="C00000"/>
                </a:solidFill>
                <a:hlinkClick r:id="rId1"/>
              </a:rPr>
              <a:t>managerial economics principles</a:t>
            </a:r>
            <a:r>
              <a:rPr lang="en-US" sz="3200" b="1" dirty="0">
                <a:solidFill>
                  <a:srgbClr val="C00000"/>
                </a:solidFill>
              </a:rPr>
              <a:t>.</a:t>
            </a:r>
            <a:endParaRPr lang="en-US" sz="3200" b="1" dirty="0">
              <a:solidFill>
                <a:srgbClr val="C00000"/>
              </a:solidFill>
            </a:endParaRPr>
          </a:p>
          <a:p>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718820" y="1932940"/>
            <a:ext cx="10672445" cy="3103880"/>
          </a:xfrm>
          <a:prstGeom prst="rect">
            <a:avLst/>
          </a:prstGeom>
          <a:noFill/>
        </p:spPr>
        <p:txBody>
          <a:bodyPr wrap="square" rtlCol="0" anchor="t">
            <a:noAutofit/>
          </a:bodyPr>
          <a:p>
            <a:endParaRPr lang="en-US"/>
          </a:p>
          <a:p>
            <a:endParaRPr lang="en-US"/>
          </a:p>
          <a:p>
            <a:endParaRPr lang="en-US"/>
          </a:p>
          <a:p>
            <a:r>
              <a:rPr lang="en-US"/>
              <a:t>https://www.bing.com/videos/riverview/relatedvideo?&amp;q=circular+flow+of+economic+activity+with+four+sectors&amp;&amp;mid=6F109268ACC6C0289C6E6F109268ACC6C0289C6E&amp;&amp;FORM=VRDGAR</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869950" y="637540"/>
            <a:ext cx="10163175" cy="2048510"/>
          </a:xfrm>
          <a:prstGeom prst="rect">
            <a:avLst/>
          </a:prstGeom>
          <a:noFill/>
        </p:spPr>
        <p:txBody>
          <a:bodyPr wrap="square" rtlCol="0" anchor="t">
            <a:noAutofit/>
          </a:bodyPr>
          <a:p>
            <a:pPr algn="ctr"/>
            <a:r>
              <a:rPr lang="en-US" sz="5400" b="1" dirty="0" smtClean="0">
                <a:solidFill>
                  <a:srgbClr val="C00000"/>
                </a:solidFill>
                <a:sym typeface="+mn-ea"/>
              </a:rPr>
              <a:t>The role of managerial economist can be summarized as follows:</a:t>
            </a:r>
            <a:endParaRPr lang="en-US" sz="5400" b="1" dirty="0" smtClean="0">
              <a:solidFill>
                <a:srgbClr val="C00000"/>
              </a:solidFill>
              <a:sym typeface="+mn-ea"/>
            </a:endParaRPr>
          </a:p>
        </p:txBody>
      </p:sp>
      <p:sp>
        <p:nvSpPr>
          <p:cNvPr id="3" name="Text Box 2"/>
          <p:cNvSpPr txBox="1"/>
          <p:nvPr/>
        </p:nvSpPr>
        <p:spPr>
          <a:xfrm>
            <a:off x="1232535" y="3642995"/>
            <a:ext cx="9800590" cy="2306955"/>
          </a:xfrm>
          <a:prstGeom prst="rect">
            <a:avLst/>
          </a:prstGeom>
          <a:noFill/>
        </p:spPr>
        <p:txBody>
          <a:bodyPr wrap="square" rtlCol="0" anchor="t">
            <a:spAutoFit/>
          </a:bodyPr>
          <a:p>
            <a:r>
              <a:rPr lang="en-US" sz="3600" i="1" dirty="0" smtClean="0">
                <a:sym typeface="+mn-ea"/>
              </a:rPr>
              <a:t>A managerial economist helps the management by using his </a:t>
            </a:r>
            <a:r>
              <a:rPr lang="en-US" sz="3600" i="1" u="sng" dirty="0" smtClean="0">
                <a:sym typeface="+mn-ea"/>
              </a:rPr>
              <a:t>analytical skills</a:t>
            </a:r>
            <a:r>
              <a:rPr lang="en-US" sz="3600" i="1" dirty="0" smtClean="0">
                <a:sym typeface="+mn-ea"/>
              </a:rPr>
              <a:t> and highly developed techniques in solving complex issues of successful </a:t>
            </a:r>
            <a:r>
              <a:rPr lang="en-US" sz="3600" i="1" dirty="0" smtClean="0">
                <a:solidFill>
                  <a:srgbClr val="FF0000"/>
                </a:solidFill>
                <a:sym typeface="+mn-ea"/>
              </a:rPr>
              <a:t>decision-making</a:t>
            </a:r>
            <a:r>
              <a:rPr lang="en-US" sz="3600" i="1" dirty="0" smtClean="0">
                <a:sym typeface="+mn-ea"/>
              </a:rPr>
              <a:t> and future advanced </a:t>
            </a:r>
            <a:r>
              <a:rPr lang="en-US" sz="3600" i="1" dirty="0" smtClean="0">
                <a:solidFill>
                  <a:srgbClr val="FF0000"/>
                </a:solidFill>
                <a:sym typeface="+mn-ea"/>
              </a:rPr>
              <a:t>planning</a:t>
            </a:r>
            <a:r>
              <a:rPr lang="en-US" sz="3600" i="1" dirty="0" smtClean="0">
                <a:sym typeface="+mn-ea"/>
              </a:rPr>
              <a:t>.</a:t>
            </a:r>
            <a:endParaRPr lang="en-US" sz="3600" i="1" dirty="0" smtClean="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1325" y="619125"/>
            <a:ext cx="11550650" cy="5353685"/>
          </a:xfrm>
          <a:prstGeom prst="rect">
            <a:avLst/>
          </a:prstGeom>
        </p:spPr>
        <p:txBody>
          <a:bodyPr wrap="square">
            <a:noAutofit/>
          </a:bodyPr>
          <a:lstStyle/>
          <a:p>
            <a:endParaRPr lang="en-US" sz="2400" dirty="0" smtClean="0"/>
          </a:p>
          <a:p>
            <a:r>
              <a:rPr lang="en-US" sz="4000" b="1" dirty="0" smtClean="0"/>
              <a:t>The role of managerial economist can be summarized as follows:</a:t>
            </a:r>
            <a:endParaRPr lang="en-US" sz="4000" b="1" dirty="0" smtClean="0"/>
          </a:p>
          <a:p>
            <a:endParaRPr lang="en-US" sz="3200" dirty="0" smtClean="0"/>
          </a:p>
          <a:p>
            <a:pPr marL="342900" indent="-342900">
              <a:buFont typeface="Arial" panose="020B0604020202020204" pitchFamily="34" charset="0"/>
              <a:buChar char="•"/>
            </a:pPr>
            <a:r>
              <a:rPr lang="en-US" sz="4000" dirty="0" err="1" smtClean="0"/>
              <a:t>He/She</a:t>
            </a:r>
            <a:r>
              <a:rPr lang="en-US" sz="4000" dirty="0" smtClean="0"/>
              <a:t> studies the economic patterns at </a:t>
            </a:r>
            <a:r>
              <a:rPr lang="en-US" sz="4000" b="1" dirty="0" smtClean="0">
                <a:solidFill>
                  <a:srgbClr val="FF0000"/>
                </a:solidFill>
              </a:rPr>
              <a:t>macro-level</a:t>
            </a:r>
            <a:r>
              <a:rPr lang="en-US" sz="4000" dirty="0" smtClean="0"/>
              <a:t> and analysis it’s significance to the specific firm he is working in.</a:t>
            </a:r>
            <a:endParaRPr lang="en-US" sz="4000" dirty="0" smtClean="0"/>
          </a:p>
          <a:p>
            <a:pPr marL="457200" indent="-457200">
              <a:buFont typeface="Arial" panose="020B0604020202020204" pitchFamily="34" charset="0"/>
              <a:buChar char="•"/>
            </a:pPr>
            <a:r>
              <a:rPr lang="en-US" sz="4000" dirty="0" smtClean="0"/>
              <a:t>They have to consistently examine the </a:t>
            </a:r>
            <a:r>
              <a:rPr lang="en-US" sz="4000" b="1" dirty="0" smtClean="0">
                <a:solidFill>
                  <a:srgbClr val="FF0000"/>
                </a:solidFill>
              </a:rPr>
              <a:t>probabilities </a:t>
            </a:r>
            <a:r>
              <a:rPr lang="en-US" sz="4000" dirty="0" smtClean="0"/>
              <a:t>of transforming an </a:t>
            </a:r>
            <a:r>
              <a:rPr lang="en-US" sz="4000" i="1" u="sng" dirty="0" smtClean="0"/>
              <a:t>ever</a:t>
            </a:r>
            <a:r>
              <a:rPr lang="en-US" sz="4000" dirty="0" smtClean="0"/>
              <a:t>-changing economic environment into </a:t>
            </a:r>
            <a:r>
              <a:rPr lang="en-US" sz="4000" b="1" dirty="0" smtClean="0">
                <a:solidFill>
                  <a:srgbClr val="FF0000"/>
                </a:solidFill>
              </a:rPr>
              <a:t>profitable business avenues.</a:t>
            </a:r>
            <a:endParaRPr lang="en-US" sz="4000" dirty="0" smtClean="0"/>
          </a:p>
          <a:p>
            <a:pPr marL="342900" indent="-342900">
              <a:buFont typeface="Arial" panose="020B0604020202020204" pitchFamily="34" charset="0"/>
              <a:buChar char="•"/>
            </a:pPr>
            <a:endParaRPr lang="en-US" sz="40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4576</Words>
  <Application>WPS Presentation</Application>
  <PresentationFormat>Widescreen</PresentationFormat>
  <Paragraphs>60</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Calibri</vt:lpstr>
      <vt:lpstr>等线</vt:lpstr>
      <vt:lpstr>Microsoft YaHei</vt:lpstr>
      <vt:lpstr>Arial Unicode MS</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أمل حج محمد</dc:creator>
  <cp:lastModifiedBy>Administrator</cp:lastModifiedBy>
  <cp:revision>13</cp:revision>
  <dcterms:created xsi:type="dcterms:W3CDTF">2023-09-27T10:07:00Z</dcterms:created>
  <dcterms:modified xsi:type="dcterms:W3CDTF">2023-10-01T17:13:21Z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AFB513CA56E54198BBA46C6F8F2C47A9_13</vt:lpwstr>
  </property>
  <property fmtid="{D5CDD505-2E9C-101B-9397-08002B2CF9AE}" pid="3" name="KSOProductBuildVer">
    <vt:lpwstr>1033-12.2.0.13215</vt:lpwstr>
  </property>
</Properties>
</file>