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194FC5-3331-4B31-9B72-241CFA8E1E72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CCC95-0282-4F6B-A0F3-ADAC25DDBA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287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A92156-63C0-4CA5-88D9-31F58AE3BE48}" type="slidenum">
              <a:rPr lang="en-US"/>
              <a:pPr/>
              <a:t>1</a:t>
            </a:fld>
            <a:endParaRPr lang="en-US"/>
          </a:p>
        </p:txBody>
      </p:sp>
      <p:sp>
        <p:nvSpPr>
          <p:cNvPr id="1177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F640F3-F89E-47DC-9076-D4D52EA037A7}" type="slidenum">
              <a:rPr lang="en-US"/>
              <a:pPr/>
              <a:t>2</a:t>
            </a:fld>
            <a:endParaRPr lang="en-US"/>
          </a:p>
        </p:txBody>
      </p:sp>
      <p:sp>
        <p:nvSpPr>
          <p:cNvPr id="123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81FEE8-692C-4756-B3B6-C54E2E4DE06C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C9EA25-3B39-4D39-86FC-36866006FE06}" type="slidenum">
              <a:rPr lang="en-US"/>
              <a:pPr/>
              <a:t>4</a:t>
            </a:fld>
            <a:endParaRPr lang="en-US"/>
          </a:p>
        </p:txBody>
      </p:sp>
      <p:sp>
        <p:nvSpPr>
          <p:cNvPr id="136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7F9722-7220-4E3D-8336-9EDB49D6B160}" type="slidenum">
              <a:rPr lang="en-US"/>
              <a:pPr/>
              <a:t>5</a:t>
            </a:fld>
            <a:endParaRPr lang="en-US"/>
          </a:p>
        </p:txBody>
      </p:sp>
      <p:sp>
        <p:nvSpPr>
          <p:cNvPr id="140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F9FAD-4284-4C60-8F51-8CDC7508CD04}" type="slidenum">
              <a:rPr lang="en-US"/>
              <a:pPr/>
              <a:t>6</a:t>
            </a:fld>
            <a:endParaRPr lang="en-US"/>
          </a:p>
        </p:txBody>
      </p:sp>
      <p:sp>
        <p:nvSpPr>
          <p:cNvPr id="1894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8D4F5-423A-4157-A42A-6FA650490E96}" type="slidenum">
              <a:rPr lang="en-US"/>
              <a:pPr/>
              <a:t>1</a:t>
            </a:fld>
            <a:endParaRPr lang="en-US"/>
          </a:p>
        </p:txBody>
      </p:sp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1058863" y="2046288"/>
            <a:ext cx="6149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r>
              <a:rPr lang="en-US" sz="4400">
                <a:solidFill>
                  <a:schemeClr val="accent2"/>
                </a:solidFill>
                <a:latin typeface="Arial Black" pitchFamily="34" charset="0"/>
              </a:rPr>
              <a:t>Chapter 1</a:t>
            </a:r>
            <a:endParaRPr lang="en-US" sz="4400" b="1">
              <a:solidFill>
                <a:schemeClr val="accent2"/>
              </a:solidFill>
            </a:endParaRPr>
          </a:p>
        </p:txBody>
      </p:sp>
      <p:sp>
        <p:nvSpPr>
          <p:cNvPr id="110595" name="Rectangle 3"/>
          <p:cNvSpPr>
            <a:spLocks noChangeArrowheads="1"/>
          </p:cNvSpPr>
          <p:nvPr/>
        </p:nvSpPr>
        <p:spPr bwMode="auto">
          <a:xfrm>
            <a:off x="1047750" y="3016250"/>
            <a:ext cx="78930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r>
              <a:rPr lang="en-US" sz="4400" b="1">
                <a:solidFill>
                  <a:srgbClr val="6600FF"/>
                </a:solidFill>
                <a:latin typeface="Arial Black" pitchFamily="34" charset="0"/>
              </a:rPr>
              <a:t>Information Sources &amp; Sources Coding</a:t>
            </a:r>
            <a:endParaRPr lang="en-US" sz="4400" b="1">
              <a:solidFill>
                <a:srgbClr val="6600FF"/>
              </a:solidFill>
            </a:endParaRPr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4256088" y="2163763"/>
            <a:ext cx="158537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4000" b="1" dirty="0">
                <a:solidFill>
                  <a:schemeClr val="accent2"/>
                </a:solidFill>
              </a:rPr>
              <a:t>(part </a:t>
            </a:r>
            <a:r>
              <a:rPr lang="en-US" sz="4000" b="1" dirty="0" smtClean="0">
                <a:solidFill>
                  <a:schemeClr val="accent2"/>
                </a:solidFill>
              </a:rPr>
              <a:t>3)</a:t>
            </a:r>
            <a:endParaRPr lang="en-US" sz="40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51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72265-5249-46A1-BB1B-2E359942C0EF}" type="slidenum">
              <a:rPr lang="en-US"/>
              <a:pPr/>
              <a:t>2</a:t>
            </a:fld>
            <a:endParaRPr lang="en-US"/>
          </a:p>
        </p:txBody>
      </p:sp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1216025" y="962025"/>
            <a:ext cx="61499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r>
              <a:rPr lang="en-US" sz="4400" dirty="0">
                <a:solidFill>
                  <a:schemeClr val="accent2"/>
                </a:solidFill>
                <a:latin typeface="Arial Black" pitchFamily="34" charset="0"/>
              </a:rPr>
              <a:t>Chapter 1</a:t>
            </a:r>
            <a:r>
              <a:rPr lang="en-US" sz="3600" dirty="0">
                <a:solidFill>
                  <a:schemeClr val="accent2"/>
                </a:solidFill>
                <a:latin typeface="Arial Black" pitchFamily="34" charset="0"/>
              </a:rPr>
              <a:t> </a:t>
            </a:r>
            <a:r>
              <a:rPr lang="en-US" sz="4400" b="1" dirty="0">
                <a:solidFill>
                  <a:schemeClr val="accent2"/>
                </a:solidFill>
              </a:rPr>
              <a:t>(part </a:t>
            </a:r>
            <a:r>
              <a:rPr lang="en-US" sz="4400" b="1" dirty="0" smtClean="0">
                <a:solidFill>
                  <a:schemeClr val="accent2"/>
                </a:solidFill>
              </a:rPr>
              <a:t>3)</a:t>
            </a:r>
            <a:endParaRPr lang="en-US" sz="4400" b="1" dirty="0">
              <a:solidFill>
                <a:schemeClr val="accent2"/>
              </a:solidFill>
            </a:endParaRPr>
          </a:p>
        </p:txBody>
      </p:sp>
      <p:sp>
        <p:nvSpPr>
          <p:cNvPr id="122883" name="Rectangle 3"/>
          <p:cNvSpPr>
            <a:spLocks noChangeArrowheads="1"/>
          </p:cNvSpPr>
          <p:nvPr/>
        </p:nvSpPr>
        <p:spPr bwMode="auto">
          <a:xfrm>
            <a:off x="557213" y="2165350"/>
            <a:ext cx="7850187" cy="374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endParaRPr lang="en-US" sz="3600" b="1">
              <a:solidFill>
                <a:srgbClr val="6600FF"/>
              </a:solidFill>
            </a:endParaRP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1560513" y="2409825"/>
            <a:ext cx="6351587" cy="141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5715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buFontTx/>
              <a:buChar char="•"/>
            </a:pPr>
            <a:r>
              <a:rPr lang="en-US" b="1" dirty="0">
                <a:solidFill>
                  <a:srgbClr val="6600FF"/>
                </a:solidFill>
              </a:rPr>
              <a:t>Information Rate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n-US" b="1" dirty="0">
                <a:solidFill>
                  <a:srgbClr val="6600FF"/>
                </a:solidFill>
              </a:rPr>
              <a:t>Extension of a discrete </a:t>
            </a:r>
            <a:r>
              <a:rPr lang="en-US" b="1" dirty="0" err="1">
                <a:solidFill>
                  <a:srgbClr val="6600FF"/>
                </a:solidFill>
              </a:rPr>
              <a:t>memoryless</a:t>
            </a:r>
            <a:r>
              <a:rPr lang="en-US" b="1" dirty="0">
                <a:solidFill>
                  <a:srgbClr val="6600FF"/>
                </a:solidFill>
              </a:rPr>
              <a:t> source 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29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3BDC8-BA1F-4C93-A622-88DB3C03DFF5}" type="slidenum">
              <a:rPr lang="en-US"/>
              <a:pPr/>
              <a:t>3</a:t>
            </a:fld>
            <a:endParaRPr lang="en-US"/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727075" y="360363"/>
            <a:ext cx="4813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/>
            <a:r>
              <a:rPr lang="en-US" sz="4400" b="1">
                <a:solidFill>
                  <a:srgbClr val="6600FF"/>
                </a:solidFill>
              </a:rPr>
              <a:t>Information Rate</a:t>
            </a:r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774700" y="1395413"/>
            <a:ext cx="7265988" cy="146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228600" indent="-228600" algn="just">
              <a:buFontTx/>
              <a:buChar char="•"/>
            </a:pPr>
            <a:r>
              <a:rPr lang="en-GB" sz="2400" dirty="0"/>
              <a:t>If a message source generates messages (symbols) at the rate of </a:t>
            </a:r>
            <a:r>
              <a:rPr lang="en-GB" sz="2400" b="1" i="1" u="sng" dirty="0">
                <a:solidFill>
                  <a:srgbClr val="6600FF"/>
                </a:solidFill>
              </a:rPr>
              <a:t>r</a:t>
            </a:r>
            <a:r>
              <a:rPr lang="en-GB" sz="2400" b="1" u="sng" dirty="0">
                <a:solidFill>
                  <a:srgbClr val="6600FF"/>
                </a:solidFill>
              </a:rPr>
              <a:t> messages per second</a:t>
            </a:r>
            <a:r>
              <a:rPr lang="en-GB" sz="2400" dirty="0"/>
              <a:t>,</a:t>
            </a:r>
            <a:r>
              <a:rPr lang="en-GB" sz="2400" b="1" dirty="0">
                <a:solidFill>
                  <a:schemeClr val="accent2"/>
                </a:solidFill>
              </a:rPr>
              <a:t> </a:t>
            </a:r>
            <a:r>
              <a:rPr lang="en-GB" sz="2400" dirty="0">
                <a:solidFill>
                  <a:schemeClr val="accent2"/>
                </a:solidFill>
              </a:rPr>
              <a:t>the </a:t>
            </a:r>
            <a:r>
              <a:rPr lang="en-GB" sz="2400" b="1" i="1" dirty="0">
                <a:solidFill>
                  <a:schemeClr val="accent2"/>
                </a:solidFill>
              </a:rPr>
              <a:t>rate of information</a:t>
            </a:r>
            <a:r>
              <a:rPr lang="en-GB" sz="2400" b="1" dirty="0">
                <a:solidFill>
                  <a:schemeClr val="accent2"/>
                </a:solidFill>
              </a:rPr>
              <a:t> </a:t>
            </a:r>
            <a:r>
              <a:rPr lang="en-GB" sz="2400" b="1" i="1" u="sng" dirty="0">
                <a:solidFill>
                  <a:schemeClr val="accent2"/>
                </a:solidFill>
              </a:rPr>
              <a:t>R</a:t>
            </a:r>
            <a:r>
              <a:rPr lang="en-GB" sz="2400" b="1" u="sng" dirty="0">
                <a:solidFill>
                  <a:schemeClr val="accent2"/>
                </a:solidFill>
              </a:rPr>
              <a:t> is defined as </a:t>
            </a:r>
            <a:r>
              <a:rPr lang="en-GB" sz="2400" b="1" i="1" u="sng" dirty="0">
                <a:solidFill>
                  <a:srgbClr val="990000"/>
                </a:solidFill>
              </a:rPr>
              <a:t>the average number of bits of information per second or merely information rate. </a:t>
            </a:r>
            <a:endParaRPr lang="en-US" sz="2400" b="1" i="1" u="sng" dirty="0">
              <a:solidFill>
                <a:srgbClr val="990000"/>
              </a:solidFill>
            </a:endParaRPr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1206500" y="5091113"/>
            <a:ext cx="690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228600" indent="-228600" algn="l">
              <a:buFontTx/>
              <a:buChar char="•"/>
            </a:pPr>
            <a:r>
              <a:rPr lang="en-GB" sz="2400" i="1"/>
              <a:t>H</a:t>
            </a:r>
            <a:r>
              <a:rPr lang="en-GB" sz="2400"/>
              <a:t> is the average number of bits of information per message. Hence,</a:t>
            </a:r>
            <a:endParaRPr lang="en-US" sz="2400"/>
          </a:p>
        </p:txBody>
      </p:sp>
      <p:sp>
        <p:nvSpPr>
          <p:cNvPr id="129030" name="Rectangle 6"/>
          <p:cNvSpPr>
            <a:spLocks noChangeArrowheads="1"/>
          </p:cNvSpPr>
          <p:nvPr/>
        </p:nvSpPr>
        <p:spPr bwMode="auto">
          <a:xfrm>
            <a:off x="925513" y="3948113"/>
            <a:ext cx="7662862" cy="91440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GB" sz="2000" b="1">
              <a:solidFill>
                <a:schemeClr val="accent2"/>
              </a:solidFill>
            </a:endParaRPr>
          </a:p>
          <a:p>
            <a:r>
              <a:rPr lang="en-GB" sz="2000" b="1">
                <a:solidFill>
                  <a:schemeClr val="accent2"/>
                </a:solidFill>
              </a:rPr>
              <a:t>R = (messages per second) x (average number of bits per messages)</a:t>
            </a:r>
          </a:p>
          <a:p>
            <a:endParaRPr lang="en-US" sz="2000" b="1">
              <a:solidFill>
                <a:schemeClr val="accent2"/>
              </a:solidFill>
            </a:endParaRPr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3135313" y="3160713"/>
            <a:ext cx="3281362" cy="563562"/>
          </a:xfrm>
          <a:prstGeom prst="rect">
            <a:avLst/>
          </a:prstGeom>
          <a:solidFill>
            <a:srgbClr val="66FFFF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 b="1" dirty="0">
                <a:solidFill>
                  <a:schemeClr val="accent2"/>
                </a:solidFill>
              </a:rPr>
              <a:t>R = </a:t>
            </a:r>
            <a:r>
              <a:rPr lang="en-GB" sz="2800" b="1" dirty="0" err="1">
                <a:solidFill>
                  <a:schemeClr val="accent2"/>
                </a:solidFill>
              </a:rPr>
              <a:t>rH</a:t>
            </a:r>
            <a:r>
              <a:rPr lang="en-GB" sz="2800" b="1" dirty="0">
                <a:solidFill>
                  <a:schemeClr val="accent2"/>
                </a:solidFill>
              </a:rPr>
              <a:t> bits/s</a:t>
            </a:r>
            <a:endParaRPr lang="en-US" sz="28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38F8-D280-4FBB-BECC-C51D2AD5C1A0}" type="slidenum">
              <a:rPr lang="en-US"/>
              <a:pPr/>
              <a:t>4</a:t>
            </a:fld>
            <a:endParaRPr lang="en-US"/>
          </a:p>
        </p:txBody>
      </p:sp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722313" y="2271713"/>
            <a:ext cx="7927975" cy="401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marL="173038" indent="-173038" algn="l">
              <a:lnSpc>
                <a:spcPct val="110000"/>
              </a:lnSpc>
              <a:buFontTx/>
              <a:buChar char="•"/>
            </a:pPr>
            <a:r>
              <a:rPr lang="en-GB" sz="2400" dirty="0"/>
              <a:t>Let us consider two sources of equal entropy H, generating  and r</a:t>
            </a:r>
            <a:r>
              <a:rPr lang="en-GB" sz="2400" baseline="-25000" dirty="0"/>
              <a:t>1</a:t>
            </a:r>
            <a:r>
              <a:rPr lang="en-GB" sz="2400" dirty="0"/>
              <a:t> and r</a:t>
            </a:r>
            <a:r>
              <a:rPr lang="en-GB" sz="2400" baseline="-25000" dirty="0"/>
              <a:t>2</a:t>
            </a:r>
            <a:r>
              <a:rPr lang="en-GB" sz="2400" dirty="0"/>
              <a:t> messages per second, respectively. </a:t>
            </a:r>
          </a:p>
          <a:p>
            <a:pPr marL="173038" indent="-173038" algn="l">
              <a:lnSpc>
                <a:spcPct val="110000"/>
              </a:lnSpc>
              <a:buFontTx/>
              <a:buChar char="•"/>
            </a:pPr>
            <a:r>
              <a:rPr lang="en-GB" sz="2400" dirty="0"/>
              <a:t>The first source will transmit the information at a rate R</a:t>
            </a:r>
            <a:r>
              <a:rPr lang="en-GB" sz="2400" baseline="-25000" dirty="0"/>
              <a:t>1</a:t>
            </a:r>
            <a:r>
              <a:rPr lang="en-GB" sz="2400" dirty="0"/>
              <a:t> = r</a:t>
            </a:r>
            <a:r>
              <a:rPr lang="en-GB" sz="2400" baseline="-25000" dirty="0"/>
              <a:t>1</a:t>
            </a:r>
            <a:r>
              <a:rPr lang="en-GB" sz="2400" dirty="0"/>
              <a:t>H and the second will transmit the information at a rate R</a:t>
            </a:r>
            <a:r>
              <a:rPr lang="en-GB" sz="2400" baseline="-25000" dirty="0"/>
              <a:t>2</a:t>
            </a:r>
            <a:r>
              <a:rPr lang="en-GB" sz="2400" dirty="0"/>
              <a:t> = r</a:t>
            </a:r>
            <a:r>
              <a:rPr lang="en-GB" sz="2400" baseline="-25000" dirty="0"/>
              <a:t>2</a:t>
            </a:r>
            <a:r>
              <a:rPr lang="en-GB" sz="2400" dirty="0"/>
              <a:t>H.</a:t>
            </a:r>
          </a:p>
          <a:p>
            <a:pPr marL="173038" indent="-173038" algn="l">
              <a:lnSpc>
                <a:spcPct val="110000"/>
              </a:lnSpc>
              <a:buFontTx/>
              <a:buChar char="•"/>
            </a:pPr>
            <a:r>
              <a:rPr lang="en-GB" sz="2400" dirty="0"/>
              <a:t>Now if r</a:t>
            </a:r>
            <a:r>
              <a:rPr lang="en-GB" sz="2400" baseline="-25000" dirty="0"/>
              <a:t>1</a:t>
            </a:r>
            <a:r>
              <a:rPr lang="en-GB" sz="2400" dirty="0"/>
              <a:t>&gt; r</a:t>
            </a:r>
            <a:r>
              <a:rPr lang="en-GB" sz="2400" baseline="-25000" dirty="0"/>
              <a:t>2</a:t>
            </a:r>
            <a:r>
              <a:rPr lang="en-GB" sz="2400" dirty="0"/>
              <a:t>, then R</a:t>
            </a:r>
            <a:r>
              <a:rPr lang="en-GB" sz="2400" baseline="-25000" dirty="0"/>
              <a:t>1</a:t>
            </a:r>
            <a:r>
              <a:rPr lang="en-GB" sz="2400" dirty="0"/>
              <a:t>&gt; R</a:t>
            </a:r>
            <a:r>
              <a:rPr lang="en-GB" sz="2400" baseline="-25000" dirty="0"/>
              <a:t>2</a:t>
            </a:r>
            <a:r>
              <a:rPr lang="en-GB" sz="2400" dirty="0"/>
              <a:t>. Thus in a given period, more information is transmitted from the first source than the second source, placing greater demands on the communication channel. </a:t>
            </a:r>
          </a:p>
          <a:p>
            <a:pPr marL="173038" indent="-173038" algn="l">
              <a:lnSpc>
                <a:spcPct val="110000"/>
              </a:lnSpc>
              <a:buFontTx/>
              <a:buChar char="•"/>
            </a:pPr>
            <a:r>
              <a:rPr lang="en-GB" sz="2400" dirty="0"/>
              <a:t>Hence, the source is not described by </a:t>
            </a:r>
            <a:r>
              <a:rPr lang="en-GB" sz="2400" b="1" u="sng" dirty="0">
                <a:solidFill>
                  <a:srgbClr val="990000"/>
                </a:solidFill>
              </a:rPr>
              <a:t>its entropy alone but also by its rate of information.</a:t>
            </a:r>
          </a:p>
        </p:txBody>
      </p:sp>
      <p:sp>
        <p:nvSpPr>
          <p:cNvPr id="135172" name="Rectangle 4"/>
          <p:cNvSpPr>
            <a:spLocks noChangeArrowheads="1"/>
          </p:cNvSpPr>
          <p:nvPr/>
        </p:nvSpPr>
        <p:spPr bwMode="auto">
          <a:xfrm>
            <a:off x="727075" y="360363"/>
            <a:ext cx="48133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r>
              <a:rPr lang="en-US" sz="4400" b="1">
                <a:solidFill>
                  <a:srgbClr val="6600FF"/>
                </a:solidFill>
              </a:rPr>
              <a:t>Information Rate</a:t>
            </a:r>
          </a:p>
        </p:txBody>
      </p:sp>
      <p:sp>
        <p:nvSpPr>
          <p:cNvPr id="135173" name="Rectangle 5"/>
          <p:cNvSpPr>
            <a:spLocks noChangeArrowheads="1"/>
          </p:cNvSpPr>
          <p:nvPr/>
        </p:nvSpPr>
        <p:spPr bwMode="auto">
          <a:xfrm>
            <a:off x="2652713" y="1522413"/>
            <a:ext cx="3281362" cy="563562"/>
          </a:xfrm>
          <a:prstGeom prst="rect">
            <a:avLst/>
          </a:prstGeom>
          <a:solidFill>
            <a:srgbClr val="66FFFF"/>
          </a:solidFill>
          <a:ln w="50800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800" b="1">
                <a:solidFill>
                  <a:schemeClr val="accent2"/>
                </a:solidFill>
              </a:rPr>
              <a:t>R = rH bits/s</a:t>
            </a:r>
            <a:endParaRPr lang="en-US" sz="28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89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28614-E663-4122-9252-0F097FF0B7B8}" type="slidenum">
              <a:rPr lang="en-US"/>
              <a:pPr/>
              <a:t>5</a:t>
            </a:fld>
            <a:endParaRPr lang="en-US"/>
          </a:p>
        </p:txBody>
      </p:sp>
      <p:sp>
        <p:nvSpPr>
          <p:cNvPr id="139266" name="Rectangle 2"/>
          <p:cNvSpPr>
            <a:spLocks noChangeArrowheads="1"/>
          </p:cNvSpPr>
          <p:nvPr/>
        </p:nvSpPr>
        <p:spPr bwMode="auto">
          <a:xfrm>
            <a:off x="620713" y="592138"/>
            <a:ext cx="7767637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l">
              <a:lnSpc>
                <a:spcPct val="80000"/>
              </a:lnSpc>
            </a:pPr>
            <a:r>
              <a:rPr lang="en-GB" sz="3600" b="1">
                <a:solidFill>
                  <a:srgbClr val="6600FF"/>
                </a:solidFill>
              </a:rPr>
              <a:t>Extension of a discrete memoryless source</a:t>
            </a:r>
            <a:endParaRPr lang="en-US" sz="3600" b="1">
              <a:solidFill>
                <a:srgbClr val="6600FF"/>
              </a:solidFill>
            </a:endParaRPr>
          </a:p>
        </p:txBody>
      </p:sp>
      <p:sp>
        <p:nvSpPr>
          <p:cNvPr id="139267" name="Rectangle 3"/>
          <p:cNvSpPr>
            <a:spLocks noChangeArrowheads="1"/>
          </p:cNvSpPr>
          <p:nvPr/>
        </p:nvSpPr>
        <p:spPr bwMode="auto">
          <a:xfrm>
            <a:off x="719138" y="1428750"/>
            <a:ext cx="7291387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just"/>
            <a:r>
              <a:rPr lang="en-GB" sz="1800"/>
              <a:t>In discussing information theoretic concepts, we often find useful to consider blocks rather than individual symbols, with </a:t>
            </a:r>
            <a:r>
              <a:rPr lang="en-GB" sz="1800" b="1" u="sng"/>
              <a:t>each block consisting of </a:t>
            </a:r>
            <a:r>
              <a:rPr lang="en-GB" sz="1800" b="1" i="1" u="sng"/>
              <a:t>n</a:t>
            </a:r>
            <a:r>
              <a:rPr lang="en-GB" sz="1800" b="1" u="sng"/>
              <a:t> successive source symbols. </a:t>
            </a:r>
          </a:p>
          <a:p>
            <a:pPr algn="just"/>
            <a:r>
              <a:rPr lang="en-GB" sz="1800"/>
              <a:t>We may view each block as being produced by </a:t>
            </a:r>
            <a:r>
              <a:rPr lang="en-GB" sz="1800" b="1" i="1">
                <a:solidFill>
                  <a:srgbClr val="6600FF"/>
                </a:solidFill>
              </a:rPr>
              <a:t>an extended source alphabet.</a:t>
            </a:r>
            <a:r>
              <a:rPr lang="en-GB" sz="1800"/>
              <a:t> </a:t>
            </a:r>
          </a:p>
        </p:txBody>
      </p:sp>
      <p:sp>
        <p:nvSpPr>
          <p:cNvPr id="139268" name="Rectangle 4"/>
          <p:cNvSpPr>
            <a:spLocks noChangeArrowheads="1"/>
          </p:cNvSpPr>
          <p:nvPr/>
        </p:nvSpPr>
        <p:spPr bwMode="auto">
          <a:xfrm>
            <a:off x="752475" y="3471863"/>
            <a:ext cx="7913688" cy="211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10000"/>
              </a:lnSpc>
            </a:pPr>
            <a:r>
              <a:rPr lang="en-GB" sz="1800" dirty="0"/>
              <a:t>In the case of discrete </a:t>
            </a:r>
            <a:r>
              <a:rPr lang="en-GB" sz="1800" dirty="0" err="1"/>
              <a:t>memoryless</a:t>
            </a:r>
            <a:r>
              <a:rPr lang="en-GB" sz="1800" dirty="0"/>
              <a:t> source, the source symbols are statistically independent.</a:t>
            </a:r>
          </a:p>
          <a:p>
            <a:pPr lvl="1" algn="l">
              <a:lnSpc>
                <a:spcPct val="110000"/>
              </a:lnSpc>
            </a:pPr>
            <a:r>
              <a:rPr lang="en-GB" sz="1800" b="1" i="1" dirty="0">
                <a:solidFill>
                  <a:srgbClr val="CC6600"/>
                </a:solidFill>
              </a:rPr>
              <a:t>Hence, the probability of a source symbol in </a:t>
            </a:r>
            <a:r>
              <a:rPr lang="en-GB" sz="1800" b="1" i="1" dirty="0" err="1">
                <a:solidFill>
                  <a:srgbClr val="CC6600"/>
                </a:solidFill>
              </a:rPr>
              <a:t>S</a:t>
            </a:r>
            <a:r>
              <a:rPr lang="en-GB" sz="1800" b="1" i="1" baseline="30000" dirty="0" err="1">
                <a:solidFill>
                  <a:srgbClr val="CC6600"/>
                </a:solidFill>
              </a:rPr>
              <a:t>n</a:t>
            </a:r>
            <a:r>
              <a:rPr lang="en-GB" sz="1800" b="1" i="1" dirty="0">
                <a:solidFill>
                  <a:srgbClr val="CC6600"/>
                </a:solidFill>
              </a:rPr>
              <a:t> is equal to the product of the probabilities of the n source symbols in S constituting the particular source symbol in </a:t>
            </a:r>
            <a:r>
              <a:rPr lang="en-GB" sz="1800" b="1" i="1" dirty="0" err="1">
                <a:solidFill>
                  <a:srgbClr val="CC6600"/>
                </a:solidFill>
              </a:rPr>
              <a:t>S</a:t>
            </a:r>
            <a:r>
              <a:rPr lang="en-GB" sz="1800" b="1" i="1" baseline="30000" dirty="0" err="1">
                <a:solidFill>
                  <a:srgbClr val="CC6600"/>
                </a:solidFill>
              </a:rPr>
              <a:t>n</a:t>
            </a:r>
            <a:r>
              <a:rPr lang="en-GB" sz="1800" dirty="0"/>
              <a:t>. </a:t>
            </a:r>
          </a:p>
          <a:p>
            <a:pPr algn="l">
              <a:lnSpc>
                <a:spcPct val="110000"/>
              </a:lnSpc>
            </a:pPr>
            <a:r>
              <a:rPr lang="en-GB" sz="1800" dirty="0"/>
              <a:t>We may thus intuitively expect that H(</a:t>
            </a:r>
            <a:r>
              <a:rPr lang="en-GB" sz="1800" i="1" dirty="0" err="1"/>
              <a:t>S</a:t>
            </a:r>
            <a:r>
              <a:rPr lang="en-GB" sz="1800" baseline="30000" dirty="0" err="1"/>
              <a:t>n</a:t>
            </a:r>
            <a:r>
              <a:rPr lang="en-GB" sz="1800" dirty="0"/>
              <a:t>), the entropy of the extended source, is equal to n times H(</a:t>
            </a:r>
            <a:r>
              <a:rPr lang="en-GB" sz="1800" i="1" dirty="0"/>
              <a:t>S</a:t>
            </a:r>
            <a:r>
              <a:rPr lang="en-GB" sz="1800" dirty="0"/>
              <a:t>), the entropy of the original source. </a:t>
            </a:r>
          </a:p>
        </p:txBody>
      </p:sp>
      <p:sp>
        <p:nvSpPr>
          <p:cNvPr id="139269" name="Rectangle 5"/>
          <p:cNvSpPr>
            <a:spLocks noChangeArrowheads="1"/>
          </p:cNvSpPr>
          <p:nvPr/>
        </p:nvSpPr>
        <p:spPr bwMode="auto">
          <a:xfrm>
            <a:off x="760413" y="2713038"/>
            <a:ext cx="74168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/>
            <a:r>
              <a:rPr lang="en-GB" sz="1800"/>
              <a:t>Each block is produced by an extended source with a source alphabet </a:t>
            </a:r>
            <a:r>
              <a:rPr lang="en-GB" sz="1800" i="1"/>
              <a:t>S</a:t>
            </a:r>
            <a:r>
              <a:rPr lang="en-GB" sz="1800" baseline="30000"/>
              <a:t>n</a:t>
            </a:r>
            <a:r>
              <a:rPr lang="en-GB" sz="1800"/>
              <a:t> that has K</a:t>
            </a:r>
            <a:r>
              <a:rPr lang="en-GB" sz="1800" baseline="30000"/>
              <a:t>n</a:t>
            </a:r>
            <a:r>
              <a:rPr lang="en-GB" sz="1800"/>
              <a:t> distinct blocks </a:t>
            </a:r>
          </a:p>
        </p:txBody>
      </p:sp>
      <p:sp>
        <p:nvSpPr>
          <p:cNvPr id="139271" name="Rectangle 7"/>
          <p:cNvSpPr>
            <a:spLocks noChangeArrowheads="1"/>
          </p:cNvSpPr>
          <p:nvPr/>
        </p:nvSpPr>
        <p:spPr bwMode="auto">
          <a:xfrm>
            <a:off x="3467100" y="5824538"/>
            <a:ext cx="2136775" cy="452437"/>
          </a:xfrm>
          <a:prstGeom prst="rect">
            <a:avLst/>
          </a:prstGeom>
          <a:solidFill>
            <a:srgbClr val="66FFFF"/>
          </a:solidFill>
          <a:ln w="254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2800" dirty="0"/>
              <a:t>H(</a:t>
            </a:r>
            <a:r>
              <a:rPr lang="en-GB" sz="2800" i="1" dirty="0" err="1"/>
              <a:t>S</a:t>
            </a:r>
            <a:r>
              <a:rPr lang="en-GB" sz="2800" baseline="30000" dirty="0" err="1"/>
              <a:t>n</a:t>
            </a:r>
            <a:r>
              <a:rPr lang="en-GB" sz="2800" dirty="0"/>
              <a:t>) = n H(</a:t>
            </a:r>
            <a:r>
              <a:rPr lang="en-GB" sz="2800" i="1" dirty="0"/>
              <a:t>S</a:t>
            </a:r>
            <a:r>
              <a:rPr lang="en-GB" sz="2800" dirty="0"/>
              <a:t>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1672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8" grpId="0" build="p" autoUpdateAnimBg="0"/>
      <p:bldP spid="139271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0A2A7D-D727-4BA7-988C-59CA2253A6C7}" type="slidenum">
              <a:rPr lang="en-US"/>
              <a:pPr/>
              <a:t>6</a:t>
            </a:fld>
            <a:endParaRPr lang="en-US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642938" y="438150"/>
            <a:ext cx="7761287" cy="140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just"/>
            <a:r>
              <a:rPr lang="en-GB" sz="2000" b="1" dirty="0">
                <a:solidFill>
                  <a:srgbClr val="6600FF"/>
                </a:solidFill>
              </a:rPr>
              <a:t>Example 1.3</a:t>
            </a:r>
            <a:endParaRPr lang="en-GB" sz="1800" dirty="0"/>
          </a:p>
          <a:p>
            <a:pPr algn="l"/>
            <a:r>
              <a:rPr lang="en-GB" sz="1800" b="1" dirty="0">
                <a:latin typeface="Courier New" pitchFamily="49" charset="0"/>
              </a:rPr>
              <a:t>Consider the Example 1.2 of a discrete </a:t>
            </a:r>
            <a:r>
              <a:rPr lang="en-GB" sz="1800" b="1" dirty="0" err="1">
                <a:latin typeface="Courier New" pitchFamily="49" charset="0"/>
              </a:rPr>
              <a:t>memoryless</a:t>
            </a:r>
            <a:r>
              <a:rPr lang="en-GB" sz="1800" b="1" dirty="0">
                <a:latin typeface="Courier New" pitchFamily="49" charset="0"/>
              </a:rPr>
              <a:t> source with source alphabet</a:t>
            </a:r>
          </a:p>
          <a:p>
            <a:pPr algn="l"/>
            <a:r>
              <a:rPr lang="en-GB" sz="1800" b="1" dirty="0">
                <a:latin typeface="Courier New" pitchFamily="49" charset="0"/>
              </a:rPr>
              <a:t> </a:t>
            </a:r>
            <a:r>
              <a:rPr lang="en-GB" sz="1800" b="1" i="1" dirty="0">
                <a:latin typeface="Courier New" pitchFamily="49" charset="0"/>
              </a:rPr>
              <a:t>S</a:t>
            </a:r>
            <a:r>
              <a:rPr lang="en-GB" sz="1800" b="1" dirty="0">
                <a:latin typeface="Courier New" pitchFamily="49" charset="0"/>
              </a:rPr>
              <a:t> = {s</a:t>
            </a:r>
            <a:r>
              <a:rPr lang="en-GB" sz="1800" b="1" baseline="-25000" dirty="0">
                <a:latin typeface="Courier New" pitchFamily="49" charset="0"/>
              </a:rPr>
              <a:t>0</a:t>
            </a:r>
            <a:r>
              <a:rPr lang="en-GB" sz="1800" b="1" dirty="0">
                <a:latin typeface="Courier New" pitchFamily="49" charset="0"/>
              </a:rPr>
              <a:t>, s</a:t>
            </a:r>
            <a:r>
              <a:rPr lang="en-GB" sz="1800" b="1" baseline="-25000" dirty="0">
                <a:latin typeface="Courier New" pitchFamily="49" charset="0"/>
              </a:rPr>
              <a:t>1</a:t>
            </a:r>
            <a:r>
              <a:rPr lang="en-GB" sz="1800" b="1" dirty="0">
                <a:latin typeface="Courier New" pitchFamily="49" charset="0"/>
              </a:rPr>
              <a:t>, s</a:t>
            </a:r>
            <a:r>
              <a:rPr lang="en-GB" sz="1800" b="1" baseline="-25000" dirty="0">
                <a:latin typeface="Courier New" pitchFamily="49" charset="0"/>
              </a:rPr>
              <a:t>2</a:t>
            </a:r>
            <a:r>
              <a:rPr lang="en-GB" sz="1800" b="1" dirty="0">
                <a:latin typeface="Courier New" pitchFamily="49" charset="0"/>
              </a:rPr>
              <a:t>} with p</a:t>
            </a:r>
            <a:r>
              <a:rPr lang="en-GB" sz="1800" b="1" baseline="-25000" dirty="0">
                <a:latin typeface="Courier New" pitchFamily="49" charset="0"/>
              </a:rPr>
              <a:t>0</a:t>
            </a:r>
            <a:r>
              <a:rPr lang="en-GB" sz="1800" b="1" dirty="0">
                <a:latin typeface="Courier New" pitchFamily="49" charset="0"/>
              </a:rPr>
              <a:t> = 1/4 , p</a:t>
            </a:r>
            <a:r>
              <a:rPr lang="en-GB" sz="1800" b="1" baseline="-25000" dirty="0">
                <a:latin typeface="Courier New" pitchFamily="49" charset="0"/>
              </a:rPr>
              <a:t>1</a:t>
            </a:r>
            <a:r>
              <a:rPr lang="en-GB" sz="1800" b="1" dirty="0">
                <a:latin typeface="Courier New" pitchFamily="49" charset="0"/>
              </a:rPr>
              <a:t>=1/4 and p</a:t>
            </a:r>
            <a:r>
              <a:rPr lang="en-GB" sz="1800" b="1" baseline="-25000" dirty="0">
                <a:latin typeface="Courier New" pitchFamily="49" charset="0"/>
              </a:rPr>
              <a:t>2</a:t>
            </a:r>
            <a:r>
              <a:rPr lang="en-GB" sz="1800" b="1" dirty="0">
                <a:latin typeface="Courier New" pitchFamily="49" charset="0"/>
              </a:rPr>
              <a:t>=1/2 . </a:t>
            </a:r>
          </a:p>
          <a:p>
            <a:pPr algn="l"/>
            <a:r>
              <a:rPr lang="en-GB" sz="1800" b="1" dirty="0">
                <a:latin typeface="Courier New" pitchFamily="49" charset="0"/>
              </a:rPr>
              <a:t>Prove that H(</a:t>
            </a:r>
            <a:r>
              <a:rPr lang="en-GB" sz="1800" b="1" i="1" dirty="0">
                <a:latin typeface="Courier New" pitchFamily="49" charset="0"/>
              </a:rPr>
              <a:t>S</a:t>
            </a:r>
            <a:r>
              <a:rPr lang="en-GB" sz="1800" b="1" baseline="30000" dirty="0">
                <a:latin typeface="Courier New" pitchFamily="49" charset="0"/>
              </a:rPr>
              <a:t>2</a:t>
            </a:r>
            <a:r>
              <a:rPr lang="en-GB" sz="1800" b="1" dirty="0">
                <a:latin typeface="Courier New" pitchFamily="49" charset="0"/>
              </a:rPr>
              <a:t>) = 2 H(</a:t>
            </a:r>
            <a:r>
              <a:rPr lang="en-GB" sz="1800" b="1" i="1" dirty="0">
                <a:latin typeface="Courier New" pitchFamily="49" charset="0"/>
              </a:rPr>
              <a:t>S</a:t>
            </a:r>
            <a:r>
              <a:rPr lang="en-GB" sz="1800" b="1" dirty="0">
                <a:latin typeface="Courier New" pitchFamily="49" charset="0"/>
              </a:rPr>
              <a:t>).</a:t>
            </a:r>
            <a:endParaRPr lang="en-GB" sz="1800" dirty="0"/>
          </a:p>
        </p:txBody>
      </p:sp>
      <p:sp>
        <p:nvSpPr>
          <p:cNvPr id="188426" name="Rectangle 10"/>
          <p:cNvSpPr>
            <a:spLocks noChangeArrowheads="1"/>
          </p:cNvSpPr>
          <p:nvPr/>
        </p:nvSpPr>
        <p:spPr bwMode="auto">
          <a:xfrm>
            <a:off x="593725" y="1828800"/>
            <a:ext cx="818515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30000"/>
              </a:lnSpc>
            </a:pPr>
            <a:r>
              <a:rPr lang="en-GB" sz="2200" b="1" u="sng" dirty="0">
                <a:solidFill>
                  <a:srgbClr val="996633"/>
                </a:solidFill>
              </a:rPr>
              <a:t>Solution</a:t>
            </a:r>
            <a:endParaRPr lang="en-GB" sz="1800" dirty="0"/>
          </a:p>
          <a:p>
            <a:pPr algn="l">
              <a:lnSpc>
                <a:spcPct val="130000"/>
              </a:lnSpc>
            </a:pPr>
            <a:r>
              <a:rPr lang="en-GB" sz="1800" dirty="0"/>
              <a:t>We had already calculated that H(</a:t>
            </a:r>
            <a:r>
              <a:rPr lang="en-GB" sz="1800" i="1" dirty="0"/>
              <a:t>S</a:t>
            </a:r>
            <a:r>
              <a:rPr lang="en-GB" sz="1800" dirty="0"/>
              <a:t>)=3/2 bits. Now, consider the second-order extension of the source. With the source alphabet </a:t>
            </a:r>
            <a:r>
              <a:rPr lang="en-GB" sz="1800" i="1" dirty="0"/>
              <a:t>S</a:t>
            </a:r>
            <a:r>
              <a:rPr lang="en-GB" sz="1800" dirty="0"/>
              <a:t> consisting of K=3 symbols, it follows that the source alphabet </a:t>
            </a:r>
            <a:r>
              <a:rPr lang="en-GB" sz="1800" i="1" dirty="0"/>
              <a:t>S</a:t>
            </a:r>
            <a:r>
              <a:rPr lang="en-GB" sz="1800" baseline="30000" dirty="0"/>
              <a:t>2</a:t>
            </a:r>
            <a:r>
              <a:rPr lang="en-GB" sz="1800" dirty="0"/>
              <a:t> of the extended source has </a:t>
            </a:r>
            <a:r>
              <a:rPr lang="en-GB" dirty="0"/>
              <a:t>K</a:t>
            </a:r>
            <a:r>
              <a:rPr lang="en-GB" baseline="30000" dirty="0"/>
              <a:t>2 </a:t>
            </a:r>
            <a:r>
              <a:rPr lang="en-GB" dirty="0"/>
              <a:t>= 3</a:t>
            </a:r>
            <a:r>
              <a:rPr lang="en-GB" baseline="30000" dirty="0"/>
              <a:t>2 </a:t>
            </a:r>
            <a:r>
              <a:rPr lang="en-GB" dirty="0"/>
              <a:t>= </a:t>
            </a:r>
            <a:r>
              <a:rPr lang="en-GB" sz="1800" dirty="0"/>
              <a:t>nine symbols:</a:t>
            </a:r>
          </a:p>
          <a:p>
            <a:pPr lvl="2" algn="l">
              <a:lnSpc>
                <a:spcPct val="130000"/>
              </a:lnSpc>
            </a:pPr>
            <a:r>
              <a:rPr lang="en-GB" sz="1800" dirty="0"/>
              <a:t> s</a:t>
            </a:r>
            <a:r>
              <a:rPr lang="en-GB" sz="1800" baseline="-25000" dirty="0"/>
              <a:t>0</a:t>
            </a:r>
            <a:r>
              <a:rPr lang="en-GB" sz="1800" dirty="0"/>
              <a:t>s</a:t>
            </a:r>
            <a:r>
              <a:rPr lang="en-GB" sz="1800" baseline="-25000" dirty="0"/>
              <a:t>0</a:t>
            </a:r>
            <a:r>
              <a:rPr lang="en-GB" sz="1800" dirty="0"/>
              <a:t>, s</a:t>
            </a:r>
            <a:r>
              <a:rPr lang="en-GB" sz="1800" baseline="-25000" dirty="0"/>
              <a:t>0</a:t>
            </a:r>
            <a:r>
              <a:rPr lang="en-GB" sz="1800" dirty="0"/>
              <a:t>s</a:t>
            </a:r>
            <a:r>
              <a:rPr lang="en-GB" sz="1800" baseline="-25000" dirty="0"/>
              <a:t>1</a:t>
            </a:r>
            <a:r>
              <a:rPr lang="en-GB" sz="1800" dirty="0"/>
              <a:t>, s</a:t>
            </a:r>
            <a:r>
              <a:rPr lang="en-GB" sz="1800" baseline="-25000" dirty="0"/>
              <a:t>0</a:t>
            </a:r>
            <a:r>
              <a:rPr lang="en-GB" sz="1800" dirty="0"/>
              <a:t>s</a:t>
            </a:r>
            <a:r>
              <a:rPr lang="en-GB" sz="1800" baseline="-25000" dirty="0"/>
              <a:t>2</a:t>
            </a:r>
            <a:r>
              <a:rPr lang="en-GB" sz="1800" dirty="0"/>
              <a:t>, s</a:t>
            </a:r>
            <a:r>
              <a:rPr lang="en-GB" sz="1800" baseline="-25000" dirty="0"/>
              <a:t>1</a:t>
            </a:r>
            <a:r>
              <a:rPr lang="en-GB" sz="1800" dirty="0"/>
              <a:t>s</a:t>
            </a:r>
            <a:r>
              <a:rPr lang="en-GB" sz="1800" baseline="-25000" dirty="0"/>
              <a:t>0</a:t>
            </a:r>
            <a:r>
              <a:rPr lang="en-GB" sz="1800" dirty="0"/>
              <a:t>, s</a:t>
            </a:r>
            <a:r>
              <a:rPr lang="en-GB" sz="1800" baseline="-25000" dirty="0"/>
              <a:t>1</a:t>
            </a:r>
            <a:r>
              <a:rPr lang="en-GB" sz="1800" dirty="0"/>
              <a:t>s</a:t>
            </a:r>
            <a:r>
              <a:rPr lang="en-GB" sz="1800" baseline="-25000" dirty="0"/>
              <a:t>1</a:t>
            </a:r>
            <a:r>
              <a:rPr lang="en-GB" sz="1800" dirty="0"/>
              <a:t>, s</a:t>
            </a:r>
            <a:r>
              <a:rPr lang="en-GB" sz="1800" baseline="-25000" dirty="0"/>
              <a:t>1</a:t>
            </a:r>
            <a:r>
              <a:rPr lang="en-GB" sz="1800" dirty="0"/>
              <a:t>s</a:t>
            </a:r>
            <a:r>
              <a:rPr lang="en-GB" sz="1800" baseline="-25000" dirty="0"/>
              <a:t>2</a:t>
            </a:r>
            <a:r>
              <a:rPr lang="en-GB" sz="1800" dirty="0"/>
              <a:t>, s</a:t>
            </a:r>
            <a:r>
              <a:rPr lang="en-GB" sz="1800" baseline="-25000" dirty="0"/>
              <a:t>2</a:t>
            </a:r>
            <a:r>
              <a:rPr lang="en-GB" sz="1800" dirty="0"/>
              <a:t>s</a:t>
            </a:r>
            <a:r>
              <a:rPr lang="en-GB" sz="1800" baseline="-25000" dirty="0"/>
              <a:t>0</a:t>
            </a:r>
            <a:r>
              <a:rPr lang="en-GB" sz="1800" dirty="0"/>
              <a:t>, s</a:t>
            </a:r>
            <a:r>
              <a:rPr lang="en-GB" sz="1800" baseline="-25000" dirty="0"/>
              <a:t>2</a:t>
            </a:r>
            <a:r>
              <a:rPr lang="en-GB" sz="1800" dirty="0"/>
              <a:t>s</a:t>
            </a:r>
            <a:r>
              <a:rPr lang="en-GB" sz="1800" baseline="-25000" dirty="0"/>
              <a:t>1</a:t>
            </a:r>
            <a:r>
              <a:rPr lang="en-GB" sz="1800" dirty="0"/>
              <a:t>, s</a:t>
            </a:r>
            <a:r>
              <a:rPr lang="en-GB" sz="1800" baseline="-25000" dirty="0"/>
              <a:t>2</a:t>
            </a:r>
            <a:r>
              <a:rPr lang="en-GB" sz="1800" dirty="0"/>
              <a:t>s</a:t>
            </a:r>
            <a:r>
              <a:rPr lang="en-GB" sz="1800" baseline="-25000" dirty="0"/>
              <a:t>2</a:t>
            </a:r>
            <a:r>
              <a:rPr lang="en-GB" sz="1800" dirty="0"/>
              <a:t>. </a:t>
            </a:r>
          </a:p>
          <a:p>
            <a:pPr algn="l">
              <a:lnSpc>
                <a:spcPct val="130000"/>
              </a:lnSpc>
            </a:pPr>
            <a:r>
              <a:rPr lang="en-GB" sz="1800" dirty="0"/>
              <a:t>We may denote these symbols by 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0</a:t>
            </a:r>
            <a:r>
              <a:rPr lang="en-GB" sz="1800" dirty="0"/>
              <a:t>, 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1</a:t>
            </a:r>
            <a:r>
              <a:rPr lang="en-GB" sz="1800" dirty="0"/>
              <a:t>,…, 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8</a:t>
            </a:r>
            <a:r>
              <a:rPr lang="en-GB" sz="1800" dirty="0"/>
              <a:t> respectively. </a:t>
            </a:r>
          </a:p>
        </p:txBody>
      </p:sp>
      <p:sp>
        <p:nvSpPr>
          <p:cNvPr id="188427" name="Rectangle 11"/>
          <p:cNvSpPr>
            <a:spLocks noChangeArrowheads="1"/>
          </p:cNvSpPr>
          <p:nvPr/>
        </p:nvSpPr>
        <p:spPr bwMode="auto">
          <a:xfrm>
            <a:off x="1196975" y="4733925"/>
            <a:ext cx="7640638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GB" sz="1800" dirty="0"/>
              <a:t>H(</a:t>
            </a:r>
            <a:r>
              <a:rPr lang="en-GB" sz="1800" i="1" dirty="0"/>
              <a:t>S</a:t>
            </a:r>
            <a:r>
              <a:rPr lang="en-GB" sz="1800" baseline="30000" dirty="0"/>
              <a:t>2</a:t>
            </a:r>
            <a:r>
              <a:rPr lang="en-GB" sz="1800" dirty="0"/>
              <a:t>) =  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0</a:t>
            </a:r>
            <a:r>
              <a:rPr lang="en-GB" sz="1800" dirty="0"/>
              <a:t>) log</a:t>
            </a:r>
            <a:r>
              <a:rPr lang="en-GB" sz="1800" baseline="-25000" dirty="0"/>
              <a:t>2</a:t>
            </a:r>
            <a:r>
              <a:rPr lang="en-GB" sz="1800" dirty="0"/>
              <a:t>[1/p(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0</a:t>
            </a:r>
            <a:r>
              <a:rPr lang="en-GB" sz="1800" dirty="0"/>
              <a:t>)] + 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1</a:t>
            </a:r>
            <a:r>
              <a:rPr lang="en-GB" sz="1800" dirty="0"/>
              <a:t>) log</a:t>
            </a:r>
            <a:r>
              <a:rPr lang="en-GB" sz="1800" baseline="-25000" dirty="0"/>
              <a:t>2</a:t>
            </a:r>
            <a:r>
              <a:rPr lang="en-GB" sz="1800" dirty="0"/>
              <a:t>[1/(p(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1</a:t>
            </a:r>
            <a:r>
              <a:rPr lang="en-GB" sz="1800" dirty="0"/>
              <a:t>)] + … + 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8</a:t>
            </a:r>
            <a:r>
              <a:rPr lang="en-GB" sz="1800" dirty="0"/>
              <a:t>) log</a:t>
            </a:r>
            <a:r>
              <a:rPr lang="en-GB" sz="1800" baseline="-25000" dirty="0"/>
              <a:t>2</a:t>
            </a:r>
            <a:r>
              <a:rPr lang="en-GB" sz="1800" dirty="0"/>
              <a:t>[1/p(</a:t>
            </a:r>
            <a:r>
              <a:rPr lang="en-GB" sz="1800" dirty="0">
                <a:sym typeface="Symbol" pitchFamily="18" charset="2"/>
              </a:rPr>
              <a:t></a:t>
            </a:r>
            <a:r>
              <a:rPr lang="en-GB" sz="1800" baseline="-25000" dirty="0"/>
              <a:t>8</a:t>
            </a:r>
            <a:r>
              <a:rPr lang="en-GB" sz="1800" dirty="0"/>
              <a:t>)]</a:t>
            </a:r>
          </a:p>
          <a:p>
            <a:pPr algn="l">
              <a:lnSpc>
                <a:spcPct val="120000"/>
              </a:lnSpc>
            </a:pPr>
            <a:r>
              <a:rPr lang="en-GB" sz="1800" dirty="0"/>
              <a:t>          = (1/16) log</a:t>
            </a:r>
            <a:r>
              <a:rPr lang="en-GB" sz="1800" baseline="-25000" dirty="0"/>
              <a:t>2</a:t>
            </a:r>
            <a:r>
              <a:rPr lang="en-GB" sz="1800" dirty="0"/>
              <a:t>[16] + (1/16) log</a:t>
            </a:r>
            <a:r>
              <a:rPr lang="en-GB" sz="1800" baseline="-25000" dirty="0"/>
              <a:t>2</a:t>
            </a:r>
            <a:r>
              <a:rPr lang="en-GB" sz="1800" dirty="0"/>
              <a:t>[16] + (1/8) log</a:t>
            </a:r>
            <a:r>
              <a:rPr lang="en-GB" sz="1800" baseline="-25000" dirty="0"/>
              <a:t>2</a:t>
            </a:r>
            <a:r>
              <a:rPr lang="en-GB" sz="1800" dirty="0"/>
              <a:t>[8] + (1/16) log</a:t>
            </a:r>
            <a:r>
              <a:rPr lang="en-GB" sz="1800" baseline="-25000" dirty="0"/>
              <a:t>2</a:t>
            </a:r>
            <a:r>
              <a:rPr lang="en-GB" sz="1800" dirty="0"/>
              <a:t>[16]</a:t>
            </a:r>
          </a:p>
          <a:p>
            <a:pPr algn="l">
              <a:lnSpc>
                <a:spcPct val="120000"/>
              </a:lnSpc>
            </a:pPr>
            <a:r>
              <a:rPr lang="en-GB" sz="1800" dirty="0"/>
              <a:t>            + (1/16) log</a:t>
            </a:r>
            <a:r>
              <a:rPr lang="en-GB" sz="1800" baseline="-25000" dirty="0"/>
              <a:t>2</a:t>
            </a:r>
            <a:r>
              <a:rPr lang="en-GB" sz="1800" dirty="0"/>
              <a:t>[16] + (1/8) log</a:t>
            </a:r>
            <a:r>
              <a:rPr lang="en-GB" sz="1800" baseline="-25000" dirty="0"/>
              <a:t>2</a:t>
            </a:r>
            <a:r>
              <a:rPr lang="en-GB" sz="1800" dirty="0"/>
              <a:t>[8] + (1/8) log</a:t>
            </a:r>
            <a:r>
              <a:rPr lang="en-GB" sz="1800" baseline="-25000" dirty="0"/>
              <a:t>2</a:t>
            </a:r>
            <a:r>
              <a:rPr lang="en-GB" sz="1800" dirty="0"/>
              <a:t>[8] +(1/8) log</a:t>
            </a:r>
            <a:r>
              <a:rPr lang="en-GB" sz="1800" baseline="-25000" dirty="0"/>
              <a:t>2</a:t>
            </a:r>
            <a:r>
              <a:rPr lang="en-GB" sz="1800" dirty="0"/>
              <a:t>[8] +(1/4) log</a:t>
            </a:r>
            <a:r>
              <a:rPr lang="en-GB" sz="1800" baseline="-25000" dirty="0"/>
              <a:t>2</a:t>
            </a:r>
            <a:r>
              <a:rPr lang="en-GB" sz="1800" dirty="0"/>
              <a:t>[4]</a:t>
            </a:r>
          </a:p>
          <a:p>
            <a:pPr algn="l">
              <a:lnSpc>
                <a:spcPct val="120000"/>
              </a:lnSpc>
            </a:pPr>
            <a:r>
              <a:rPr lang="en-GB" sz="1800" dirty="0"/>
              <a:t>          = 3 bits= 2 H(</a:t>
            </a:r>
            <a:r>
              <a:rPr lang="en-GB" sz="1800" i="1" dirty="0"/>
              <a:t>S</a:t>
            </a:r>
            <a:r>
              <a:rPr lang="en-GB" sz="1800" dirty="0"/>
              <a:t>)</a:t>
            </a:r>
          </a:p>
        </p:txBody>
      </p:sp>
      <p:sp>
        <p:nvSpPr>
          <p:cNvPr id="188428" name="Rectangle 12"/>
          <p:cNvSpPr>
            <a:spLocks noChangeArrowheads="1"/>
          </p:cNvSpPr>
          <p:nvPr/>
        </p:nvSpPr>
        <p:spPr bwMode="auto">
          <a:xfrm>
            <a:off x="3340100" y="6040438"/>
            <a:ext cx="2136775" cy="452437"/>
          </a:xfrm>
          <a:prstGeom prst="rect">
            <a:avLst/>
          </a:prstGeom>
          <a:solidFill>
            <a:srgbClr val="66FFFF"/>
          </a:solidFill>
          <a:ln w="2540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2800"/>
              <a:t>H(</a:t>
            </a:r>
            <a:r>
              <a:rPr lang="en-GB" sz="2800" i="1"/>
              <a:t>S</a:t>
            </a:r>
            <a:r>
              <a:rPr lang="en-GB" sz="2800" baseline="30000"/>
              <a:t>2</a:t>
            </a:r>
            <a:r>
              <a:rPr lang="en-GB" sz="2800"/>
              <a:t>) = 2 H(</a:t>
            </a:r>
            <a:r>
              <a:rPr lang="en-GB" sz="2800" i="1"/>
              <a:t>S</a:t>
            </a:r>
            <a:r>
              <a:rPr lang="en-GB" sz="2800"/>
              <a:t>)</a:t>
            </a:r>
            <a:endParaRPr lang="en-US" sz="2800"/>
          </a:p>
        </p:txBody>
      </p:sp>
      <p:sp>
        <p:nvSpPr>
          <p:cNvPr id="188429" name="Rectangle 13"/>
          <p:cNvSpPr>
            <a:spLocks noChangeArrowheads="1"/>
          </p:cNvSpPr>
          <p:nvPr/>
        </p:nvSpPr>
        <p:spPr bwMode="auto">
          <a:xfrm>
            <a:off x="520700" y="4106863"/>
            <a:ext cx="82169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algn="l">
              <a:lnSpc>
                <a:spcPct val="120000"/>
              </a:lnSpc>
            </a:pPr>
            <a:r>
              <a:rPr lang="en-GB" sz="1800"/>
              <a:t>The probability of these nine source symbols are 1/16, 1/16, 1/8, 1/16, 1/16, 1/8, 1/8, 1/8, and 1/4 respectively.</a:t>
            </a:r>
          </a:p>
        </p:txBody>
      </p:sp>
    </p:spTree>
    <p:extLst>
      <p:ext uri="{BB962C8B-B14F-4D97-AF65-F5344CB8AC3E}">
        <p14:creationId xmlns:p14="http://schemas.microsoft.com/office/powerpoint/2010/main" val="216992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26" grpId="0" autoUpdateAnimBg="0"/>
      <p:bldP spid="188427" grpId="0" autoUpdateAnimBg="0"/>
      <p:bldP spid="188428" grpId="0" animBg="1" autoUpdateAnimBg="0"/>
      <p:bldP spid="188429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634</Words>
  <Application>Microsoft Office PowerPoint</Application>
  <PresentationFormat>On-screen Show (4:3)</PresentationFormat>
  <Paragraphs>52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Arafat</dc:creator>
  <cp:lastModifiedBy>Arafat</cp:lastModifiedBy>
  <cp:revision>2</cp:revision>
  <dcterms:created xsi:type="dcterms:W3CDTF">2006-08-16T00:00:00Z</dcterms:created>
  <dcterms:modified xsi:type="dcterms:W3CDTF">2020-06-23T14:15:48Z</dcterms:modified>
</cp:coreProperties>
</file>