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306" r:id="rId3"/>
    <p:sldId id="257" r:id="rId4"/>
    <p:sldId id="258" r:id="rId5"/>
    <p:sldId id="259" r:id="rId6"/>
    <p:sldId id="307" r:id="rId7"/>
    <p:sldId id="260" r:id="rId8"/>
    <p:sldId id="308" r:id="rId9"/>
    <p:sldId id="291" r:id="rId10"/>
    <p:sldId id="261" r:id="rId11"/>
    <p:sldId id="296" r:id="rId12"/>
    <p:sldId id="297" r:id="rId13"/>
    <p:sldId id="298" r:id="rId14"/>
    <p:sldId id="262" r:id="rId15"/>
    <p:sldId id="263" r:id="rId16"/>
    <p:sldId id="292" r:id="rId17"/>
    <p:sldId id="264" r:id="rId18"/>
    <p:sldId id="293" r:id="rId19"/>
    <p:sldId id="294" r:id="rId20"/>
    <p:sldId id="265" r:id="rId21"/>
    <p:sldId id="295" r:id="rId22"/>
    <p:sldId id="299" r:id="rId23"/>
    <p:sldId id="300" r:id="rId24"/>
    <p:sldId id="266" r:id="rId25"/>
    <p:sldId id="301" r:id="rId26"/>
    <p:sldId id="302" r:id="rId27"/>
    <p:sldId id="303" r:id="rId28"/>
    <p:sldId id="267" r:id="rId29"/>
    <p:sldId id="268" r:id="rId30"/>
    <p:sldId id="269" r:id="rId31"/>
    <p:sldId id="304" r:id="rId32"/>
    <p:sldId id="305" r:id="rId33"/>
    <p:sldId id="309" r:id="rId34"/>
    <p:sldId id="310" r:id="rId35"/>
    <p:sldId id="270" r:id="rId36"/>
    <p:sldId id="31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72" autoAdjust="0"/>
  </p:normalViewPr>
  <p:slideViewPr>
    <p:cSldViewPr>
      <p:cViewPr varScale="1">
        <p:scale>
          <a:sx n="65" d="100"/>
          <a:sy n="65" d="100"/>
        </p:scale>
        <p:origin x="12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13BF7-C7DB-4019-875B-ED7733C9426E}" type="datetimeFigureOut">
              <a:rPr lang="en-US" smtClean="0"/>
              <a:pPr/>
              <a:t>3/25/2024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9389E-094F-477B-BA60-D69E0C1860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9389E-094F-477B-BA60-D69E0C18609E}" type="slidenum">
              <a:rPr lang="en-US" smtClean="0"/>
              <a:pPr/>
              <a:t>1</a:t>
            </a:fld>
            <a:endParaRPr lang="en-US"/>
          </a:p>
        </p:txBody>
      </p:sp>
    </p:spTree>
    <p:extLst>
      <p:ext uri="{BB962C8B-B14F-4D97-AF65-F5344CB8AC3E}">
        <p14:creationId xmlns:p14="http://schemas.microsoft.com/office/powerpoint/2010/main" val="228042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13</a:t>
            </a:fld>
            <a:endParaRPr lang="en-US"/>
          </a:p>
        </p:txBody>
      </p:sp>
    </p:spTree>
    <p:extLst>
      <p:ext uri="{BB962C8B-B14F-4D97-AF65-F5344CB8AC3E}">
        <p14:creationId xmlns:p14="http://schemas.microsoft.com/office/powerpoint/2010/main" val="99258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14</a:t>
            </a:fld>
            <a:endParaRPr lang="en-US"/>
          </a:p>
        </p:txBody>
      </p:sp>
    </p:spTree>
    <p:extLst>
      <p:ext uri="{BB962C8B-B14F-4D97-AF65-F5344CB8AC3E}">
        <p14:creationId xmlns:p14="http://schemas.microsoft.com/office/powerpoint/2010/main" val="234972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15</a:t>
            </a:fld>
            <a:endParaRPr lang="en-US"/>
          </a:p>
        </p:txBody>
      </p:sp>
    </p:spTree>
    <p:extLst>
      <p:ext uri="{BB962C8B-B14F-4D97-AF65-F5344CB8AC3E}">
        <p14:creationId xmlns:p14="http://schemas.microsoft.com/office/powerpoint/2010/main" val="88080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16</a:t>
            </a:fld>
            <a:endParaRPr lang="en-US"/>
          </a:p>
        </p:txBody>
      </p:sp>
    </p:spTree>
    <p:extLst>
      <p:ext uri="{BB962C8B-B14F-4D97-AF65-F5344CB8AC3E}">
        <p14:creationId xmlns:p14="http://schemas.microsoft.com/office/powerpoint/2010/main" val="182485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17</a:t>
            </a:fld>
            <a:endParaRPr lang="en-US"/>
          </a:p>
        </p:txBody>
      </p:sp>
    </p:spTree>
    <p:extLst>
      <p:ext uri="{BB962C8B-B14F-4D97-AF65-F5344CB8AC3E}">
        <p14:creationId xmlns:p14="http://schemas.microsoft.com/office/powerpoint/2010/main" val="222116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18</a:t>
            </a:fld>
            <a:endParaRPr lang="en-US"/>
          </a:p>
        </p:txBody>
      </p:sp>
    </p:spTree>
    <p:extLst>
      <p:ext uri="{BB962C8B-B14F-4D97-AF65-F5344CB8AC3E}">
        <p14:creationId xmlns:p14="http://schemas.microsoft.com/office/powerpoint/2010/main" val="38499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19</a:t>
            </a:fld>
            <a:endParaRPr lang="en-US"/>
          </a:p>
        </p:txBody>
      </p:sp>
    </p:spTree>
    <p:extLst>
      <p:ext uri="{BB962C8B-B14F-4D97-AF65-F5344CB8AC3E}">
        <p14:creationId xmlns:p14="http://schemas.microsoft.com/office/powerpoint/2010/main" val="115561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20</a:t>
            </a:fld>
            <a:endParaRPr lang="en-US"/>
          </a:p>
        </p:txBody>
      </p:sp>
    </p:spTree>
    <p:extLst>
      <p:ext uri="{BB962C8B-B14F-4D97-AF65-F5344CB8AC3E}">
        <p14:creationId xmlns:p14="http://schemas.microsoft.com/office/powerpoint/2010/main" val="23318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21</a:t>
            </a:fld>
            <a:endParaRPr lang="en-US"/>
          </a:p>
        </p:txBody>
      </p:sp>
    </p:spTree>
    <p:extLst>
      <p:ext uri="{BB962C8B-B14F-4D97-AF65-F5344CB8AC3E}">
        <p14:creationId xmlns:p14="http://schemas.microsoft.com/office/powerpoint/2010/main" val="991533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22</a:t>
            </a:fld>
            <a:endParaRPr lang="en-US"/>
          </a:p>
        </p:txBody>
      </p:sp>
    </p:spTree>
    <p:extLst>
      <p:ext uri="{BB962C8B-B14F-4D97-AF65-F5344CB8AC3E}">
        <p14:creationId xmlns:p14="http://schemas.microsoft.com/office/powerpoint/2010/main" val="265286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23</a:t>
            </a:fld>
            <a:endParaRPr lang="en-US"/>
          </a:p>
        </p:txBody>
      </p:sp>
    </p:spTree>
    <p:extLst>
      <p:ext uri="{BB962C8B-B14F-4D97-AF65-F5344CB8AC3E}">
        <p14:creationId xmlns:p14="http://schemas.microsoft.com/office/powerpoint/2010/main" val="234642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24</a:t>
            </a:fld>
            <a:endParaRPr lang="en-US"/>
          </a:p>
        </p:txBody>
      </p:sp>
    </p:spTree>
    <p:extLst>
      <p:ext uri="{BB962C8B-B14F-4D97-AF65-F5344CB8AC3E}">
        <p14:creationId xmlns:p14="http://schemas.microsoft.com/office/powerpoint/2010/main" val="1649648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25</a:t>
            </a:fld>
            <a:endParaRPr lang="en-US"/>
          </a:p>
        </p:txBody>
      </p:sp>
    </p:spTree>
    <p:extLst>
      <p:ext uri="{BB962C8B-B14F-4D97-AF65-F5344CB8AC3E}">
        <p14:creationId xmlns:p14="http://schemas.microsoft.com/office/powerpoint/2010/main" val="155735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26</a:t>
            </a:fld>
            <a:endParaRPr lang="en-US"/>
          </a:p>
        </p:txBody>
      </p:sp>
    </p:spTree>
    <p:extLst>
      <p:ext uri="{BB962C8B-B14F-4D97-AF65-F5344CB8AC3E}">
        <p14:creationId xmlns:p14="http://schemas.microsoft.com/office/powerpoint/2010/main" val="367138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27</a:t>
            </a:fld>
            <a:endParaRPr lang="en-US"/>
          </a:p>
        </p:txBody>
      </p:sp>
    </p:spTree>
    <p:extLst>
      <p:ext uri="{BB962C8B-B14F-4D97-AF65-F5344CB8AC3E}">
        <p14:creationId xmlns:p14="http://schemas.microsoft.com/office/powerpoint/2010/main" val="2769674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28</a:t>
            </a:fld>
            <a:endParaRPr lang="en-US"/>
          </a:p>
        </p:txBody>
      </p:sp>
    </p:spTree>
    <p:extLst>
      <p:ext uri="{BB962C8B-B14F-4D97-AF65-F5344CB8AC3E}">
        <p14:creationId xmlns:p14="http://schemas.microsoft.com/office/powerpoint/2010/main" val="91859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29</a:t>
            </a:fld>
            <a:endParaRPr lang="en-US"/>
          </a:p>
        </p:txBody>
      </p:sp>
    </p:spTree>
    <p:extLst>
      <p:ext uri="{BB962C8B-B14F-4D97-AF65-F5344CB8AC3E}">
        <p14:creationId xmlns:p14="http://schemas.microsoft.com/office/powerpoint/2010/main" val="182475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30</a:t>
            </a:fld>
            <a:endParaRPr lang="en-US"/>
          </a:p>
        </p:txBody>
      </p:sp>
    </p:spTree>
    <p:extLst>
      <p:ext uri="{BB962C8B-B14F-4D97-AF65-F5344CB8AC3E}">
        <p14:creationId xmlns:p14="http://schemas.microsoft.com/office/powerpoint/2010/main" val="1905594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31</a:t>
            </a:fld>
            <a:endParaRPr lang="en-US"/>
          </a:p>
        </p:txBody>
      </p:sp>
    </p:spTree>
    <p:extLst>
      <p:ext uri="{BB962C8B-B14F-4D97-AF65-F5344CB8AC3E}">
        <p14:creationId xmlns:p14="http://schemas.microsoft.com/office/powerpoint/2010/main" val="331412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32</a:t>
            </a:fld>
            <a:endParaRPr lang="en-US"/>
          </a:p>
        </p:txBody>
      </p:sp>
    </p:spTree>
    <p:extLst>
      <p:ext uri="{BB962C8B-B14F-4D97-AF65-F5344CB8AC3E}">
        <p14:creationId xmlns:p14="http://schemas.microsoft.com/office/powerpoint/2010/main" val="66491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4</a:t>
            </a:fld>
            <a:endParaRPr lang="en-US"/>
          </a:p>
        </p:txBody>
      </p:sp>
    </p:spTree>
    <p:extLst>
      <p:ext uri="{BB962C8B-B14F-4D97-AF65-F5344CB8AC3E}">
        <p14:creationId xmlns:p14="http://schemas.microsoft.com/office/powerpoint/2010/main" val="381751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35</a:t>
            </a:fld>
            <a:endParaRPr lang="en-US"/>
          </a:p>
        </p:txBody>
      </p:sp>
    </p:spTree>
    <p:extLst>
      <p:ext uri="{BB962C8B-B14F-4D97-AF65-F5344CB8AC3E}">
        <p14:creationId xmlns:p14="http://schemas.microsoft.com/office/powerpoint/2010/main" val="292130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5</a:t>
            </a:fld>
            <a:endParaRPr lang="en-US"/>
          </a:p>
        </p:txBody>
      </p:sp>
    </p:spTree>
    <p:extLst>
      <p:ext uri="{BB962C8B-B14F-4D97-AF65-F5344CB8AC3E}">
        <p14:creationId xmlns:p14="http://schemas.microsoft.com/office/powerpoint/2010/main" val="88808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7</a:t>
            </a:fld>
            <a:endParaRPr lang="en-US"/>
          </a:p>
        </p:txBody>
      </p:sp>
    </p:spTree>
    <p:extLst>
      <p:ext uri="{BB962C8B-B14F-4D97-AF65-F5344CB8AC3E}">
        <p14:creationId xmlns:p14="http://schemas.microsoft.com/office/powerpoint/2010/main" val="50899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9</a:t>
            </a:fld>
            <a:endParaRPr lang="en-US"/>
          </a:p>
        </p:txBody>
      </p:sp>
    </p:spTree>
    <p:extLst>
      <p:ext uri="{BB962C8B-B14F-4D97-AF65-F5344CB8AC3E}">
        <p14:creationId xmlns:p14="http://schemas.microsoft.com/office/powerpoint/2010/main" val="383919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10</a:t>
            </a:fld>
            <a:endParaRPr lang="en-US"/>
          </a:p>
        </p:txBody>
      </p:sp>
    </p:spTree>
    <p:extLst>
      <p:ext uri="{BB962C8B-B14F-4D97-AF65-F5344CB8AC3E}">
        <p14:creationId xmlns:p14="http://schemas.microsoft.com/office/powerpoint/2010/main" val="100716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11</a:t>
            </a:fld>
            <a:endParaRPr lang="en-US"/>
          </a:p>
        </p:txBody>
      </p:sp>
    </p:spTree>
    <p:extLst>
      <p:ext uri="{BB962C8B-B14F-4D97-AF65-F5344CB8AC3E}">
        <p14:creationId xmlns:p14="http://schemas.microsoft.com/office/powerpoint/2010/main" val="281457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12</a:t>
            </a:fld>
            <a:endParaRPr lang="en-US"/>
          </a:p>
        </p:txBody>
      </p:sp>
    </p:spTree>
    <p:extLst>
      <p:ext uri="{BB962C8B-B14F-4D97-AF65-F5344CB8AC3E}">
        <p14:creationId xmlns:p14="http://schemas.microsoft.com/office/powerpoint/2010/main" val="157881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554515C-6F32-4085-86B0-2A6F566A0FB8}" type="datetime1">
              <a:rPr lang="en-US" smtClean="0"/>
              <a:t>3/25/2024</a:t>
            </a:fld>
            <a:endParaRPr lang="en-US"/>
          </a:p>
        </p:txBody>
      </p:sp>
      <p:sp>
        <p:nvSpPr>
          <p:cNvPr id="17" name="Footer Placeholder 16"/>
          <p:cNvSpPr>
            <a:spLocks noGrp="1"/>
          </p:cNvSpPr>
          <p:nvPr>
            <p:ph type="ftr" sz="quarter" idx="11"/>
          </p:nvPr>
        </p:nvSpPr>
        <p:spPr/>
        <p:txBody>
          <a:bodyPr/>
          <a:lstStyle/>
          <a:p>
            <a:r>
              <a:rPr lang="ar-JO"/>
              <a:t>إعداد: د.أنس ابو حسان / أ.علاء أبوزهرة</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133345-B132-47CC-83AF-526264E3F50B}" type="datetime1">
              <a:rPr lang="en-US" smtClean="0"/>
              <a:t>3/25/2024</a:t>
            </a:fld>
            <a:endParaRPr lang="en-US"/>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6" name="Slide Number Placeholder 5"/>
          <p:cNvSpPr>
            <a:spLocks noGrp="1"/>
          </p:cNvSpPr>
          <p:nvPr>
            <p:ph type="sldNum" sz="quarter" idx="12"/>
          </p:nvPr>
        </p:nvSpPr>
        <p:spPr/>
        <p:txBody>
          <a:bodyPr/>
          <a:lstStyle/>
          <a:p>
            <a:fld id="{936D5B96-C723-487F-B59A-ACA010AFAA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6D5B96-C723-487F-B59A-ACA010AFAAE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C8DEE1-00BD-41DE-9117-37E8A2D0DA80}" type="datetime1">
              <a:rPr lang="en-US" smtClean="0"/>
              <a:t>3/25/2024</a:t>
            </a:fld>
            <a:endParaRPr lang="en-US"/>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93A62FB-7BF8-4CE3-8B50-4478C4583855}" type="datetime1">
              <a:rPr lang="en-US" smtClean="0"/>
              <a:t>3/25/2024</a:t>
            </a:fld>
            <a:endParaRPr lang="en-US"/>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6D5B96-C723-487F-B59A-ACA010AFAAE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4" name="Date Placeholder 3"/>
          <p:cNvSpPr>
            <a:spLocks noGrp="1"/>
          </p:cNvSpPr>
          <p:nvPr>
            <p:ph type="dt" sz="half" idx="10"/>
          </p:nvPr>
        </p:nvSpPr>
        <p:spPr/>
        <p:txBody>
          <a:bodyPr/>
          <a:lstStyle/>
          <a:p>
            <a:fld id="{80EBE836-9D03-4ABE-8CA7-C1BC62433C7D}" type="datetime1">
              <a:rPr lang="en-US" smtClean="0"/>
              <a:t>3/25/2024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C8D4A29-868D-4021-A1E8-0D3FB192AD5B}" type="datetime1">
              <a:rPr lang="en-US" smtClean="0"/>
              <a:t>3/25/2024</a:t>
            </a:fld>
            <a:endParaRPr lang="en-US"/>
          </a:p>
        </p:txBody>
      </p:sp>
      <p:sp>
        <p:nvSpPr>
          <p:cNvPr id="6" name="Footer Placeholder 5"/>
          <p:cNvSpPr>
            <a:spLocks noGrp="1"/>
          </p:cNvSpPr>
          <p:nvPr>
            <p:ph type="ftr" sz="quarter" idx="11"/>
          </p:nvPr>
        </p:nvSpPr>
        <p:spPr/>
        <p:txBody>
          <a:bodyPr/>
          <a:lstStyle/>
          <a:p>
            <a:r>
              <a:rPr lang="ar-JO"/>
              <a:t>إعداد: د.أنس ابو حسان / أ.علاء أبوزهرة</a:t>
            </a:r>
            <a:endParaRPr lang="en-US"/>
          </a:p>
        </p:txBody>
      </p:sp>
      <p:sp>
        <p:nvSpPr>
          <p:cNvPr id="7" name="Slide Number Placeholder 6"/>
          <p:cNvSpPr>
            <a:spLocks noGrp="1"/>
          </p:cNvSpPr>
          <p:nvPr>
            <p:ph type="sldNum" sz="quarter" idx="12"/>
          </p:nvPr>
        </p:nvSpPr>
        <p:spPr/>
        <p:txBody>
          <a:bodyPr/>
          <a:lstStyle/>
          <a:p>
            <a:fld id="{936D5B96-C723-487F-B59A-ACA010AFAAE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3151E6C-A7C9-436A-8BE8-1EA23FFA598F}" type="datetime1">
              <a:rPr lang="en-US" smtClean="0"/>
              <a:t>3/25/2024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ar-JO"/>
              <a:t>إعداد: د.أنس ابو حسان / أ.علاء أبوزهرة</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6D5B96-C723-487F-B59A-ACA010AFAAE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26AEAD3-4AF9-47EB-8696-555C72EC4AAA}" type="datetime1">
              <a:rPr lang="en-US" smtClean="0"/>
              <a:t>3/25/2024</a:t>
            </a:fld>
            <a:endParaRPr lang="en-US"/>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6D5B96-C723-487F-B59A-ACA010AFA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7BBA4C-CB61-4E17-A2EB-B7F41F5BB013}" type="datetime1">
              <a:rPr lang="en-US" smtClean="0"/>
              <a:t>3/25/2024</a:t>
            </a:fld>
            <a:endParaRPr lang="en-US"/>
          </a:p>
        </p:txBody>
      </p:sp>
      <p:sp>
        <p:nvSpPr>
          <p:cNvPr id="3" name="Footer Placeholder 2"/>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6D5B96-C723-487F-B59A-ACA010AFA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5172B30-ABCC-4359-A418-57B08BBE5E05}" type="datetime1">
              <a:rPr lang="en-US" smtClean="0"/>
              <a:t>3/25/2024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ar-JO"/>
              <a:t>إعداد: د.أنس ابو حسان / أ.علاء أبوزهرة</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6D5B96-C723-487F-B59A-ACA010AFAAE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E4603B8-F11F-42C7-838A-27FD03BA3B0F}" type="datetime1">
              <a:rPr lang="en-US" smtClean="0"/>
              <a:t>3/25/2024</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ar-JO"/>
              <a:t>إعداد: د.أنس ابو حسان / أ.علاء أبوزهرة</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03D0DDB-6F73-44F2-8233-CAFE492C51E6}" type="datetime1">
              <a:rPr lang="en-US" smtClean="0"/>
              <a:t>3/25/2024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ar-JO"/>
              <a:t>إعداد: د.أنس ابو حسان / أ.علاء أبوزهرة</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6D5B96-C723-487F-B59A-ACA010AFAAE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fbfLqdhgOW4" TargetMode="External"/><Relationship Id="rId2" Type="http://schemas.openxmlformats.org/officeDocument/2006/relationships/hyperlink" Target="https://www.vrealitie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JO" dirty="0"/>
              <a:t>مقدمة</a:t>
            </a:r>
            <a:endParaRPr lang="en-US" dirty="0"/>
          </a:p>
        </p:txBody>
      </p:sp>
      <p:sp>
        <p:nvSpPr>
          <p:cNvPr id="2" name="Title 1"/>
          <p:cNvSpPr>
            <a:spLocks noGrp="1"/>
          </p:cNvSpPr>
          <p:nvPr>
            <p:ph type="ctrTitle"/>
          </p:nvPr>
        </p:nvSpPr>
        <p:spPr/>
        <p:txBody>
          <a:bodyPr/>
          <a:lstStyle/>
          <a:p>
            <a:r>
              <a:rPr lang="ar-JO" dirty="0"/>
              <a:t>الوسائط المتعددة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dirty="0"/>
          </a:p>
        </p:txBody>
      </p:sp>
      <p:sp>
        <p:nvSpPr>
          <p:cNvPr id="5" name="Slide Number Placeholder 4"/>
          <p:cNvSpPr>
            <a:spLocks noGrp="1"/>
          </p:cNvSpPr>
          <p:nvPr>
            <p:ph type="sldNum" sz="quarter" idx="12"/>
          </p:nvPr>
        </p:nvSpPr>
        <p:spPr/>
        <p:txBody>
          <a:bodyPr/>
          <a:lstStyle/>
          <a:p>
            <a:fld id="{936D5B96-C723-487F-B59A-ACA010AFAAED}"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49" y="381068"/>
            <a:ext cx="8534400" cy="758952"/>
          </a:xfrm>
        </p:spPr>
        <p:txBody>
          <a:bodyPr>
            <a:normAutofit fontScale="90000"/>
          </a:bodyPr>
          <a:lstStyle/>
          <a:p>
            <a:pPr rtl="1"/>
            <a:r>
              <a:rPr lang="ar-JO" dirty="0"/>
              <a:t>طرق الانتقال داخل البرمجية</a:t>
            </a:r>
            <a:br>
              <a:rPr lang="en-US" dirty="0"/>
            </a:br>
            <a:r>
              <a:rPr lang="ar-JO" dirty="0"/>
              <a:t> الانتقال الخطي</a:t>
            </a:r>
            <a:r>
              <a:rPr lang="en-US" dirty="0"/>
              <a:t> </a:t>
            </a:r>
            <a:r>
              <a:rPr lang="ar-SA" dirty="0"/>
              <a:t> </a:t>
            </a:r>
            <a:r>
              <a:rPr lang="en-US" dirty="0"/>
              <a:t>Linear Navigation</a:t>
            </a:r>
          </a:p>
        </p:txBody>
      </p:sp>
      <p:sp>
        <p:nvSpPr>
          <p:cNvPr id="3" name="Content Placeholder 2"/>
          <p:cNvSpPr>
            <a:spLocks noGrp="1"/>
          </p:cNvSpPr>
          <p:nvPr>
            <p:ph sz="quarter" idx="1"/>
          </p:nvPr>
        </p:nvSpPr>
        <p:spPr>
          <a:xfrm>
            <a:off x="304800" y="1755674"/>
            <a:ext cx="8503920" cy="4572000"/>
          </a:xfrm>
        </p:spPr>
        <p:txBody>
          <a:bodyPr>
            <a:normAutofit/>
          </a:bodyPr>
          <a:lstStyle/>
          <a:p>
            <a:pPr algn="r" rtl="1"/>
            <a:r>
              <a:rPr lang="ar-JO" dirty="0"/>
              <a:t>حيث ينتقل المستخدم من شاشة إلى أخرى بالانتقال الى الشاشة التالية او العودة للشاشة السابقة فقط</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10</a:t>
            </a:fld>
            <a:endParaRPr lang="en-US"/>
          </a:p>
        </p:txBody>
      </p:sp>
      <p:pic>
        <p:nvPicPr>
          <p:cNvPr id="9" name="Picture 8">
            <a:extLst>
              <a:ext uri="{FF2B5EF4-FFF2-40B4-BE49-F238E27FC236}">
                <a16:creationId xmlns:a16="http://schemas.microsoft.com/office/drawing/2014/main" id="{FDC86B35-983F-4F38-A517-D0DB8CA62E37}"/>
              </a:ext>
            </a:extLst>
          </p:cNvPr>
          <p:cNvPicPr>
            <a:picLocks noChangeAspect="1"/>
          </p:cNvPicPr>
          <p:nvPr/>
        </p:nvPicPr>
        <p:blipFill>
          <a:blip r:embed="rId3"/>
          <a:stretch>
            <a:fillRect/>
          </a:stretch>
        </p:blipFill>
        <p:spPr>
          <a:xfrm>
            <a:off x="934798" y="2667000"/>
            <a:ext cx="7268308" cy="1828800"/>
          </a:xfrm>
          <a:prstGeom prst="rect">
            <a:avLst/>
          </a:prstGeom>
        </p:spPr>
      </p:pic>
    </p:spTree>
    <p:extLst>
      <p:ext uri="{BB962C8B-B14F-4D97-AF65-F5344CB8AC3E}">
        <p14:creationId xmlns:p14="http://schemas.microsoft.com/office/powerpoint/2010/main" val="9395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normAutofit fontScale="90000"/>
          </a:bodyPr>
          <a:lstStyle/>
          <a:p>
            <a:pPr rtl="1"/>
            <a:r>
              <a:rPr lang="ar-JO" dirty="0"/>
              <a:t>طرق الانتقال داخل البرمجية - الانتقال الهرمي</a:t>
            </a:r>
            <a:br>
              <a:rPr lang="en-US" dirty="0"/>
            </a:br>
            <a:r>
              <a:rPr lang="en-US" dirty="0"/>
              <a:t>Hierarchical Navigation </a:t>
            </a:r>
          </a:p>
        </p:txBody>
      </p:sp>
      <p:sp>
        <p:nvSpPr>
          <p:cNvPr id="3" name="Content Placeholder 2"/>
          <p:cNvSpPr>
            <a:spLocks noGrp="1"/>
          </p:cNvSpPr>
          <p:nvPr>
            <p:ph sz="quarter" idx="1"/>
          </p:nvPr>
        </p:nvSpPr>
        <p:spPr/>
        <p:txBody>
          <a:bodyPr>
            <a:normAutofit/>
          </a:bodyPr>
          <a:lstStyle/>
          <a:p>
            <a:pPr algn="r" rtl="1"/>
            <a:r>
              <a:rPr lang="ar-JO" dirty="0"/>
              <a:t>الانتقال داخل كل قسم من اقسام البرمجية على شكل شجرة متفرعة، سواء باتجاه الفروع او عودة إلى الاصل</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11</a:t>
            </a:fld>
            <a:endParaRPr lang="en-US"/>
          </a:p>
        </p:txBody>
      </p:sp>
      <p:pic>
        <p:nvPicPr>
          <p:cNvPr id="7" name="Picture 6">
            <a:extLst>
              <a:ext uri="{FF2B5EF4-FFF2-40B4-BE49-F238E27FC236}">
                <a16:creationId xmlns:a16="http://schemas.microsoft.com/office/drawing/2014/main" id="{1408D7A7-3B22-4799-8AF1-AFF507F8D9BC}"/>
              </a:ext>
            </a:extLst>
          </p:cNvPr>
          <p:cNvPicPr>
            <a:picLocks noChangeAspect="1"/>
          </p:cNvPicPr>
          <p:nvPr/>
        </p:nvPicPr>
        <p:blipFill>
          <a:blip r:embed="rId3"/>
          <a:stretch>
            <a:fillRect/>
          </a:stretch>
        </p:blipFill>
        <p:spPr>
          <a:xfrm>
            <a:off x="685800" y="2489597"/>
            <a:ext cx="8137382" cy="3386284"/>
          </a:xfrm>
          <a:prstGeom prst="rect">
            <a:avLst/>
          </a:prstGeom>
        </p:spPr>
      </p:pic>
    </p:spTree>
    <p:extLst>
      <p:ext uri="{BB962C8B-B14F-4D97-AF65-F5344CB8AC3E}">
        <p14:creationId xmlns:p14="http://schemas.microsoft.com/office/powerpoint/2010/main" val="35351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92797"/>
            <a:ext cx="8534400" cy="758952"/>
          </a:xfrm>
        </p:spPr>
        <p:txBody>
          <a:bodyPr>
            <a:normAutofit fontScale="90000"/>
          </a:bodyPr>
          <a:lstStyle/>
          <a:p>
            <a:pPr rtl="1"/>
            <a:r>
              <a:rPr lang="ar-JO" dirty="0"/>
              <a:t>طرق الانتقال داخل البرمجية - الانتقال الحر</a:t>
            </a:r>
            <a:br>
              <a:rPr lang="en-US" dirty="0"/>
            </a:br>
            <a:r>
              <a:rPr lang="en-US" dirty="0"/>
              <a:t>Nonlinear Navigation </a:t>
            </a:r>
          </a:p>
        </p:txBody>
      </p:sp>
      <p:sp>
        <p:nvSpPr>
          <p:cNvPr id="3" name="Content Placeholder 2"/>
          <p:cNvSpPr>
            <a:spLocks noGrp="1"/>
          </p:cNvSpPr>
          <p:nvPr>
            <p:ph sz="quarter" idx="1"/>
          </p:nvPr>
        </p:nvSpPr>
        <p:spPr/>
        <p:txBody>
          <a:bodyPr>
            <a:normAutofit/>
          </a:bodyPr>
          <a:lstStyle/>
          <a:p>
            <a:pPr algn="r" rtl="1"/>
            <a:r>
              <a:rPr lang="ar-JO" dirty="0"/>
              <a:t>حيث يسمح بالانتقال بشكل حر من اي شاشة الى اي شاشة اخرى</a:t>
            </a:r>
          </a:p>
          <a:p>
            <a:pPr marL="0" indent="0" algn="r" rtl="1">
              <a:buNone/>
            </a:pPr>
            <a:endParaRPr lang="ar-JO"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12</a:t>
            </a:fld>
            <a:endParaRPr lang="en-US"/>
          </a:p>
        </p:txBody>
      </p:sp>
      <p:pic>
        <p:nvPicPr>
          <p:cNvPr id="7" name="Picture 6">
            <a:extLst>
              <a:ext uri="{FF2B5EF4-FFF2-40B4-BE49-F238E27FC236}">
                <a16:creationId xmlns:a16="http://schemas.microsoft.com/office/drawing/2014/main" id="{541B8E1A-D86D-48FB-ABC3-0682BA6DC36E}"/>
              </a:ext>
            </a:extLst>
          </p:cNvPr>
          <p:cNvPicPr>
            <a:picLocks noChangeAspect="1"/>
          </p:cNvPicPr>
          <p:nvPr/>
        </p:nvPicPr>
        <p:blipFill>
          <a:blip r:embed="rId3"/>
          <a:stretch>
            <a:fillRect/>
          </a:stretch>
        </p:blipFill>
        <p:spPr>
          <a:xfrm>
            <a:off x="598290" y="2438400"/>
            <a:ext cx="7983996" cy="3889639"/>
          </a:xfrm>
          <a:prstGeom prst="rect">
            <a:avLst/>
          </a:prstGeom>
        </p:spPr>
      </p:pic>
    </p:spTree>
    <p:extLst>
      <p:ext uri="{BB962C8B-B14F-4D97-AF65-F5344CB8AC3E}">
        <p14:creationId xmlns:p14="http://schemas.microsoft.com/office/powerpoint/2010/main" val="319467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10247"/>
            <a:ext cx="8534400" cy="758952"/>
          </a:xfrm>
        </p:spPr>
        <p:txBody>
          <a:bodyPr>
            <a:normAutofit fontScale="90000"/>
          </a:bodyPr>
          <a:lstStyle/>
          <a:p>
            <a:pPr rtl="1"/>
            <a:r>
              <a:rPr lang="ar-JO" dirty="0"/>
              <a:t>طرق الانتقال داخل البرمجية - الانتقال المركب</a:t>
            </a:r>
            <a:br>
              <a:rPr lang="en-US" dirty="0"/>
            </a:br>
            <a:r>
              <a:rPr lang="en-US" dirty="0"/>
              <a:t>Composite Navigation </a:t>
            </a:r>
          </a:p>
        </p:txBody>
      </p:sp>
      <p:sp>
        <p:nvSpPr>
          <p:cNvPr id="3" name="Content Placeholder 2"/>
          <p:cNvSpPr>
            <a:spLocks noGrp="1"/>
          </p:cNvSpPr>
          <p:nvPr>
            <p:ph sz="quarter" idx="1"/>
          </p:nvPr>
        </p:nvSpPr>
        <p:spPr>
          <a:xfrm>
            <a:off x="301752" y="1527048"/>
            <a:ext cx="8503920" cy="5102352"/>
          </a:xfrm>
        </p:spPr>
        <p:txBody>
          <a:bodyPr>
            <a:normAutofit/>
          </a:bodyPr>
          <a:lstStyle/>
          <a:p>
            <a:pPr algn="r" rtl="1"/>
            <a:r>
              <a:rPr lang="ar-JO" dirty="0"/>
              <a:t>ويعتمد اساساً على الانتقال الحر في معظم الاقسام، إلا انه يمكن ان يتغير الى الانتقال الخطي او الهرمي اذا استلزم الامر مثل حالات الرسوم المتحركة مثلا</a:t>
            </a:r>
          </a:p>
          <a:p>
            <a:pPr algn="r" rtl="1"/>
            <a:endParaRPr lang="ar-JO" dirty="0"/>
          </a:p>
          <a:p>
            <a:pPr algn="r" rtl="1"/>
            <a:endParaRPr lang="ar-JO" dirty="0"/>
          </a:p>
          <a:p>
            <a:pPr algn="r" rtl="1"/>
            <a:endParaRPr lang="ar-JO" dirty="0"/>
          </a:p>
          <a:p>
            <a:pPr algn="r" rtl="1"/>
            <a:endParaRPr lang="ar-JO" dirty="0"/>
          </a:p>
          <a:p>
            <a:pPr algn="r" rtl="1"/>
            <a:endParaRPr lang="en-US" dirty="0"/>
          </a:p>
          <a:p>
            <a:pPr algn="r" rtl="1"/>
            <a:r>
              <a:rPr lang="ar-JO" dirty="0"/>
              <a:t>يعتبر اختيار طريقة الانتقال للبرمجية احد القرارات الاولية التي يجب على المصمم اتخاذها اثناء مرحلة التصميم اي قبل البدء بتنفيذ البرمجية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13</a:t>
            </a:fld>
            <a:endParaRPr lang="en-US"/>
          </a:p>
        </p:txBody>
      </p:sp>
      <p:pic>
        <p:nvPicPr>
          <p:cNvPr id="7" name="Picture 6">
            <a:extLst>
              <a:ext uri="{FF2B5EF4-FFF2-40B4-BE49-F238E27FC236}">
                <a16:creationId xmlns:a16="http://schemas.microsoft.com/office/drawing/2014/main" id="{26279CFF-8A9F-44D3-BD61-89F46E3B1C70}"/>
              </a:ext>
            </a:extLst>
          </p:cNvPr>
          <p:cNvPicPr>
            <a:picLocks noChangeAspect="1"/>
          </p:cNvPicPr>
          <p:nvPr/>
        </p:nvPicPr>
        <p:blipFill>
          <a:blip r:embed="rId3"/>
          <a:stretch>
            <a:fillRect/>
          </a:stretch>
        </p:blipFill>
        <p:spPr>
          <a:xfrm>
            <a:off x="1981200" y="2772257"/>
            <a:ext cx="5989710" cy="2620498"/>
          </a:xfrm>
          <a:prstGeom prst="rect">
            <a:avLst/>
          </a:prstGeom>
        </p:spPr>
      </p:pic>
    </p:spTree>
    <p:extLst>
      <p:ext uri="{BB962C8B-B14F-4D97-AF65-F5344CB8AC3E}">
        <p14:creationId xmlns:p14="http://schemas.microsoft.com/office/powerpoint/2010/main" val="130186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تدفق البيانات</a:t>
            </a:r>
            <a:r>
              <a:rPr lang="en-US" dirty="0"/>
              <a:t> </a:t>
            </a:r>
            <a:r>
              <a:rPr lang="ar-SA" dirty="0"/>
              <a:t> </a:t>
            </a:r>
            <a:r>
              <a:rPr lang="en-US" dirty="0"/>
              <a:t>Data streaming</a:t>
            </a:r>
          </a:p>
        </p:txBody>
      </p:sp>
      <p:sp>
        <p:nvSpPr>
          <p:cNvPr id="3" name="Content Placeholder 2"/>
          <p:cNvSpPr>
            <a:spLocks noGrp="1"/>
          </p:cNvSpPr>
          <p:nvPr>
            <p:ph sz="quarter" idx="1"/>
          </p:nvPr>
        </p:nvSpPr>
        <p:spPr/>
        <p:txBody>
          <a:bodyPr>
            <a:normAutofit/>
          </a:bodyPr>
          <a:lstStyle/>
          <a:p>
            <a:pPr algn="r" rtl="1"/>
            <a:r>
              <a:rPr lang="ar-JO" dirty="0"/>
              <a:t>يعتمد تدفق البيانات الانظمة ذات الوسائط المتعددة والتي لها صفات مختلفة على محتوى النظام والوسائط المستخدمة</a:t>
            </a:r>
          </a:p>
          <a:p>
            <a:pPr algn="r" rtl="1"/>
            <a:r>
              <a:rPr lang="ar-JO" dirty="0"/>
              <a:t>مثال: الانظمة التي تحتوي على صور واصوات لها صفات وشروط لتدفق بياناتها تختلف عن تلك التي تحتوي على نصوص وصور</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14</a:t>
            </a:fld>
            <a:endParaRPr lang="en-US"/>
          </a:p>
        </p:txBody>
      </p:sp>
    </p:spTree>
    <p:extLst>
      <p:ext uri="{BB962C8B-B14F-4D97-AF65-F5344CB8AC3E}">
        <p14:creationId xmlns:p14="http://schemas.microsoft.com/office/powerpoint/2010/main" val="27333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79476"/>
            <a:ext cx="8534400" cy="758952"/>
          </a:xfrm>
        </p:spPr>
        <p:txBody>
          <a:bodyPr>
            <a:normAutofit fontScale="90000"/>
          </a:bodyPr>
          <a:lstStyle/>
          <a:p>
            <a:pPr rtl="1"/>
            <a:br>
              <a:rPr lang="en-US" dirty="0"/>
            </a:br>
            <a:br>
              <a:rPr lang="en-US" dirty="0"/>
            </a:br>
            <a:br>
              <a:rPr lang="ar-SA" dirty="0"/>
            </a:br>
            <a:r>
              <a:rPr lang="ar-JO" dirty="0"/>
              <a:t>أنواع تدفق البيانات - الارسال غير المتزامن</a:t>
            </a:r>
            <a:br>
              <a:rPr lang="en-US" dirty="0"/>
            </a:br>
            <a:r>
              <a:rPr lang="en-US" dirty="0"/>
              <a:t>Asynchronous </a:t>
            </a:r>
          </a:p>
        </p:txBody>
      </p:sp>
      <p:sp>
        <p:nvSpPr>
          <p:cNvPr id="3" name="Content Placeholder 2"/>
          <p:cNvSpPr>
            <a:spLocks noGrp="1"/>
          </p:cNvSpPr>
          <p:nvPr>
            <p:ph sz="quarter" idx="1"/>
          </p:nvPr>
        </p:nvSpPr>
        <p:spPr/>
        <p:txBody>
          <a:bodyPr>
            <a:normAutofit/>
          </a:bodyPr>
          <a:lstStyle/>
          <a:p>
            <a:pPr algn="r" rtl="1"/>
            <a:r>
              <a:rPr lang="ar-JO" dirty="0"/>
              <a:t>يجب ان تصل البيانات الى مستقبلها بأسرع وقت ممكن وبدون أي شروط أخرى</a:t>
            </a:r>
          </a:p>
          <a:p>
            <a:pPr algn="r" rtl="1"/>
            <a:r>
              <a:rPr lang="ar-JO" dirty="0"/>
              <a:t>قد تصل البيانات غير مرتبة</a:t>
            </a:r>
          </a:p>
          <a:p>
            <a:pPr algn="r" rtl="1"/>
            <a:r>
              <a:rPr lang="ar-JO" dirty="0"/>
              <a:t>قد تتأخر مقدمة البيانات عن مؤخرتها إذا ما اتخذت طرقاً مختلفة</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15</a:t>
            </a:fld>
            <a:endParaRPr lang="en-US"/>
          </a:p>
        </p:txBody>
      </p:sp>
    </p:spTree>
    <p:extLst>
      <p:ext uri="{BB962C8B-B14F-4D97-AF65-F5344CB8AC3E}">
        <p14:creationId xmlns:p14="http://schemas.microsoft.com/office/powerpoint/2010/main" val="22326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أنواع تدفق البيانات - الارسال المتزامن</a:t>
            </a:r>
            <a:r>
              <a:rPr lang="ar-SA" dirty="0"/>
              <a:t> </a:t>
            </a:r>
            <a:r>
              <a:rPr lang="en-US" dirty="0"/>
              <a:t>Synchronous</a:t>
            </a:r>
          </a:p>
        </p:txBody>
      </p:sp>
      <p:sp>
        <p:nvSpPr>
          <p:cNvPr id="3" name="Content Placeholder 2"/>
          <p:cNvSpPr>
            <a:spLocks noGrp="1"/>
          </p:cNvSpPr>
          <p:nvPr>
            <p:ph sz="quarter" idx="1"/>
          </p:nvPr>
        </p:nvSpPr>
        <p:spPr>
          <a:xfrm>
            <a:off x="152400" y="1527048"/>
            <a:ext cx="8839200" cy="5249560"/>
          </a:xfrm>
        </p:spPr>
        <p:txBody>
          <a:bodyPr>
            <a:normAutofit lnSpcReduction="10000"/>
          </a:bodyPr>
          <a:lstStyle/>
          <a:p>
            <a:pPr algn="r" rtl="1"/>
            <a:r>
              <a:rPr lang="ar-JO" dirty="0"/>
              <a:t>يشترط أن لا يتجاوز الزمن المستغرق للوصول للمستقبل فترة زمنية معينة</a:t>
            </a:r>
          </a:p>
          <a:p>
            <a:pPr algn="r" rtl="1"/>
            <a:r>
              <a:rPr lang="ar-JO" dirty="0"/>
              <a:t>مثال إرسال سلسة من الصور المتحركة: نفترض بأن بيانات الصورة الواحدة يجب أن لا يتجاوز زمن وصولها عن 0.1 ثانية منذ صدورها، فإن تحاوز ذلك فإن المعلومة تصبح ملغاة</a:t>
            </a:r>
          </a:p>
          <a:p>
            <a:pPr algn="r" rtl="1"/>
            <a:r>
              <a:rPr lang="ar-JO" dirty="0"/>
              <a:t>معدل عرض الصور لفلم الرسوم المتحركة هو 25 صورة في الثانية</a:t>
            </a:r>
          </a:p>
          <a:p>
            <a:pPr algn="r" rtl="1"/>
            <a:r>
              <a:rPr lang="ar-JO" dirty="0"/>
              <a:t>إذا وصلت الصورة الخامسة وبعدها السابعة والثامنة فإن النظام يعرض الصورة الخامسة ثم ينتظر وصول  السادسة حتى يعرض بعدها السابعة والثامنة، فإذا انتهى الوقت المخصص (0.1 ثانية) فإن النظام يقطع السلسلة ويبدأ سلسة صور جديدة ويبدأ العرض من الصورة السابعة</a:t>
            </a:r>
          </a:p>
          <a:p>
            <a:pPr algn="r" rtl="1"/>
            <a:r>
              <a:rPr lang="ar-JO" dirty="0"/>
              <a:t>وإن وصلت الصورة السادسة بعد ذلك فإنها تُعد منتهية ويتم الاستغناء عنها</a:t>
            </a:r>
          </a:p>
          <a:p>
            <a:pPr algn="r" rtl="1"/>
            <a:r>
              <a:rPr lang="ar-JO" dirty="0"/>
              <a:t>هذا النوع من الارسال يحتاج إلى ذاكرة ليحتفظ بالبيانات حتى يتسنى للنظام ترتيبها كترتيب المصدر خاصة إذا وصلت بعض البيانات أسرع من سابقتها</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16</a:t>
            </a:fld>
            <a:endParaRPr lang="en-US"/>
          </a:p>
        </p:txBody>
      </p:sp>
    </p:spTree>
    <p:extLst>
      <p:ext uri="{BB962C8B-B14F-4D97-AF65-F5344CB8AC3E}">
        <p14:creationId xmlns:p14="http://schemas.microsoft.com/office/powerpoint/2010/main" val="40469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مثال</a:t>
            </a:r>
            <a:endParaRPr lang="en-US" dirty="0"/>
          </a:p>
        </p:txBody>
      </p:sp>
      <p:sp>
        <p:nvSpPr>
          <p:cNvPr id="3" name="Content Placeholder 2"/>
          <p:cNvSpPr>
            <a:spLocks noGrp="1"/>
          </p:cNvSpPr>
          <p:nvPr>
            <p:ph sz="quarter" idx="1"/>
          </p:nvPr>
        </p:nvSpPr>
        <p:spPr/>
        <p:txBody>
          <a:bodyPr>
            <a:normAutofit/>
          </a:bodyPr>
          <a:lstStyle/>
          <a:p>
            <a:pPr algn="r" rtl="1"/>
            <a:r>
              <a:rPr lang="ar-JO" dirty="0"/>
              <a:t>نحتاج الى عرض فيديو ذو معدل ارسال يساوي 140 ميجا بايت لكل ثانية، وان البيانات ملتزمة بعمر اقصى 1 ثانية، فكم هي الذاكرة التي يحتاجها النظام؟</a:t>
            </a:r>
          </a:p>
          <a:p>
            <a:pPr algn="r" rtl="1"/>
            <a:r>
              <a:rPr lang="ar-JO" dirty="0"/>
              <a:t>1 ثانية من البيانات × 140 ميجا بايت للثانية  = 140 ميجا بايت حجم الذاكرة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17</a:t>
            </a:fld>
            <a:endParaRPr lang="en-US"/>
          </a:p>
        </p:txBody>
      </p:sp>
    </p:spTree>
    <p:extLst>
      <p:ext uri="{BB962C8B-B14F-4D97-AF65-F5344CB8AC3E}">
        <p14:creationId xmlns:p14="http://schemas.microsoft.com/office/powerpoint/2010/main" val="10097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JO" dirty="0"/>
              <a:t>أنواع تدفق البيانات - الارسال المتزامن المحدد</a:t>
            </a:r>
            <a:br>
              <a:rPr lang="en-US" dirty="0"/>
            </a:br>
            <a:r>
              <a:rPr lang="en-US" dirty="0"/>
              <a:t>I synchronous</a:t>
            </a:r>
          </a:p>
        </p:txBody>
      </p:sp>
      <p:sp>
        <p:nvSpPr>
          <p:cNvPr id="3" name="Content Placeholder 2"/>
          <p:cNvSpPr>
            <a:spLocks noGrp="1"/>
          </p:cNvSpPr>
          <p:nvPr>
            <p:ph sz="quarter" idx="1"/>
          </p:nvPr>
        </p:nvSpPr>
        <p:spPr/>
        <p:txBody>
          <a:bodyPr>
            <a:normAutofit/>
          </a:bodyPr>
          <a:lstStyle/>
          <a:p>
            <a:pPr algn="r" rtl="1"/>
            <a:r>
              <a:rPr lang="ar-JO" dirty="0"/>
              <a:t>يشبه هذا الصنف الارسال المتزامن ولكن يضاف عليه زمن ادنى تأخير، ونعني به أدنى عمر تكون فيه البيانات عند وصولها للمستقبل</a:t>
            </a:r>
          </a:p>
          <a:p>
            <a:pPr algn="r" rtl="1"/>
            <a:r>
              <a:rPr lang="ar-JO" dirty="0"/>
              <a:t>يساعد هذا على اختصار حجم الذاكرة التي يحتاجها النظام لاعادة ترتيب البيانات قبل عرضها</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18</a:t>
            </a:fld>
            <a:endParaRPr lang="en-US"/>
          </a:p>
        </p:txBody>
      </p:sp>
    </p:spTree>
    <p:extLst>
      <p:ext uri="{BB962C8B-B14F-4D97-AF65-F5344CB8AC3E}">
        <p14:creationId xmlns:p14="http://schemas.microsoft.com/office/powerpoint/2010/main" val="34541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مثال</a:t>
            </a:r>
            <a:endParaRPr lang="en-US" dirty="0"/>
          </a:p>
        </p:txBody>
      </p:sp>
      <p:sp>
        <p:nvSpPr>
          <p:cNvPr id="3" name="Content Placeholder 2"/>
          <p:cNvSpPr>
            <a:spLocks noGrp="1"/>
          </p:cNvSpPr>
          <p:nvPr>
            <p:ph sz="quarter" idx="1"/>
          </p:nvPr>
        </p:nvSpPr>
        <p:spPr>
          <a:xfrm>
            <a:off x="152400" y="1527048"/>
            <a:ext cx="8839200" cy="4572000"/>
          </a:xfrm>
        </p:spPr>
        <p:txBody>
          <a:bodyPr>
            <a:normAutofit/>
          </a:bodyPr>
          <a:lstStyle/>
          <a:p>
            <a:pPr algn="r" rtl="1"/>
            <a:r>
              <a:rPr lang="ar-JO" dirty="0"/>
              <a:t>نحتاج الى عرض فيديو ذو معدل ارسال يساوي 140 ميجا بايت لكل ثانية، وان البيانات ملتزمة بعمر اقصى 1 ثانية وأدنى زمن تحتاجه البيانات للوصول للمستقبل هو 0.25 ثانية، فكم هي الذاكرة التي يحتاجها النظام؟</a:t>
            </a:r>
          </a:p>
          <a:p>
            <a:pPr algn="r" rtl="1"/>
            <a:r>
              <a:rPr lang="ar-JO" dirty="0"/>
              <a:t>(1 ثانية من البيانات – 0.25 ثانية زمن أدنى تأخير)× 140 ميجا بايت للثانية</a:t>
            </a:r>
          </a:p>
          <a:p>
            <a:pPr algn="r" rtl="1"/>
            <a:r>
              <a:rPr lang="ar-JO" dirty="0"/>
              <a:t>0.75 × 140 = </a:t>
            </a:r>
            <a:r>
              <a:rPr lang="en-US" dirty="0"/>
              <a:t>105</a:t>
            </a:r>
            <a:r>
              <a:rPr lang="ar-JO" dirty="0"/>
              <a:t> ميجا بايت حجم الذاكرة</a:t>
            </a:r>
            <a:endParaRPr lang="en-US" dirty="0"/>
          </a:p>
          <a:p>
            <a:pPr algn="r" rtl="1"/>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19</a:t>
            </a:fld>
            <a:endParaRPr lang="en-US"/>
          </a:p>
        </p:txBody>
      </p:sp>
    </p:spTree>
    <p:extLst>
      <p:ext uri="{BB962C8B-B14F-4D97-AF65-F5344CB8AC3E}">
        <p14:creationId xmlns:p14="http://schemas.microsoft.com/office/powerpoint/2010/main" val="26061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2102-1232-7DF2-25A1-8F1F48115650}"/>
              </a:ext>
            </a:extLst>
          </p:cNvPr>
          <p:cNvSpPr>
            <a:spLocks noGrp="1"/>
          </p:cNvSpPr>
          <p:nvPr>
            <p:ph type="title"/>
          </p:nvPr>
        </p:nvSpPr>
        <p:spPr/>
        <p:txBody>
          <a:bodyPr/>
          <a:lstStyle/>
          <a:p>
            <a:r>
              <a:rPr lang="ar-SA" dirty="0"/>
              <a:t>الوسائط المتعددة</a:t>
            </a:r>
            <a:endParaRPr lang="en-US" dirty="0"/>
          </a:p>
        </p:txBody>
      </p:sp>
      <p:sp>
        <p:nvSpPr>
          <p:cNvPr id="3" name="Footer Placeholder 2">
            <a:extLst>
              <a:ext uri="{FF2B5EF4-FFF2-40B4-BE49-F238E27FC236}">
                <a16:creationId xmlns:a16="http://schemas.microsoft.com/office/drawing/2014/main" id="{DFEFCB11-DCE3-D79D-0913-FAAF896F3408}"/>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1C4FDC10-D5BC-5572-07D2-A4AA0B8A822E}"/>
              </a:ext>
            </a:extLst>
          </p:cNvPr>
          <p:cNvSpPr>
            <a:spLocks noGrp="1"/>
          </p:cNvSpPr>
          <p:nvPr>
            <p:ph type="sldNum" sz="quarter" idx="12"/>
          </p:nvPr>
        </p:nvSpPr>
        <p:spPr/>
        <p:txBody>
          <a:bodyPr/>
          <a:lstStyle/>
          <a:p>
            <a:fld id="{936D5B96-C723-487F-B59A-ACA010AFAAED}" type="slidenum">
              <a:rPr lang="en-US" smtClean="0"/>
              <a:pPr/>
              <a:t>2</a:t>
            </a:fld>
            <a:endParaRPr lang="en-US"/>
          </a:p>
        </p:txBody>
      </p:sp>
      <p:sp>
        <p:nvSpPr>
          <p:cNvPr id="5" name="Content Placeholder 4">
            <a:extLst>
              <a:ext uri="{FF2B5EF4-FFF2-40B4-BE49-F238E27FC236}">
                <a16:creationId xmlns:a16="http://schemas.microsoft.com/office/drawing/2014/main" id="{2584ACFD-4B27-9F89-A48D-1BC5B3C8F421}"/>
              </a:ext>
            </a:extLst>
          </p:cNvPr>
          <p:cNvSpPr>
            <a:spLocks noGrp="1"/>
          </p:cNvSpPr>
          <p:nvPr>
            <p:ph sz="quarter" idx="1"/>
          </p:nvPr>
        </p:nvSpPr>
        <p:spPr/>
        <p:txBody>
          <a:bodyPr/>
          <a:lstStyle/>
          <a:p>
            <a:pPr algn="r" rtl="1"/>
            <a:r>
              <a:rPr lang="ar-SA" dirty="0"/>
              <a:t>تم تصوير أول صورة في التاريخ عام 1826م وكانت جودتها سيئة وألوانها تقتصر على الأبيض والأسود</a:t>
            </a:r>
          </a:p>
          <a:p>
            <a:pPr algn="r" rtl="1"/>
            <a:r>
              <a:rPr lang="ar-SA" dirty="0"/>
              <a:t>كان الفلسطينيون رياديين في مجال الوسائط المتعددة ،في العام 1936 تم انشاء اول محطة اذاعية عرفت بأسم صوت القدس .</a:t>
            </a:r>
          </a:p>
          <a:p>
            <a:pPr algn="r" rtl="1"/>
            <a:r>
              <a:rPr lang="ar-SA" dirty="0"/>
              <a:t>تم انشاء قناة تلفزيونية فضائية عرفت بأسم تلفزيون فلسطين في العام 1994</a:t>
            </a:r>
          </a:p>
          <a:p>
            <a:pPr algn="r" rtl="1"/>
            <a:r>
              <a:rPr lang="ar-SA" dirty="0"/>
              <a:t>كما تم انشاء حطة اذاعية عرفت بأسم صوت فلسطين وكونا معاً هيئة الاذاعة والتلفزيون الفلسطينية </a:t>
            </a:r>
            <a:r>
              <a:rPr lang="en-US" dirty="0"/>
              <a:t>PBC</a:t>
            </a:r>
            <a:r>
              <a:rPr lang="ar-SA" dirty="0"/>
              <a:t>. </a:t>
            </a:r>
          </a:p>
        </p:txBody>
      </p:sp>
    </p:spTree>
    <p:extLst>
      <p:ext uri="{BB962C8B-B14F-4D97-AF65-F5344CB8AC3E}">
        <p14:creationId xmlns:p14="http://schemas.microsoft.com/office/powerpoint/2010/main" val="263610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a:t>
            </a:r>
            <a:endParaRPr lang="en-US" dirty="0"/>
          </a:p>
        </p:txBody>
      </p:sp>
      <p:sp>
        <p:nvSpPr>
          <p:cNvPr id="3" name="Content Placeholder 2"/>
          <p:cNvSpPr>
            <a:spLocks noGrp="1"/>
          </p:cNvSpPr>
          <p:nvPr>
            <p:ph sz="quarter" idx="1"/>
          </p:nvPr>
        </p:nvSpPr>
        <p:spPr/>
        <p:txBody>
          <a:bodyPr>
            <a:normAutofit/>
          </a:bodyPr>
          <a:lstStyle/>
          <a:p>
            <a:pPr algn="r" rtl="1"/>
            <a:r>
              <a:rPr lang="ar-JO" dirty="0"/>
              <a:t>يختلف معدل انتاج البيانات الزمني عند المصدر باختلاف ما تمثل البيانات من الوسائط</a:t>
            </a:r>
          </a:p>
          <a:p>
            <a:pPr algn="r" rtl="1"/>
            <a:r>
              <a:rPr lang="ar-JO" dirty="0"/>
              <a:t>من البيانات ما تمثل النصوص، ومنها ما تمثل الصوت ومنها ما تمثل خليطاً من وسائط 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20</a:t>
            </a:fld>
            <a:endParaRPr lang="en-US"/>
          </a:p>
        </p:txBody>
      </p:sp>
    </p:spTree>
    <p:extLst>
      <p:ext uri="{BB962C8B-B14F-4D97-AF65-F5344CB8AC3E}">
        <p14:creationId xmlns:p14="http://schemas.microsoft.com/office/powerpoint/2010/main" val="36338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 – الدور</a:t>
            </a:r>
            <a:r>
              <a:rPr lang="ar-SA" dirty="0"/>
              <a:t>ي</a:t>
            </a:r>
            <a:r>
              <a:rPr lang="en-US" dirty="0"/>
              <a:t> </a:t>
            </a:r>
            <a:r>
              <a:rPr lang="ar-SA" dirty="0"/>
              <a:t> </a:t>
            </a:r>
            <a:r>
              <a:rPr lang="en-US" dirty="0"/>
              <a:t>Periodic</a:t>
            </a:r>
          </a:p>
        </p:txBody>
      </p:sp>
      <p:sp>
        <p:nvSpPr>
          <p:cNvPr id="3" name="Content Placeholder 2"/>
          <p:cNvSpPr>
            <a:spLocks noGrp="1"/>
          </p:cNvSpPr>
          <p:nvPr>
            <p:ph sz="quarter" idx="1"/>
          </p:nvPr>
        </p:nvSpPr>
        <p:spPr/>
        <p:txBody>
          <a:bodyPr>
            <a:normAutofit/>
          </a:bodyPr>
          <a:lstStyle/>
          <a:p>
            <a:pPr algn="r" rtl="1"/>
            <a:r>
              <a:rPr lang="ar-JO" dirty="0"/>
              <a:t>يتميز بفترات زمنية متساوية بين حزم البيانات</a:t>
            </a:r>
          </a:p>
          <a:p>
            <a:pPr algn="r" rtl="1"/>
            <a:r>
              <a:rPr lang="ar-JO" dirty="0"/>
              <a:t>مثلا: بيانات الصور المتحركة غير المضغوطة يكون توزيع بياناتها على الشكل الدوري</a:t>
            </a:r>
          </a:p>
          <a:p>
            <a:pPr algn="r" rtl="1"/>
            <a:r>
              <a:rPr lang="ar-JO" dirty="0"/>
              <a:t>الفترة ما بين الصورتين تساوي 1 / 25 ثانية إذا كان معد الاصدار 25 صورة بالثانية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21</a:t>
            </a:fld>
            <a:endParaRPr lang="en-US"/>
          </a:p>
        </p:txBody>
      </p:sp>
      <p:pic>
        <p:nvPicPr>
          <p:cNvPr id="7" name="Picture 6">
            <a:extLst>
              <a:ext uri="{FF2B5EF4-FFF2-40B4-BE49-F238E27FC236}">
                <a16:creationId xmlns:a16="http://schemas.microsoft.com/office/drawing/2014/main" id="{8FFBBA8E-BE5C-4904-9E69-0C5311F94ED4}"/>
              </a:ext>
            </a:extLst>
          </p:cNvPr>
          <p:cNvPicPr>
            <a:picLocks noChangeAspect="1"/>
          </p:cNvPicPr>
          <p:nvPr/>
        </p:nvPicPr>
        <p:blipFill>
          <a:blip r:embed="rId3"/>
          <a:stretch>
            <a:fillRect/>
          </a:stretch>
        </p:blipFill>
        <p:spPr>
          <a:xfrm>
            <a:off x="1676401" y="3852195"/>
            <a:ext cx="6484142" cy="2522965"/>
          </a:xfrm>
          <a:prstGeom prst="rect">
            <a:avLst/>
          </a:prstGeom>
        </p:spPr>
      </p:pic>
    </p:spTree>
    <p:extLst>
      <p:ext uri="{BB962C8B-B14F-4D97-AF65-F5344CB8AC3E}">
        <p14:creationId xmlns:p14="http://schemas.microsoft.com/office/powerpoint/2010/main" val="3778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 – شبه الدوري</a:t>
            </a:r>
            <a:r>
              <a:rPr lang="ar-SA" dirty="0"/>
              <a:t> </a:t>
            </a:r>
            <a:r>
              <a:rPr lang="en-US" dirty="0"/>
              <a:t>Weakly Periodic </a:t>
            </a:r>
          </a:p>
        </p:txBody>
      </p:sp>
      <p:sp>
        <p:nvSpPr>
          <p:cNvPr id="3" name="Content Placeholder 2"/>
          <p:cNvSpPr>
            <a:spLocks noGrp="1"/>
          </p:cNvSpPr>
          <p:nvPr>
            <p:ph sz="quarter" idx="1"/>
          </p:nvPr>
        </p:nvSpPr>
        <p:spPr/>
        <p:txBody>
          <a:bodyPr>
            <a:normAutofit/>
          </a:bodyPr>
          <a:lstStyle/>
          <a:p>
            <a:pPr algn="r" rtl="1"/>
            <a:r>
              <a:rPr lang="ar-JO" dirty="0"/>
              <a:t>يتمثل بحزم من البيانات نستطيع أن نستنتج منها أكثر من فترة زمنية ثابتة</a:t>
            </a:r>
          </a:p>
          <a:p>
            <a:pPr algn="r" rtl="1"/>
            <a:r>
              <a:rPr lang="ar-JO" dirty="0"/>
              <a:t>أو بمعنى آخر، تقسم البيانات إلى مجموعات تكون الفترة الزمنية بين المجموعات ثابتة ودورية، والفترات داخل المجموعة ثابتة من مجموعة إلى أخرى</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22</a:t>
            </a:fld>
            <a:endParaRPr lang="en-US"/>
          </a:p>
        </p:txBody>
      </p:sp>
      <p:pic>
        <p:nvPicPr>
          <p:cNvPr id="10" name="Picture 9">
            <a:extLst>
              <a:ext uri="{FF2B5EF4-FFF2-40B4-BE49-F238E27FC236}">
                <a16:creationId xmlns:a16="http://schemas.microsoft.com/office/drawing/2014/main" id="{1A58143B-BDC9-4555-945A-CDAFCF9F74C0}"/>
              </a:ext>
            </a:extLst>
          </p:cNvPr>
          <p:cNvPicPr>
            <a:picLocks noChangeAspect="1"/>
          </p:cNvPicPr>
          <p:nvPr/>
        </p:nvPicPr>
        <p:blipFill>
          <a:blip r:embed="rId3"/>
          <a:stretch>
            <a:fillRect/>
          </a:stretch>
        </p:blipFill>
        <p:spPr>
          <a:xfrm>
            <a:off x="801403" y="3429000"/>
            <a:ext cx="7626650" cy="2981848"/>
          </a:xfrm>
          <a:prstGeom prst="rect">
            <a:avLst/>
          </a:prstGeom>
        </p:spPr>
      </p:pic>
    </p:spTree>
    <p:extLst>
      <p:ext uri="{BB962C8B-B14F-4D97-AF65-F5344CB8AC3E}">
        <p14:creationId xmlns:p14="http://schemas.microsoft.com/office/powerpoint/2010/main" val="7078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 – غير الدوري</a:t>
            </a:r>
            <a:r>
              <a:rPr lang="en-US" dirty="0"/>
              <a:t> </a:t>
            </a:r>
            <a:r>
              <a:rPr lang="ar-SA" dirty="0"/>
              <a:t> </a:t>
            </a:r>
            <a:r>
              <a:rPr lang="en-US" dirty="0"/>
              <a:t>Aperiodic</a:t>
            </a:r>
          </a:p>
        </p:txBody>
      </p:sp>
      <p:sp>
        <p:nvSpPr>
          <p:cNvPr id="3" name="Content Placeholder 2"/>
          <p:cNvSpPr>
            <a:spLocks noGrp="1"/>
          </p:cNvSpPr>
          <p:nvPr>
            <p:ph sz="quarter" idx="1"/>
          </p:nvPr>
        </p:nvSpPr>
        <p:spPr/>
        <p:txBody>
          <a:bodyPr>
            <a:normAutofit/>
          </a:bodyPr>
          <a:lstStyle/>
          <a:p>
            <a:pPr algn="r" rtl="1"/>
            <a:r>
              <a:rPr lang="ar-JO" dirty="0"/>
              <a:t>لا نستطيع أن نستنتج أية مجموعات او فترات دورية</a:t>
            </a:r>
          </a:p>
          <a:p>
            <a:pPr algn="r" rtl="1"/>
            <a:r>
              <a:rPr lang="ar-JO" dirty="0"/>
              <a:t>مثلا: تدفق الحروف عند الطباعة تكون بشكل غير دوري؛ فتارة تكون الطباعة سريعة وتارة تكون بطيئة</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23</a:t>
            </a:fld>
            <a:endParaRPr lang="en-US"/>
          </a:p>
        </p:txBody>
      </p:sp>
      <p:pic>
        <p:nvPicPr>
          <p:cNvPr id="7" name="Picture 6">
            <a:extLst>
              <a:ext uri="{FF2B5EF4-FFF2-40B4-BE49-F238E27FC236}">
                <a16:creationId xmlns:a16="http://schemas.microsoft.com/office/drawing/2014/main" id="{22DF770A-95FB-4093-A516-E209ED186B2F}"/>
              </a:ext>
            </a:extLst>
          </p:cNvPr>
          <p:cNvPicPr>
            <a:picLocks noChangeAspect="1"/>
          </p:cNvPicPr>
          <p:nvPr/>
        </p:nvPicPr>
        <p:blipFill>
          <a:blip r:embed="rId3"/>
          <a:stretch>
            <a:fillRect/>
          </a:stretch>
        </p:blipFill>
        <p:spPr>
          <a:xfrm>
            <a:off x="444500" y="3148415"/>
            <a:ext cx="8255000" cy="2667000"/>
          </a:xfrm>
          <a:prstGeom prst="rect">
            <a:avLst/>
          </a:prstGeom>
        </p:spPr>
      </p:pic>
    </p:spTree>
    <p:extLst>
      <p:ext uri="{BB962C8B-B14F-4D97-AF65-F5344CB8AC3E}">
        <p14:creationId xmlns:p14="http://schemas.microsoft.com/office/powerpoint/2010/main" val="18435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a:t>
            </a:r>
            <a:endParaRPr lang="en-US" dirty="0"/>
          </a:p>
        </p:txBody>
      </p:sp>
      <p:sp>
        <p:nvSpPr>
          <p:cNvPr id="3" name="Content Placeholder 2"/>
          <p:cNvSpPr>
            <a:spLocks noGrp="1"/>
          </p:cNvSpPr>
          <p:nvPr>
            <p:ph sz="quarter" idx="1"/>
          </p:nvPr>
        </p:nvSpPr>
        <p:spPr/>
        <p:txBody>
          <a:bodyPr>
            <a:normAutofit/>
          </a:bodyPr>
          <a:lstStyle/>
          <a:p>
            <a:pPr algn="r" rtl="1"/>
            <a:r>
              <a:rPr lang="ar-JO" dirty="0"/>
              <a:t>يتشابه حجم البيانات مع تدفقها مع الزمن</a:t>
            </a:r>
          </a:p>
          <a:p>
            <a:pPr algn="r" rtl="1"/>
            <a:r>
              <a:rPr lang="ar-JO" dirty="0"/>
              <a:t>حجم البيانات يختلف من وسيط إلى آخر؛ منها من تكون أحجام الحزم متساوية ومنها ما هي مختلفة ومنها شبه المتساوية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24</a:t>
            </a:fld>
            <a:endParaRPr lang="en-US"/>
          </a:p>
        </p:txBody>
      </p:sp>
    </p:spTree>
    <p:extLst>
      <p:ext uri="{BB962C8B-B14F-4D97-AF65-F5344CB8AC3E}">
        <p14:creationId xmlns:p14="http://schemas.microsoft.com/office/powerpoint/2010/main" val="17417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 - متساوية</a:t>
            </a:r>
            <a:endParaRPr lang="en-US" dirty="0"/>
          </a:p>
        </p:txBody>
      </p:sp>
      <p:sp>
        <p:nvSpPr>
          <p:cNvPr id="3" name="Content Placeholder 2"/>
          <p:cNvSpPr>
            <a:spLocks noGrp="1"/>
          </p:cNvSpPr>
          <p:nvPr>
            <p:ph sz="quarter" idx="1"/>
          </p:nvPr>
        </p:nvSpPr>
        <p:spPr/>
        <p:txBody>
          <a:bodyPr>
            <a:normAutofit/>
          </a:bodyPr>
          <a:lstStyle/>
          <a:p>
            <a:pPr algn="r" rtl="1"/>
            <a:r>
              <a:rPr lang="ar-JO" dirty="0"/>
              <a:t>تكون فيها جميع الحزم متساوية</a:t>
            </a:r>
          </a:p>
          <a:p>
            <a:pPr algn="r" rtl="1"/>
            <a:r>
              <a:rPr lang="ar-JO" dirty="0"/>
              <a:t>مثل بيانات الصور المتحركة غير المضغوطة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25</a:t>
            </a:fld>
            <a:endParaRPr lang="en-US"/>
          </a:p>
        </p:txBody>
      </p:sp>
      <p:pic>
        <p:nvPicPr>
          <p:cNvPr id="7" name="Picture 6">
            <a:extLst>
              <a:ext uri="{FF2B5EF4-FFF2-40B4-BE49-F238E27FC236}">
                <a16:creationId xmlns:a16="http://schemas.microsoft.com/office/drawing/2014/main" id="{EC271F5E-3CE9-44CF-82BB-B500907D0341}"/>
              </a:ext>
            </a:extLst>
          </p:cNvPr>
          <p:cNvPicPr>
            <a:picLocks noChangeAspect="1"/>
          </p:cNvPicPr>
          <p:nvPr/>
        </p:nvPicPr>
        <p:blipFill>
          <a:blip r:embed="rId3"/>
          <a:stretch>
            <a:fillRect/>
          </a:stretch>
        </p:blipFill>
        <p:spPr>
          <a:xfrm>
            <a:off x="268940" y="2639615"/>
            <a:ext cx="8417859" cy="3577591"/>
          </a:xfrm>
          <a:prstGeom prst="rect">
            <a:avLst/>
          </a:prstGeom>
        </p:spPr>
      </p:pic>
    </p:spTree>
    <p:extLst>
      <p:ext uri="{BB962C8B-B14F-4D97-AF65-F5344CB8AC3E}">
        <p14:creationId xmlns:p14="http://schemas.microsoft.com/office/powerpoint/2010/main" val="4121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 – شبه متساوية</a:t>
            </a:r>
            <a:endParaRPr lang="en-US" dirty="0"/>
          </a:p>
        </p:txBody>
      </p:sp>
      <p:sp>
        <p:nvSpPr>
          <p:cNvPr id="3" name="Content Placeholder 2"/>
          <p:cNvSpPr>
            <a:spLocks noGrp="1"/>
          </p:cNvSpPr>
          <p:nvPr>
            <p:ph sz="quarter" idx="1"/>
          </p:nvPr>
        </p:nvSpPr>
        <p:spPr/>
        <p:txBody>
          <a:bodyPr>
            <a:normAutofit/>
          </a:bodyPr>
          <a:lstStyle/>
          <a:p>
            <a:pPr algn="r" rtl="1"/>
            <a:r>
              <a:rPr lang="ar-JO" dirty="0"/>
              <a:t>عندما نستطيع تقسيم الحزم إلى مجموعات متطابقة في الحجم للحزم المكونة للمجموعات</a:t>
            </a:r>
          </a:p>
          <a:p>
            <a:pPr algn="r" rtl="1"/>
            <a:r>
              <a:rPr lang="ar-JO" dirty="0"/>
              <a:t>مثل: سلسلة الصور المتحركة المضغوطة بطريقة معينة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26</a:t>
            </a:fld>
            <a:endParaRPr lang="en-US"/>
          </a:p>
        </p:txBody>
      </p:sp>
      <p:pic>
        <p:nvPicPr>
          <p:cNvPr id="8" name="Picture 7">
            <a:extLst>
              <a:ext uri="{FF2B5EF4-FFF2-40B4-BE49-F238E27FC236}">
                <a16:creationId xmlns:a16="http://schemas.microsoft.com/office/drawing/2014/main" id="{025E167B-5A39-4D8F-AF69-8D4F3EAAFD84}"/>
              </a:ext>
            </a:extLst>
          </p:cNvPr>
          <p:cNvPicPr>
            <a:picLocks noChangeAspect="1"/>
          </p:cNvPicPr>
          <p:nvPr/>
        </p:nvPicPr>
        <p:blipFill>
          <a:blip r:embed="rId3"/>
          <a:stretch>
            <a:fillRect/>
          </a:stretch>
        </p:blipFill>
        <p:spPr>
          <a:xfrm>
            <a:off x="2093879" y="2958824"/>
            <a:ext cx="6196714" cy="3296124"/>
          </a:xfrm>
          <a:prstGeom prst="rect">
            <a:avLst/>
          </a:prstGeom>
        </p:spPr>
      </p:pic>
    </p:spTree>
    <p:extLst>
      <p:ext uri="{BB962C8B-B14F-4D97-AF65-F5344CB8AC3E}">
        <p14:creationId xmlns:p14="http://schemas.microsoft.com/office/powerpoint/2010/main" val="17410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 – مختلفة</a:t>
            </a:r>
            <a:endParaRPr lang="en-US" dirty="0"/>
          </a:p>
        </p:txBody>
      </p:sp>
      <p:sp>
        <p:nvSpPr>
          <p:cNvPr id="3" name="Content Placeholder 2"/>
          <p:cNvSpPr>
            <a:spLocks noGrp="1"/>
          </p:cNvSpPr>
          <p:nvPr>
            <p:ph sz="quarter" idx="1"/>
          </p:nvPr>
        </p:nvSpPr>
        <p:spPr/>
        <p:txBody>
          <a:bodyPr>
            <a:normAutofit/>
          </a:bodyPr>
          <a:lstStyle/>
          <a:p>
            <a:pPr algn="r" rtl="1"/>
            <a:r>
              <a:rPr lang="ar-JO" dirty="0"/>
              <a:t>لا نستطيع استنتاج أية مجموعات أو أحجام متساوية ومنتظمة</a:t>
            </a:r>
          </a:p>
          <a:p>
            <a:pPr algn="r" rtl="1"/>
            <a:r>
              <a:rPr lang="ar-JO" dirty="0"/>
              <a:t>مثال: سلسلة الصور المتحركة المضغوطة باستخدام الفروقات ما بين الصورة والتي تليها؛ فتكون الفروقات تارة كبيرة الحجم وتارة صغيرة وتارة لا توجد فروقات</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27</a:t>
            </a:fld>
            <a:endParaRPr lang="en-US"/>
          </a:p>
        </p:txBody>
      </p:sp>
      <p:pic>
        <p:nvPicPr>
          <p:cNvPr id="7" name="Picture 6">
            <a:extLst>
              <a:ext uri="{FF2B5EF4-FFF2-40B4-BE49-F238E27FC236}">
                <a16:creationId xmlns:a16="http://schemas.microsoft.com/office/drawing/2014/main" id="{321D90DE-DEE0-4C43-8579-10AFCD1F15F4}"/>
              </a:ext>
            </a:extLst>
          </p:cNvPr>
          <p:cNvPicPr>
            <a:picLocks noChangeAspect="1"/>
          </p:cNvPicPr>
          <p:nvPr/>
        </p:nvPicPr>
        <p:blipFill>
          <a:blip r:embed="rId3"/>
          <a:stretch>
            <a:fillRect/>
          </a:stretch>
        </p:blipFill>
        <p:spPr>
          <a:xfrm>
            <a:off x="1524000" y="3429000"/>
            <a:ext cx="6776424" cy="2895600"/>
          </a:xfrm>
          <a:prstGeom prst="rect">
            <a:avLst/>
          </a:prstGeom>
        </p:spPr>
      </p:pic>
    </p:spTree>
    <p:extLst>
      <p:ext uri="{BB962C8B-B14F-4D97-AF65-F5344CB8AC3E}">
        <p14:creationId xmlns:p14="http://schemas.microsoft.com/office/powerpoint/2010/main" val="1953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الوسائط المتعددة التفاعلية</a:t>
            </a:r>
            <a:endParaRPr lang="en-US" dirty="0"/>
          </a:p>
        </p:txBody>
      </p:sp>
      <p:sp>
        <p:nvSpPr>
          <p:cNvPr id="3" name="Content Placeholder 2"/>
          <p:cNvSpPr>
            <a:spLocks noGrp="1"/>
          </p:cNvSpPr>
          <p:nvPr>
            <p:ph sz="quarter" idx="1"/>
          </p:nvPr>
        </p:nvSpPr>
        <p:spPr/>
        <p:txBody>
          <a:bodyPr>
            <a:normAutofit/>
          </a:bodyPr>
          <a:lstStyle/>
          <a:p>
            <a:pPr algn="r" rtl="1"/>
            <a:r>
              <a:rPr lang="ar-JO" dirty="0"/>
              <a:t>الوسائط المتعددة يمكن أن تطلق على دمج اثنين أو أكثر من الوسائط التمقيلية للمعلومات</a:t>
            </a:r>
          </a:p>
          <a:p>
            <a:pPr algn="r" rtl="1"/>
            <a:r>
              <a:rPr lang="ar-JO" dirty="0"/>
              <a:t>عندما يكون للمستخدم أو المشاهد الدور في التحكم بمحتوى أو سيناريو العرض فإن النظام يصبح نظام وسائط متعددة تفاعلي</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28</a:t>
            </a:fld>
            <a:endParaRPr lang="en-US"/>
          </a:p>
        </p:txBody>
      </p:sp>
    </p:spTree>
    <p:extLst>
      <p:ext uri="{BB962C8B-B14F-4D97-AF65-F5344CB8AC3E}">
        <p14:creationId xmlns:p14="http://schemas.microsoft.com/office/powerpoint/2010/main" val="20759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البرمجيات في معالجة الوسائط المتعددة</a:t>
            </a:r>
            <a:endParaRPr lang="en-US" dirty="0"/>
          </a:p>
        </p:txBody>
      </p:sp>
      <p:sp>
        <p:nvSpPr>
          <p:cNvPr id="3" name="Content Placeholder 2"/>
          <p:cNvSpPr>
            <a:spLocks noGrp="1"/>
          </p:cNvSpPr>
          <p:nvPr>
            <p:ph sz="quarter" idx="1"/>
          </p:nvPr>
        </p:nvSpPr>
        <p:spPr>
          <a:xfrm>
            <a:off x="301752" y="1527048"/>
            <a:ext cx="8503920" cy="4883800"/>
          </a:xfrm>
        </p:spPr>
        <p:txBody>
          <a:bodyPr>
            <a:normAutofit/>
          </a:bodyPr>
          <a:lstStyle/>
          <a:p>
            <a:pPr algn="r" rtl="1"/>
            <a:r>
              <a:rPr lang="ar-JO" dirty="0"/>
              <a:t>الأصوات الرقمية: </a:t>
            </a:r>
            <a:r>
              <a:rPr lang="en-US" dirty="0"/>
              <a:t>Adobe Audition</a:t>
            </a:r>
            <a:r>
              <a:rPr lang="ar-JO" dirty="0"/>
              <a:t>، </a:t>
            </a:r>
            <a:r>
              <a:rPr lang="en-US" dirty="0"/>
              <a:t>Audacity</a:t>
            </a:r>
          </a:p>
          <a:p>
            <a:pPr algn="r" rtl="1"/>
            <a:r>
              <a:rPr lang="ar-JO" dirty="0"/>
              <a:t>الصور: </a:t>
            </a:r>
            <a:r>
              <a:rPr lang="en-US" dirty="0"/>
              <a:t>Adobe photoshop</a:t>
            </a:r>
          </a:p>
          <a:p>
            <a:pPr algn="r" rtl="1"/>
            <a:r>
              <a:rPr lang="ar-JO" dirty="0"/>
              <a:t>معالجة الفيديو: </a:t>
            </a:r>
            <a:r>
              <a:rPr lang="en-US" dirty="0"/>
              <a:t>Adobe Premier</a:t>
            </a:r>
            <a:endParaRPr lang="ar-JO" dirty="0"/>
          </a:p>
          <a:p>
            <a:pPr algn="r" rtl="1"/>
            <a:r>
              <a:rPr lang="ar-JO" dirty="0"/>
              <a:t>الصور المتحركة: </a:t>
            </a:r>
            <a:r>
              <a:rPr lang="en-US" dirty="0"/>
              <a:t>Adobe flash</a:t>
            </a:r>
            <a:r>
              <a:rPr lang="ar-JO" dirty="0"/>
              <a:t>، </a:t>
            </a:r>
            <a:r>
              <a:rPr lang="en-US" dirty="0"/>
              <a:t>Adobe Animator</a:t>
            </a:r>
            <a:endParaRPr lang="ar-JO" dirty="0"/>
          </a:p>
          <a:p>
            <a:pPr algn="r" rtl="1"/>
            <a:r>
              <a:rPr lang="ar-JO" dirty="0"/>
              <a:t>الموسيقى: </a:t>
            </a:r>
            <a:r>
              <a:rPr lang="en-US" dirty="0"/>
              <a:t>Sound Edit</a:t>
            </a:r>
            <a:r>
              <a:rPr lang="ar-JO" dirty="0"/>
              <a:t>، </a:t>
            </a:r>
            <a:r>
              <a:rPr lang="en-US" dirty="0"/>
              <a:t>Cake Walk</a:t>
            </a:r>
          </a:p>
          <a:p>
            <a:pPr algn="r" rtl="1"/>
            <a:r>
              <a:rPr lang="ar-JO" dirty="0"/>
              <a:t>تأليف وسائط متعددة: يندرج تحت هذا الصنف البرمجيات التي تتكون من أقسام متعددة يندرج كل  قسم منها تحت أحد الأصناف الأخرى. مثل</a:t>
            </a:r>
            <a:r>
              <a:rPr lang="en-US" dirty="0"/>
              <a:t>Author ware </a:t>
            </a:r>
            <a:r>
              <a:rPr lang="ar-JO" dirty="0"/>
              <a:t> والتي تستطيع أن تعالج بعض الشيء الصوت والصورة ومن ثم دمجهم مع بعضهم البعض ومع وسائط اخرى مثل النصوص لتكوين مشروع كامل بوسائط 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29</a:t>
            </a:fld>
            <a:endParaRPr lang="en-US"/>
          </a:p>
        </p:txBody>
      </p:sp>
    </p:spTree>
    <p:extLst>
      <p:ext uri="{BB962C8B-B14F-4D97-AF65-F5344CB8AC3E}">
        <p14:creationId xmlns:p14="http://schemas.microsoft.com/office/powerpoint/2010/main" val="36860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الوسائط المتعددة</a:t>
            </a:r>
            <a:r>
              <a:rPr lang="en-US" dirty="0"/>
              <a:t> Multimedia </a:t>
            </a:r>
          </a:p>
        </p:txBody>
      </p:sp>
      <p:sp>
        <p:nvSpPr>
          <p:cNvPr id="3" name="Content Placeholder 2"/>
          <p:cNvSpPr>
            <a:spLocks noGrp="1"/>
          </p:cNvSpPr>
          <p:nvPr>
            <p:ph sz="quarter" idx="1"/>
          </p:nvPr>
        </p:nvSpPr>
        <p:spPr/>
        <p:txBody>
          <a:bodyPr>
            <a:normAutofit/>
          </a:bodyPr>
          <a:lstStyle/>
          <a:p>
            <a:pPr algn="r" rtl="1"/>
            <a:r>
              <a:rPr lang="ar-JO" dirty="0"/>
              <a:t>كلمة وسائط </a:t>
            </a:r>
            <a:r>
              <a:rPr lang="en-US" dirty="0"/>
              <a:t> Media</a:t>
            </a:r>
            <a:r>
              <a:rPr lang="ar-JO" dirty="0"/>
              <a:t>جمع وسيط</a:t>
            </a:r>
            <a:r>
              <a:rPr lang="en-US" dirty="0"/>
              <a:t> Medium </a:t>
            </a:r>
            <a:r>
              <a:rPr lang="ar-JO" dirty="0"/>
              <a:t>: وهو كل شيء يستطيع إيصال معلومة</a:t>
            </a:r>
          </a:p>
          <a:p>
            <a:pPr algn="r" rtl="1"/>
            <a:r>
              <a:rPr lang="ar-JO" dirty="0"/>
              <a:t>يمكن إيصال المعلومة بِـ:</a:t>
            </a:r>
          </a:p>
          <a:p>
            <a:pPr lvl="1" algn="r" rtl="1"/>
            <a:r>
              <a:rPr lang="ar-JO" dirty="0"/>
              <a:t>النص المكتوب: عبارة عن حروف وكلمات تتجمع لحمل معلومة معينة يفهمها من يقرؤها</a:t>
            </a:r>
          </a:p>
          <a:p>
            <a:pPr lvl="1" algn="r" rtl="1"/>
            <a:r>
              <a:rPr lang="ar-JO" dirty="0"/>
              <a:t>الصوت</a:t>
            </a:r>
            <a:r>
              <a:rPr lang="en-US" dirty="0"/>
              <a:t> </a:t>
            </a:r>
            <a:r>
              <a:rPr lang="ar-SA" dirty="0"/>
              <a:t> </a:t>
            </a:r>
            <a:r>
              <a:rPr lang="en-US" dirty="0"/>
              <a:t>Sound </a:t>
            </a:r>
            <a:endParaRPr lang="ar-JO" dirty="0"/>
          </a:p>
          <a:p>
            <a:pPr lvl="1" algn="r" rtl="1"/>
            <a:r>
              <a:rPr lang="ar-JO" dirty="0"/>
              <a:t>الصورة</a:t>
            </a:r>
            <a:r>
              <a:rPr lang="ar-SA" dirty="0"/>
              <a:t> </a:t>
            </a:r>
            <a:r>
              <a:rPr lang="en-US" dirty="0"/>
              <a:t>Image </a:t>
            </a:r>
            <a:r>
              <a:rPr lang="ar-JO" dirty="0"/>
              <a:t> (رسم بياني)</a:t>
            </a:r>
            <a:r>
              <a:rPr lang="en-US" dirty="0"/>
              <a:t> </a:t>
            </a:r>
            <a:endParaRPr lang="ar-JO" dirty="0"/>
          </a:p>
          <a:p>
            <a:pPr lvl="1" algn="r" rtl="1"/>
            <a:r>
              <a:rPr lang="ar-JO" dirty="0"/>
              <a:t>فيديو</a:t>
            </a:r>
            <a:r>
              <a:rPr lang="en-US" dirty="0"/>
              <a:t> Video </a:t>
            </a:r>
            <a:r>
              <a:rPr lang="ar-JO" dirty="0"/>
              <a:t> (صورة وصوت معاً)</a:t>
            </a:r>
          </a:p>
          <a:p>
            <a:pPr algn="r" rtl="1"/>
            <a:r>
              <a:rPr lang="ar-JO" dirty="0"/>
              <a:t>الوسائط المتعددة: استخدام أكثر من وسيط لإيصال المعلومة</a:t>
            </a:r>
          </a:p>
          <a:p>
            <a:pPr algn="r" rtl="1"/>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استخدامات الوسائط المتعددة – في المدرسة</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pPr algn="r" rtl="1"/>
            <a:r>
              <a:rPr lang="ar-JO" dirty="0"/>
              <a:t>تعتبر المدارس من أهم المؤسسات التي تحتاج إلى استخدام الوسائط المتعددة وذلك للمساعدة في توصيل المعلومات بدقة وبعمق أكبر، وبالتالي تؤدي إلى رفع الكفاءة ومستوى الأداء</a:t>
            </a:r>
          </a:p>
          <a:p>
            <a:pPr algn="r" rtl="1"/>
            <a:r>
              <a:rPr lang="ar-JO" dirty="0"/>
              <a:t>لا يوجد حدود لمجالات التطبيق والامر مفتوح للابداع والابتكار</a:t>
            </a:r>
          </a:p>
          <a:p>
            <a:pPr algn="r" rtl="1"/>
            <a:r>
              <a:rPr lang="ar-JO" dirty="0"/>
              <a:t>ينتقل دور المدرس من العنصر الاساسي للتعليم الى الارشاد والاشراف على عملية العرض للوسائط المتعددة بالاضافة إلى التعليق والترسيخ</a:t>
            </a:r>
          </a:p>
          <a:p>
            <a:pPr algn="r" rtl="1"/>
            <a:r>
              <a:rPr lang="ar-JO" dirty="0"/>
              <a:t>المدرس والتكنولوجيا مكملان لبعضهما في عملية التعليم</a:t>
            </a:r>
          </a:p>
          <a:p>
            <a:pPr algn="r" rtl="1"/>
            <a:r>
              <a:rPr lang="ar-JO" dirty="0"/>
              <a:t>أمثلة على استخدام الوسائط المتعددة في التعليم</a:t>
            </a:r>
          </a:p>
          <a:p>
            <a:pPr lvl="1" algn="r" rtl="1"/>
            <a:r>
              <a:rPr lang="ar-JO" dirty="0"/>
              <a:t>عرض الدرس بالكلمات والصور والحركات</a:t>
            </a:r>
          </a:p>
          <a:p>
            <a:pPr lvl="1" algn="r" rtl="1"/>
            <a:r>
              <a:rPr lang="ar-JO" dirty="0"/>
              <a:t>في الطب: استخدام الوسائط المتعددة في محاكاة الحالات المرضية</a:t>
            </a:r>
          </a:p>
          <a:p>
            <a:pPr lvl="1" algn="r" rtl="1"/>
            <a:r>
              <a:rPr lang="ar-JO" dirty="0"/>
              <a:t>في الجغرافيا: عرض التضاريس الجغرافية على الحاسوب</a:t>
            </a:r>
          </a:p>
          <a:p>
            <a:pPr lvl="1" algn="r" rtl="1"/>
            <a:r>
              <a:rPr lang="ar-JO" dirty="0"/>
              <a:t>الدراسة عن بعد</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30</a:t>
            </a:fld>
            <a:endParaRPr lang="en-US"/>
          </a:p>
        </p:txBody>
      </p:sp>
    </p:spTree>
    <p:extLst>
      <p:ext uri="{BB962C8B-B14F-4D97-AF65-F5344CB8AC3E}">
        <p14:creationId xmlns:p14="http://schemas.microsoft.com/office/powerpoint/2010/main" val="57540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استخدامات الوسائط المتعددة – في العمل</a:t>
            </a:r>
            <a:endParaRPr lang="en-US" dirty="0"/>
          </a:p>
        </p:txBody>
      </p:sp>
      <p:sp>
        <p:nvSpPr>
          <p:cNvPr id="3" name="Content Placeholder 2"/>
          <p:cNvSpPr>
            <a:spLocks noGrp="1"/>
          </p:cNvSpPr>
          <p:nvPr>
            <p:ph sz="quarter" idx="1"/>
          </p:nvPr>
        </p:nvSpPr>
        <p:spPr>
          <a:xfrm>
            <a:off x="152400" y="1527048"/>
            <a:ext cx="8839200" cy="5102352"/>
          </a:xfrm>
        </p:spPr>
        <p:txBody>
          <a:bodyPr>
            <a:normAutofit fontScale="92500" lnSpcReduction="10000"/>
          </a:bodyPr>
          <a:lstStyle/>
          <a:p>
            <a:pPr algn="r" rtl="1"/>
            <a:r>
              <a:rPr lang="ar-JO" dirty="0"/>
              <a:t>ساعدت الوسائط المتعددة الكثير من المجالات في قطاع العمل، مثل:</a:t>
            </a:r>
          </a:p>
          <a:p>
            <a:pPr lvl="1" algn="r" rtl="1"/>
            <a:r>
              <a:rPr lang="ar-JO" dirty="0"/>
              <a:t>التسويق</a:t>
            </a:r>
          </a:p>
          <a:p>
            <a:pPr lvl="1" algn="r" rtl="1"/>
            <a:r>
              <a:rPr lang="ar-JO" dirty="0"/>
              <a:t>عرض البضائع للزبائن والمسوقين</a:t>
            </a:r>
          </a:p>
          <a:p>
            <a:pPr lvl="1" algn="r" rtl="1"/>
            <a:r>
              <a:rPr lang="ar-JO" dirty="0"/>
              <a:t>تدريب الموظفين على استخدام الاجهزة المعقدة كالطائرات</a:t>
            </a:r>
          </a:p>
          <a:p>
            <a:pPr lvl="1" algn="r" rtl="1"/>
            <a:r>
              <a:rPr lang="ar-JO" dirty="0"/>
              <a:t>الدعاية والاعلام</a:t>
            </a:r>
          </a:p>
          <a:p>
            <a:pPr lvl="1" algn="r" rtl="1"/>
            <a:r>
              <a:rPr lang="ar-JO" dirty="0"/>
              <a:t>الاتصالات بين الموظفين؛ مثل البريد الالكتروني، والاجتماعات عن بعد خصوصاً عند تواجدهم في أماكن يصعب السفر إليها وفي أزمنة مقبولة</a:t>
            </a:r>
          </a:p>
          <a:p>
            <a:pPr algn="r" rtl="1"/>
            <a:r>
              <a:rPr lang="ar-JO" dirty="0"/>
              <a:t>من أنظمة الوسائط المتعددة التي يحتاجها قطاع الاعمال:</a:t>
            </a:r>
          </a:p>
          <a:p>
            <a:pPr lvl="1" algn="r" rtl="1"/>
            <a:r>
              <a:rPr lang="ar-JO" dirty="0"/>
              <a:t>برمجيات العرض: التي تسمح بإضافة صوت وصورة وفيديو لبرمجيات العرض التقليدية</a:t>
            </a:r>
          </a:p>
          <a:p>
            <a:pPr lvl="1" algn="r" rtl="1"/>
            <a:r>
              <a:rPr lang="ar-JO" dirty="0"/>
              <a:t>بريد الكتروني وصوتي: يسمح للمراسلات بإضافة وسائط متعددة للرسالة</a:t>
            </a:r>
          </a:p>
          <a:p>
            <a:pPr lvl="1" algn="r" rtl="1"/>
            <a:r>
              <a:rPr lang="ar-JO" dirty="0"/>
              <a:t>برامج حقيقة وهمية: تساعد في تدريب الموظف؛ مثل الطيار لقيادة طائرة في قاعدة تدريب</a:t>
            </a:r>
          </a:p>
          <a:p>
            <a:pPr lvl="1" algn="r" rtl="1"/>
            <a:r>
              <a:rPr lang="ar-JO" dirty="0"/>
              <a:t>برامج الاجتماعات عن بعد: تسهل إعداد الاجتماعات في اي وقت ومكان دون الحاجة إلى الانشغال بأمور السفر والمواصلات، حيث تسمح هذه البرامج عرض الوثائق وغيرها بالاضافة إلى أصوات وصور المجتمعين</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31</a:t>
            </a:fld>
            <a:endParaRPr lang="en-US"/>
          </a:p>
        </p:txBody>
      </p:sp>
    </p:spTree>
    <p:extLst>
      <p:ext uri="{BB962C8B-B14F-4D97-AF65-F5344CB8AC3E}">
        <p14:creationId xmlns:p14="http://schemas.microsoft.com/office/powerpoint/2010/main" val="1273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استخدامات الوسائط المتعددة – في البيت</a:t>
            </a:r>
            <a:endParaRPr lang="en-US" dirty="0"/>
          </a:p>
        </p:txBody>
      </p:sp>
      <p:sp>
        <p:nvSpPr>
          <p:cNvPr id="3" name="Content Placeholder 2"/>
          <p:cNvSpPr>
            <a:spLocks noGrp="1"/>
          </p:cNvSpPr>
          <p:nvPr>
            <p:ph sz="quarter" idx="1"/>
          </p:nvPr>
        </p:nvSpPr>
        <p:spPr/>
        <p:txBody>
          <a:bodyPr>
            <a:normAutofit/>
          </a:bodyPr>
          <a:lstStyle/>
          <a:p>
            <a:pPr algn="r" rtl="1"/>
            <a:r>
              <a:rPr lang="ar-JO" dirty="0"/>
              <a:t>يختلف استخدام الوسائط المتعددة في البيوت باختلاف ساكنيها؛ فلاطفال الالعاب الالكترونية، وللكبار تتنوع الاستخدامات</a:t>
            </a:r>
          </a:p>
          <a:p>
            <a:pPr algn="r" rtl="1"/>
            <a:r>
              <a:rPr lang="ar-JO" dirty="0"/>
              <a:t>يتجه استخدام الوسائط المتعددة في البيت الى شاشة التلفاز او شاشات العرض، ويستطيع المستخدم التدخل في سيناريوهات بعض العروض</a:t>
            </a:r>
          </a:p>
          <a:p>
            <a:pPr algn="r" rtl="1"/>
            <a:r>
              <a:rPr lang="ar-JO" dirty="0"/>
              <a:t>يتجه استخدام الوسائط المتعددة في البيت إلى استخدام نموذج الدفع عند الطلب او المشاهدة</a:t>
            </a:r>
          </a:p>
          <a:p>
            <a:pPr algn="r" rtl="1"/>
            <a:r>
              <a:rPr lang="ar-JO" dirty="0"/>
              <a:t>استطاعت نسبة كبيرة من المستخدمين إدخال هذه التكنولوجيا إلى منازلهم عندما أصبحت أسعار الأجهزة في متناول الجميع</a:t>
            </a:r>
          </a:p>
          <a:p>
            <a:pPr algn="r" rtl="1"/>
            <a:r>
              <a:rPr lang="ar-JO" dirty="0"/>
              <a:t>باستخدام الدفع عند المشاهدة أصبح جني الأرباح بواسطة العرض وليس من بيع الاجهزة، لهذا بدأت أسعار الأجهزة بالتدني</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32</a:t>
            </a:fld>
            <a:endParaRPr lang="en-US"/>
          </a:p>
        </p:txBody>
      </p:sp>
    </p:spTree>
    <p:extLst>
      <p:ext uri="{BB962C8B-B14F-4D97-AF65-F5344CB8AC3E}">
        <p14:creationId xmlns:p14="http://schemas.microsoft.com/office/powerpoint/2010/main" val="18298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BEAE-931C-C11D-2B92-CC764A52EBEB}"/>
              </a:ext>
            </a:extLst>
          </p:cNvPr>
          <p:cNvSpPr>
            <a:spLocks noGrp="1"/>
          </p:cNvSpPr>
          <p:nvPr>
            <p:ph type="title"/>
          </p:nvPr>
        </p:nvSpPr>
        <p:spPr/>
        <p:txBody>
          <a:bodyPr/>
          <a:lstStyle/>
          <a:p>
            <a:r>
              <a:rPr lang="ar-SA" dirty="0"/>
              <a:t>استخدام الوسائط المتعدد في المدرسة </a:t>
            </a:r>
            <a:endParaRPr lang="ar-PS" dirty="0"/>
          </a:p>
        </p:txBody>
      </p:sp>
      <p:sp>
        <p:nvSpPr>
          <p:cNvPr id="3" name="Footer Placeholder 2">
            <a:extLst>
              <a:ext uri="{FF2B5EF4-FFF2-40B4-BE49-F238E27FC236}">
                <a16:creationId xmlns:a16="http://schemas.microsoft.com/office/drawing/2014/main" id="{226B65F1-8339-EB60-C991-FA053C809DB9}"/>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20961288-99B7-3225-A94D-87735BF48184}"/>
              </a:ext>
            </a:extLst>
          </p:cNvPr>
          <p:cNvSpPr>
            <a:spLocks noGrp="1"/>
          </p:cNvSpPr>
          <p:nvPr>
            <p:ph type="sldNum" sz="quarter" idx="12"/>
          </p:nvPr>
        </p:nvSpPr>
        <p:spPr/>
        <p:txBody>
          <a:bodyPr/>
          <a:lstStyle/>
          <a:p>
            <a:fld id="{936D5B96-C723-487F-B59A-ACA010AFAAED}" type="slidenum">
              <a:rPr lang="en-US" smtClean="0"/>
              <a:pPr/>
              <a:t>33</a:t>
            </a:fld>
            <a:endParaRPr lang="en-US"/>
          </a:p>
        </p:txBody>
      </p:sp>
      <p:sp>
        <p:nvSpPr>
          <p:cNvPr id="5" name="Content Placeholder 4">
            <a:extLst>
              <a:ext uri="{FF2B5EF4-FFF2-40B4-BE49-F238E27FC236}">
                <a16:creationId xmlns:a16="http://schemas.microsoft.com/office/drawing/2014/main" id="{CB113C81-A5FA-05AA-410A-A98E6D01395A}"/>
              </a:ext>
            </a:extLst>
          </p:cNvPr>
          <p:cNvSpPr>
            <a:spLocks noGrp="1"/>
          </p:cNvSpPr>
          <p:nvPr>
            <p:ph sz="quarter" idx="1"/>
          </p:nvPr>
        </p:nvSpPr>
        <p:spPr/>
        <p:txBody>
          <a:bodyPr/>
          <a:lstStyle/>
          <a:p>
            <a:pPr algn="r" rtl="1"/>
            <a:r>
              <a:rPr lang="ar-SA" dirty="0"/>
              <a:t>تعتبر المدارس من اهم المؤسسات التي تحتاج الى استخدام الواسئط المتعددة</a:t>
            </a:r>
          </a:p>
          <a:p>
            <a:pPr marL="0" indent="0" algn="r" rtl="1">
              <a:buNone/>
            </a:pPr>
            <a:r>
              <a:rPr lang="ar-SA" dirty="0"/>
              <a:t>وذلك لتوصيل المعلومات بدقة وعمق اكبر . </a:t>
            </a:r>
          </a:p>
          <a:p>
            <a:pPr algn="r" rtl="1"/>
            <a:r>
              <a:rPr lang="ar-SA" dirty="0"/>
              <a:t>هذا يؤدي بالطبع الى رفع الكفاءة ومستوى الاداء لدى الطلبة . </a:t>
            </a:r>
          </a:p>
          <a:p>
            <a:pPr algn="r" rtl="1"/>
            <a:r>
              <a:rPr lang="ar-SA" dirty="0"/>
              <a:t>الوسائط المتعددة لا تجد حدوداً في مجال التطبيق في المدرسة فألامر مفتوح للأبداع والابتكار . </a:t>
            </a:r>
          </a:p>
          <a:p>
            <a:pPr algn="r" rtl="1"/>
            <a:r>
              <a:rPr lang="ar-SA" dirty="0"/>
              <a:t>ينتقل دور المدرس من العنصر الاساسي للتعلم الى الارشاد والاصراف على عملية العرض لنظم الوسائط المتعددة . </a:t>
            </a:r>
          </a:p>
          <a:p>
            <a:pPr algn="r" rtl="1"/>
            <a:r>
              <a:rPr lang="ar-SA" dirty="0"/>
              <a:t>من الامثلة على ذلك ( برامج تعلم القراءة للصفوف الاساسية ، برنامج مختبر الانسان ) </a:t>
            </a:r>
          </a:p>
        </p:txBody>
      </p:sp>
    </p:spTree>
    <p:extLst>
      <p:ext uri="{BB962C8B-B14F-4D97-AF65-F5344CB8AC3E}">
        <p14:creationId xmlns:p14="http://schemas.microsoft.com/office/powerpoint/2010/main" val="917764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9A84-ABAE-0CEA-96D6-52A80A5A28B7}"/>
              </a:ext>
            </a:extLst>
          </p:cNvPr>
          <p:cNvSpPr>
            <a:spLocks noGrp="1"/>
          </p:cNvSpPr>
          <p:nvPr>
            <p:ph type="title"/>
          </p:nvPr>
        </p:nvSpPr>
        <p:spPr/>
        <p:txBody>
          <a:bodyPr/>
          <a:lstStyle/>
          <a:p>
            <a:r>
              <a:rPr lang="ar-SA" dirty="0"/>
              <a:t>استخدام الحاسوب في دراسة الطب </a:t>
            </a:r>
            <a:endParaRPr lang="ar-PS" dirty="0"/>
          </a:p>
        </p:txBody>
      </p:sp>
      <p:sp>
        <p:nvSpPr>
          <p:cNvPr id="3" name="Footer Placeholder 2">
            <a:extLst>
              <a:ext uri="{FF2B5EF4-FFF2-40B4-BE49-F238E27FC236}">
                <a16:creationId xmlns:a16="http://schemas.microsoft.com/office/drawing/2014/main" id="{52D2BE8D-7560-B67E-6B1B-B8F759B16B17}"/>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2838C18A-BCD8-3A30-7079-082C2FF224BF}"/>
              </a:ext>
            </a:extLst>
          </p:cNvPr>
          <p:cNvSpPr>
            <a:spLocks noGrp="1"/>
          </p:cNvSpPr>
          <p:nvPr>
            <p:ph type="sldNum" sz="quarter" idx="12"/>
          </p:nvPr>
        </p:nvSpPr>
        <p:spPr/>
        <p:txBody>
          <a:bodyPr/>
          <a:lstStyle/>
          <a:p>
            <a:fld id="{936D5B96-C723-487F-B59A-ACA010AFAAED}" type="slidenum">
              <a:rPr lang="en-US" smtClean="0"/>
              <a:pPr/>
              <a:t>34</a:t>
            </a:fld>
            <a:endParaRPr lang="en-US"/>
          </a:p>
        </p:txBody>
      </p:sp>
      <p:sp>
        <p:nvSpPr>
          <p:cNvPr id="5" name="Content Placeholder 4">
            <a:extLst>
              <a:ext uri="{FF2B5EF4-FFF2-40B4-BE49-F238E27FC236}">
                <a16:creationId xmlns:a16="http://schemas.microsoft.com/office/drawing/2014/main" id="{3B13B7EB-5F4A-F271-E8D5-06B53A6E5886}"/>
              </a:ext>
            </a:extLst>
          </p:cNvPr>
          <p:cNvSpPr>
            <a:spLocks noGrp="1"/>
          </p:cNvSpPr>
          <p:nvPr>
            <p:ph sz="quarter" idx="1"/>
          </p:nvPr>
        </p:nvSpPr>
        <p:spPr/>
        <p:txBody>
          <a:bodyPr/>
          <a:lstStyle/>
          <a:p>
            <a:pPr algn="r" rtl="1"/>
            <a:r>
              <a:rPr lang="ar-SA" dirty="0"/>
              <a:t>استخدام الحاسوب  ونظم الوسائط المتعددة في دراسة الطب، فبعض البرمجيات على الوسائط المتعددة تصور حالة مرضية من بداية اعراض المرض الى دراسة فحوصات المريض من خلال الحاسوب للوصول لتشخيص المرض . </a:t>
            </a:r>
          </a:p>
          <a:p>
            <a:pPr algn="r" rtl="1"/>
            <a:r>
              <a:rPr lang="ar-SA" dirty="0"/>
              <a:t>استخدام الوسائط المتعددة في دراسة الجغرافيا وتضاريس الارض من خلال الزيارة الوهمية لأي بقعة على سطح الارض وذلك من خلال الحاسوب . </a:t>
            </a:r>
          </a:p>
          <a:p>
            <a:pPr algn="r" rtl="1"/>
            <a:r>
              <a:rPr lang="ar-SA" dirty="0"/>
              <a:t>من الامثلة </a:t>
            </a:r>
          </a:p>
          <a:p>
            <a:pPr marL="0" indent="0" algn="r" rtl="1">
              <a:buNone/>
            </a:pPr>
            <a:r>
              <a:rPr lang="en-US" dirty="0">
                <a:hlinkClick r:id="rId2"/>
              </a:rPr>
              <a:t>https://www.vrealities.com</a:t>
            </a:r>
            <a:r>
              <a:rPr lang="en-US" dirty="0"/>
              <a:t> </a:t>
            </a:r>
          </a:p>
          <a:p>
            <a:pPr marL="0" indent="0" algn="r" rtl="1">
              <a:buNone/>
            </a:pPr>
            <a:r>
              <a:rPr lang="en-US" dirty="0">
                <a:hlinkClick r:id="rId3"/>
              </a:rPr>
              <a:t>https://www.youtube.com/watch?v=fbfLqdhgOW4</a:t>
            </a:r>
            <a:endParaRPr lang="en-US" dirty="0"/>
          </a:p>
          <a:p>
            <a:pPr marL="0" indent="0" algn="r" rtl="1">
              <a:buNone/>
            </a:pPr>
            <a:endParaRPr lang="ar-PS" dirty="0"/>
          </a:p>
        </p:txBody>
      </p:sp>
    </p:spTree>
    <p:extLst>
      <p:ext uri="{BB962C8B-B14F-4D97-AF65-F5344CB8AC3E}">
        <p14:creationId xmlns:p14="http://schemas.microsoft.com/office/powerpoint/2010/main" val="178650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الملخص</a:t>
            </a:r>
            <a:endParaRPr lang="en-US" dirty="0"/>
          </a:p>
        </p:txBody>
      </p:sp>
      <p:sp>
        <p:nvSpPr>
          <p:cNvPr id="3" name="Content Placeholder 2"/>
          <p:cNvSpPr>
            <a:spLocks noGrp="1"/>
          </p:cNvSpPr>
          <p:nvPr>
            <p:ph sz="quarter" idx="1"/>
          </p:nvPr>
        </p:nvSpPr>
        <p:spPr/>
        <p:txBody>
          <a:bodyPr>
            <a:normAutofit/>
          </a:bodyPr>
          <a:lstStyle/>
          <a:p>
            <a:pPr algn="r" rtl="1"/>
            <a:r>
              <a:rPr lang="ar-JO" dirty="0"/>
              <a:t>استخدام الوسائط المتعددة ليس بالجديد، ولكن الجديد هو زيادة الاهتمام بها</a:t>
            </a:r>
          </a:p>
          <a:p>
            <a:pPr algn="r" rtl="1"/>
            <a:r>
              <a:rPr lang="ar-JO" dirty="0"/>
              <a:t>نظم الوسائط المتعددة هو كل نظام يحتوي على اثنين او اكثر من الوسائط</a:t>
            </a:r>
          </a:p>
          <a:p>
            <a:pPr algn="r" rtl="1"/>
            <a:r>
              <a:rPr lang="ar-JO" dirty="0"/>
              <a:t>تطور المجالات الاخرى مثل التعليم او الصناعة او التسلية زاد الحاجة الى نظم الوسائط المتعددة</a:t>
            </a:r>
          </a:p>
          <a:p>
            <a:pPr algn="r" rtl="1"/>
            <a:r>
              <a:rPr lang="ar-JO" dirty="0"/>
              <a:t>لذلك شرع العلماء والمبرمجون بتطوير هذا العلم ووضع أسس وبرامج وأدوات لتسهيل استخدامه والتعامل معه</a:t>
            </a:r>
          </a:p>
          <a:p>
            <a:pPr algn="r" rtl="1"/>
            <a:r>
              <a:rPr lang="ar-JO" dirty="0"/>
              <a:t>استعرضنا في هذه الوحدة: </a:t>
            </a:r>
          </a:p>
          <a:p>
            <a:pPr lvl="1" algn="r" rtl="1"/>
            <a:r>
              <a:rPr lang="ar-JO" dirty="0"/>
              <a:t>تعريف الوسائط المتعددة واستخداماتها وتاريخها</a:t>
            </a:r>
          </a:p>
          <a:p>
            <a:pPr lvl="1" algn="r" rtl="1"/>
            <a:r>
              <a:rPr lang="ar-JO" dirty="0"/>
              <a:t>صفات تدفق بيانات نظم الوسائط المتعددة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35</a:t>
            </a:fld>
            <a:endParaRPr lang="en-US"/>
          </a:p>
        </p:txBody>
      </p:sp>
    </p:spTree>
    <p:extLst>
      <p:ext uri="{BB962C8B-B14F-4D97-AF65-F5344CB8AC3E}">
        <p14:creationId xmlns:p14="http://schemas.microsoft.com/office/powerpoint/2010/main" val="21341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408E-4912-9048-E429-65ADFDCC3A39}"/>
              </a:ext>
            </a:extLst>
          </p:cNvPr>
          <p:cNvSpPr>
            <a:spLocks noGrp="1"/>
          </p:cNvSpPr>
          <p:nvPr>
            <p:ph type="title"/>
          </p:nvPr>
        </p:nvSpPr>
        <p:spPr/>
        <p:txBody>
          <a:bodyPr/>
          <a:lstStyle/>
          <a:p>
            <a:endParaRPr lang="ar-PS"/>
          </a:p>
        </p:txBody>
      </p:sp>
      <p:sp>
        <p:nvSpPr>
          <p:cNvPr id="3" name="Footer Placeholder 2">
            <a:extLst>
              <a:ext uri="{FF2B5EF4-FFF2-40B4-BE49-F238E27FC236}">
                <a16:creationId xmlns:a16="http://schemas.microsoft.com/office/drawing/2014/main" id="{5FECCAA0-9A69-CF48-0122-1C996F6C66C9}"/>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4B2D7B9D-9C69-33D3-60B5-0C2FFF7D34A2}"/>
              </a:ext>
            </a:extLst>
          </p:cNvPr>
          <p:cNvSpPr>
            <a:spLocks noGrp="1"/>
          </p:cNvSpPr>
          <p:nvPr>
            <p:ph type="sldNum" sz="quarter" idx="12"/>
          </p:nvPr>
        </p:nvSpPr>
        <p:spPr/>
        <p:txBody>
          <a:bodyPr/>
          <a:lstStyle/>
          <a:p>
            <a:fld id="{936D5B96-C723-487F-B59A-ACA010AFAAED}" type="slidenum">
              <a:rPr lang="en-US" smtClean="0"/>
              <a:pPr/>
              <a:t>36</a:t>
            </a:fld>
            <a:endParaRPr lang="en-US"/>
          </a:p>
        </p:txBody>
      </p:sp>
      <p:sp>
        <p:nvSpPr>
          <p:cNvPr id="5" name="Content Placeholder 4">
            <a:extLst>
              <a:ext uri="{FF2B5EF4-FFF2-40B4-BE49-F238E27FC236}">
                <a16:creationId xmlns:a16="http://schemas.microsoft.com/office/drawing/2014/main" id="{E371E54A-681A-32B7-03F2-223DD795E0A3}"/>
              </a:ext>
            </a:extLst>
          </p:cNvPr>
          <p:cNvSpPr>
            <a:spLocks noGrp="1"/>
          </p:cNvSpPr>
          <p:nvPr>
            <p:ph sz="quarter" idx="1"/>
          </p:nvPr>
        </p:nvSpPr>
        <p:spPr/>
        <p:txBody>
          <a:bodyPr/>
          <a:lstStyle/>
          <a:p>
            <a:pPr marL="0" indent="0">
              <a:buNone/>
            </a:pPr>
            <a:endParaRPr lang="ar-SA" dirty="0"/>
          </a:p>
          <a:p>
            <a:pPr marL="0" indent="0">
              <a:buNone/>
            </a:pPr>
            <a:endParaRPr lang="ar-SA" dirty="0"/>
          </a:p>
          <a:p>
            <a:pPr marL="0" indent="0">
              <a:buNone/>
            </a:pPr>
            <a:endParaRPr lang="ar-SA" dirty="0"/>
          </a:p>
          <a:p>
            <a:pPr marL="0" indent="0">
              <a:buNone/>
            </a:pPr>
            <a:endParaRPr lang="ar-SA" dirty="0"/>
          </a:p>
          <a:p>
            <a:pPr marL="0" indent="0" algn="ctr">
              <a:buNone/>
            </a:pPr>
            <a:r>
              <a:rPr lang="ar-SA" sz="5400" dirty="0"/>
              <a:t>انتهت الوحدة الاولى </a:t>
            </a:r>
            <a:endParaRPr lang="ar-PS" sz="5400" dirty="0"/>
          </a:p>
        </p:txBody>
      </p:sp>
    </p:spTree>
    <p:extLst>
      <p:ext uri="{BB962C8B-B14F-4D97-AF65-F5344CB8AC3E}">
        <p14:creationId xmlns:p14="http://schemas.microsoft.com/office/powerpoint/2010/main" val="59513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أنواع الوسائط حسب اعتمادها على الزمن</a:t>
            </a:r>
            <a:endParaRPr lang="en-US" dirty="0"/>
          </a:p>
        </p:txBody>
      </p:sp>
      <p:sp>
        <p:nvSpPr>
          <p:cNvPr id="3" name="Content Placeholder 2"/>
          <p:cNvSpPr>
            <a:spLocks noGrp="1"/>
          </p:cNvSpPr>
          <p:nvPr>
            <p:ph sz="quarter" idx="1"/>
          </p:nvPr>
        </p:nvSpPr>
        <p:spPr/>
        <p:txBody>
          <a:bodyPr>
            <a:normAutofit/>
          </a:bodyPr>
          <a:lstStyle/>
          <a:p>
            <a:pPr algn="r" rtl="1"/>
            <a:r>
              <a:rPr lang="ar-JO" dirty="0"/>
              <a:t>النوع المنقطع (</a:t>
            </a:r>
            <a:r>
              <a:rPr lang="en-US" dirty="0"/>
              <a:t>discrete</a:t>
            </a:r>
            <a:r>
              <a:rPr lang="ar-JO" dirty="0"/>
              <a:t>): سلسلة من الاجزاء لا تتغير بتغير الزمن، مثل النصوص والصور</a:t>
            </a:r>
          </a:p>
          <a:p>
            <a:pPr algn="r" rtl="1"/>
            <a:r>
              <a:rPr lang="ar-JO" dirty="0"/>
              <a:t>المتصل (</a:t>
            </a:r>
            <a:r>
              <a:rPr lang="en-US" dirty="0"/>
              <a:t>continuous</a:t>
            </a:r>
            <a:r>
              <a:rPr lang="ar-JO" dirty="0"/>
              <a:t>): سلسلة من الاجزاء التي تعتمد على الزمن مثل الصور المتحركة والصوت، فالمعلومات في هذا النوع تتغير بتغير الزمن من وجهة نظر المشاهد أو المستمع</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4</a:t>
            </a:fld>
            <a:endParaRPr lang="en-US"/>
          </a:p>
        </p:txBody>
      </p:sp>
    </p:spTree>
    <p:extLst>
      <p:ext uri="{BB962C8B-B14F-4D97-AF65-F5344CB8AC3E}">
        <p14:creationId xmlns:p14="http://schemas.microsoft.com/office/powerpoint/2010/main" val="22776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758952"/>
          </a:xfrm>
        </p:spPr>
        <p:txBody>
          <a:bodyPr>
            <a:normAutofit fontScale="90000"/>
          </a:bodyPr>
          <a:lstStyle/>
          <a:p>
            <a:pPr rtl="1"/>
            <a:r>
              <a:rPr lang="ar-JO" dirty="0"/>
              <a:t>أنواع الوسائط المتعددة حسب انواع الوسائط والمحتو</a:t>
            </a:r>
            <a:r>
              <a:rPr lang="ar-SA" dirty="0"/>
              <a:t>ى</a:t>
            </a:r>
            <a:r>
              <a:rPr lang="ar-JO" dirty="0"/>
              <a:t> وكيفية الربط بينهم</a:t>
            </a:r>
            <a:endParaRPr lang="en-US" dirty="0"/>
          </a:p>
        </p:txBody>
      </p:sp>
      <p:sp>
        <p:nvSpPr>
          <p:cNvPr id="3" name="Content Placeholder 2"/>
          <p:cNvSpPr>
            <a:spLocks noGrp="1"/>
          </p:cNvSpPr>
          <p:nvPr>
            <p:ph sz="quarter" idx="1"/>
          </p:nvPr>
        </p:nvSpPr>
        <p:spPr/>
        <p:txBody>
          <a:bodyPr>
            <a:normAutofit/>
          </a:bodyPr>
          <a:lstStyle/>
          <a:p>
            <a:pPr algn="r" rtl="1"/>
            <a:r>
              <a:rPr lang="ar-JO" dirty="0"/>
              <a:t>الاستقلالية في الوسائط</a:t>
            </a:r>
            <a:r>
              <a:rPr lang="en-US" dirty="0"/>
              <a:t> (Intendance of Media) </a:t>
            </a:r>
            <a:r>
              <a:rPr lang="ar-JO" dirty="0"/>
              <a:t>: يكون فيه النظام ذو وسائط مستقلة أو تتميز بضعف العلاقة فيما بينها، وتكون من النوع المنقطع فقط، مثال: صفحات الانترنت التي تحتوي على النص والصورة فقط</a:t>
            </a:r>
          </a:p>
          <a:p>
            <a:pPr algn="r" rtl="1"/>
            <a:r>
              <a:rPr lang="ar-JO" dirty="0"/>
              <a:t>دمج الوسائط</a:t>
            </a:r>
            <a:r>
              <a:rPr lang="en-US" dirty="0"/>
              <a:t> (Combination of Media) </a:t>
            </a:r>
            <a:r>
              <a:rPr lang="ar-JO" dirty="0"/>
              <a:t>: يكون النظام مدموج الوسائط اذا ما احتوى على وسائط من النوعين المنقطعة والمتصلة معاً</a:t>
            </a:r>
          </a:p>
          <a:p>
            <a:pPr algn="r" rtl="1"/>
            <a:r>
              <a:rPr lang="ar-JO" dirty="0"/>
              <a:t>التكامل المدعوم حاسوبياً</a:t>
            </a:r>
            <a:r>
              <a:rPr lang="en-US" dirty="0"/>
              <a:t>(Computer supported Integration) </a:t>
            </a:r>
            <a:r>
              <a:rPr lang="ar-JO" dirty="0"/>
              <a:t>: وهي الانظمة التي لا نستطيع ان نقول بانها مدموجة او مستقلة الوسائط، لأنها تارة نجدها مكونة من وسائط منقطعة وتارة متصلة ولكنها مرتبطة مع بعضها البعض بخاصية الربط المتشعب</a:t>
            </a:r>
            <a:r>
              <a:rPr lang="en-US" dirty="0"/>
              <a:t> </a:t>
            </a:r>
            <a:r>
              <a:rPr lang="ar-SA" dirty="0"/>
              <a:t> مثل </a:t>
            </a:r>
            <a:r>
              <a:rPr lang="en-US" dirty="0"/>
              <a:t>WWW</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5</a:t>
            </a:fld>
            <a:endParaRPr lang="en-US"/>
          </a:p>
        </p:txBody>
      </p:sp>
    </p:spTree>
    <p:extLst>
      <p:ext uri="{BB962C8B-B14F-4D97-AF65-F5344CB8AC3E}">
        <p14:creationId xmlns:p14="http://schemas.microsoft.com/office/powerpoint/2010/main" val="39311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52A8-80FB-D5E0-1724-49262A416617}"/>
              </a:ext>
            </a:extLst>
          </p:cNvPr>
          <p:cNvSpPr>
            <a:spLocks noGrp="1"/>
          </p:cNvSpPr>
          <p:nvPr>
            <p:ph type="title"/>
          </p:nvPr>
        </p:nvSpPr>
        <p:spPr/>
        <p:txBody>
          <a:bodyPr/>
          <a:lstStyle/>
          <a:p>
            <a:r>
              <a:rPr lang="ar-SA" dirty="0"/>
              <a:t>التكامل المدعوم حاسوبياً </a:t>
            </a:r>
            <a:endParaRPr lang="en-US" dirty="0"/>
          </a:p>
        </p:txBody>
      </p:sp>
      <p:sp>
        <p:nvSpPr>
          <p:cNvPr id="3" name="Footer Placeholder 2">
            <a:extLst>
              <a:ext uri="{FF2B5EF4-FFF2-40B4-BE49-F238E27FC236}">
                <a16:creationId xmlns:a16="http://schemas.microsoft.com/office/drawing/2014/main" id="{E7D556C2-9779-217B-4AF5-1CB70403B602}"/>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C93F2F49-1534-1EE0-0317-DA862D13C99E}"/>
              </a:ext>
            </a:extLst>
          </p:cNvPr>
          <p:cNvSpPr>
            <a:spLocks noGrp="1"/>
          </p:cNvSpPr>
          <p:nvPr>
            <p:ph type="sldNum" sz="quarter" idx="12"/>
          </p:nvPr>
        </p:nvSpPr>
        <p:spPr/>
        <p:txBody>
          <a:bodyPr/>
          <a:lstStyle/>
          <a:p>
            <a:fld id="{936D5B96-C723-487F-B59A-ACA010AFAAED}" type="slidenum">
              <a:rPr lang="en-US" smtClean="0"/>
              <a:pPr/>
              <a:t>6</a:t>
            </a:fld>
            <a:endParaRPr lang="en-US"/>
          </a:p>
        </p:txBody>
      </p:sp>
      <p:pic>
        <p:nvPicPr>
          <p:cNvPr id="7" name="Content Placeholder 6">
            <a:extLst>
              <a:ext uri="{FF2B5EF4-FFF2-40B4-BE49-F238E27FC236}">
                <a16:creationId xmlns:a16="http://schemas.microsoft.com/office/drawing/2014/main" id="{413288A8-3554-8435-C414-10A3B5DCCCAE}"/>
              </a:ext>
            </a:extLst>
          </p:cNvPr>
          <p:cNvPicPr>
            <a:picLocks noGrp="1" noChangeAspect="1"/>
          </p:cNvPicPr>
          <p:nvPr>
            <p:ph sz="quarter" idx="1"/>
          </p:nvPr>
        </p:nvPicPr>
        <p:blipFill>
          <a:blip r:embed="rId2"/>
          <a:stretch>
            <a:fillRect/>
          </a:stretch>
        </p:blipFill>
        <p:spPr>
          <a:xfrm>
            <a:off x="151133" y="1286164"/>
            <a:ext cx="8878309" cy="5124684"/>
          </a:xfrm>
        </p:spPr>
      </p:pic>
    </p:spTree>
    <p:extLst>
      <p:ext uri="{BB962C8B-B14F-4D97-AF65-F5344CB8AC3E}">
        <p14:creationId xmlns:p14="http://schemas.microsoft.com/office/powerpoint/2010/main" val="119148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النصوص والوسائط المتشعبة</a:t>
            </a:r>
            <a:endParaRPr lang="en-US" dirty="0"/>
          </a:p>
        </p:txBody>
      </p:sp>
      <p:sp>
        <p:nvSpPr>
          <p:cNvPr id="3" name="Content Placeholder 2"/>
          <p:cNvSpPr>
            <a:spLocks noGrp="1"/>
          </p:cNvSpPr>
          <p:nvPr>
            <p:ph sz="quarter" idx="1"/>
          </p:nvPr>
        </p:nvSpPr>
        <p:spPr/>
        <p:txBody>
          <a:bodyPr>
            <a:normAutofit lnSpcReduction="10000"/>
          </a:bodyPr>
          <a:lstStyle/>
          <a:p>
            <a:pPr algn="r" rtl="1"/>
            <a:r>
              <a:rPr lang="ar-JO" dirty="0"/>
              <a:t>يشكل النص التشعبي </a:t>
            </a:r>
            <a:r>
              <a:rPr lang="en-US" dirty="0"/>
              <a:t>Hyper Text</a:t>
            </a:r>
            <a:r>
              <a:rPr lang="ar-SA" dirty="0"/>
              <a:t> </a:t>
            </a:r>
            <a:r>
              <a:rPr lang="ar-JO" dirty="0"/>
              <a:t>الاساس العملي لشبكة الانترنت</a:t>
            </a:r>
            <a:r>
              <a:rPr lang="en-US" dirty="0"/>
              <a:t> </a:t>
            </a:r>
            <a:r>
              <a:rPr lang="ar-SA" dirty="0"/>
              <a:t>وقد بدأ منذ العام 1965. </a:t>
            </a:r>
            <a:endParaRPr lang="ar-JO" dirty="0"/>
          </a:p>
          <a:p>
            <a:pPr algn="r" rtl="1"/>
            <a:r>
              <a:rPr lang="ar-JO" dirty="0"/>
              <a:t>يقوم على مبدا الضغط على النص للانتقال الى تفاصيل اكثر حول الموضوع او الى صفحات ومواقع اخرى</a:t>
            </a:r>
          </a:p>
          <a:p>
            <a:pPr algn="r" rtl="1"/>
            <a:r>
              <a:rPr lang="ar-JO" dirty="0"/>
              <a:t>ساد مصطلح (وصلة) بدلا من مصطلح النص التشعبي</a:t>
            </a:r>
          </a:p>
          <a:p>
            <a:pPr algn="r" rtl="1"/>
            <a:r>
              <a:rPr lang="ar-JO" dirty="0"/>
              <a:t>اصبح هذا اساساً لمصطلح الوسائط التشعبية (</a:t>
            </a:r>
            <a:r>
              <a:rPr lang="en-US" dirty="0"/>
              <a:t>hyper media</a:t>
            </a:r>
            <a:r>
              <a:rPr lang="ar-JO" dirty="0"/>
              <a:t>)</a:t>
            </a:r>
            <a:endParaRPr lang="en-US" dirty="0"/>
          </a:p>
          <a:p>
            <a:pPr algn="r" rtl="1"/>
            <a:r>
              <a:rPr lang="ar-JO" dirty="0"/>
              <a:t>برمجيات الوسائط المتعددة تتحول الى برمجيات تفاعلية عندما يصبح بامكان المستخدم التحكم بسير البرمجية بايقافها او الانتقال الى القسم الذي يشاء منها</a:t>
            </a:r>
            <a:r>
              <a:rPr lang="ar-SA" dirty="0"/>
              <a:t> اي من قسم الى اخر.</a:t>
            </a:r>
            <a:endParaRPr lang="ar-JO" dirty="0"/>
          </a:p>
          <a:p>
            <a:pPr algn="r" rtl="1"/>
            <a:r>
              <a:rPr lang="ar-JO" dirty="0"/>
              <a:t>كلما زادت امكانيات التحكم بسير البرمجية اصبحت البرمجية اكثر تفاعلية</a:t>
            </a:r>
          </a:p>
          <a:p>
            <a:pPr algn="r" rtl="1"/>
            <a:endParaRPr lang="ar-JO" dirty="0"/>
          </a:p>
          <a:p>
            <a:pPr algn="r" rtl="1"/>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7</a:t>
            </a:fld>
            <a:endParaRPr lang="en-US"/>
          </a:p>
        </p:txBody>
      </p:sp>
    </p:spTree>
    <p:extLst>
      <p:ext uri="{BB962C8B-B14F-4D97-AF65-F5344CB8AC3E}">
        <p14:creationId xmlns:p14="http://schemas.microsoft.com/office/powerpoint/2010/main" val="16446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59BF-155B-FC2C-44A7-5C8855753C96}"/>
              </a:ext>
            </a:extLst>
          </p:cNvPr>
          <p:cNvSpPr>
            <a:spLocks noGrp="1"/>
          </p:cNvSpPr>
          <p:nvPr>
            <p:ph type="title"/>
          </p:nvPr>
        </p:nvSpPr>
        <p:spPr/>
        <p:txBody>
          <a:bodyPr/>
          <a:lstStyle/>
          <a:p>
            <a:pPr rtl="1"/>
            <a:r>
              <a:rPr lang="ar-SA" dirty="0"/>
              <a:t>النصوص المتشعبة </a:t>
            </a:r>
            <a:r>
              <a:rPr lang="en-US" dirty="0"/>
              <a:t>Hyper Text</a:t>
            </a:r>
          </a:p>
        </p:txBody>
      </p:sp>
      <p:sp>
        <p:nvSpPr>
          <p:cNvPr id="3" name="Footer Placeholder 2">
            <a:extLst>
              <a:ext uri="{FF2B5EF4-FFF2-40B4-BE49-F238E27FC236}">
                <a16:creationId xmlns:a16="http://schemas.microsoft.com/office/drawing/2014/main" id="{21C6AC5C-5393-9419-61AA-59BE5849BCAF}"/>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AE8B03BC-24D1-C832-0C00-7589AFC3EFDA}"/>
              </a:ext>
            </a:extLst>
          </p:cNvPr>
          <p:cNvSpPr>
            <a:spLocks noGrp="1"/>
          </p:cNvSpPr>
          <p:nvPr>
            <p:ph type="sldNum" sz="quarter" idx="12"/>
          </p:nvPr>
        </p:nvSpPr>
        <p:spPr/>
        <p:txBody>
          <a:bodyPr/>
          <a:lstStyle/>
          <a:p>
            <a:fld id="{936D5B96-C723-487F-B59A-ACA010AFAAED}" type="slidenum">
              <a:rPr lang="en-US" smtClean="0"/>
              <a:pPr/>
              <a:t>8</a:t>
            </a:fld>
            <a:endParaRPr lang="en-US"/>
          </a:p>
        </p:txBody>
      </p:sp>
      <p:pic>
        <p:nvPicPr>
          <p:cNvPr id="7" name="Content Placeholder 6">
            <a:extLst>
              <a:ext uri="{FF2B5EF4-FFF2-40B4-BE49-F238E27FC236}">
                <a16:creationId xmlns:a16="http://schemas.microsoft.com/office/drawing/2014/main" id="{65C91062-F1EE-7C05-1974-19805574A8B8}"/>
              </a:ext>
            </a:extLst>
          </p:cNvPr>
          <p:cNvPicPr>
            <a:picLocks noGrp="1" noChangeAspect="1"/>
          </p:cNvPicPr>
          <p:nvPr>
            <p:ph sz="quarter" idx="1"/>
          </p:nvPr>
        </p:nvPicPr>
        <p:blipFill>
          <a:blip r:embed="rId2"/>
          <a:stretch>
            <a:fillRect/>
          </a:stretch>
        </p:blipFill>
        <p:spPr>
          <a:xfrm>
            <a:off x="80859" y="1295400"/>
            <a:ext cx="8755293" cy="5115448"/>
          </a:xfrm>
        </p:spPr>
      </p:pic>
    </p:spTree>
    <p:extLst>
      <p:ext uri="{BB962C8B-B14F-4D97-AF65-F5344CB8AC3E}">
        <p14:creationId xmlns:p14="http://schemas.microsoft.com/office/powerpoint/2010/main" val="220166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النصوص والوسائط المتشعبة</a:t>
            </a:r>
            <a:endParaRPr lang="en-US" dirty="0"/>
          </a:p>
        </p:txBody>
      </p:sp>
      <p:sp>
        <p:nvSpPr>
          <p:cNvPr id="3" name="Content Placeholder 2"/>
          <p:cNvSpPr>
            <a:spLocks noGrp="1"/>
          </p:cNvSpPr>
          <p:nvPr>
            <p:ph sz="quarter" idx="1"/>
          </p:nvPr>
        </p:nvSpPr>
        <p:spPr/>
        <p:txBody>
          <a:bodyPr>
            <a:normAutofit/>
          </a:bodyPr>
          <a:lstStyle/>
          <a:p>
            <a:pPr algn="r" rtl="1"/>
            <a:r>
              <a:rPr lang="ar-JO" dirty="0"/>
              <a:t>تتحول برمجيات الوسائط التفاعلية الى برمجيات تشعبية عندما يوفر المصمم امكانية استخدام مختلف مكونات الوسائط المتعددة كالصور او النصوص مثلا للانتقال من قسم داخل البرمجة الى قسم آخر</a:t>
            </a:r>
          </a:p>
          <a:p>
            <a:pPr algn="r" rtl="1"/>
            <a:r>
              <a:rPr lang="ar-JO" dirty="0"/>
              <a:t>لم تعد الشبكة العنكبوتية تقتصر على الضغط على النصوص للانتقال الى موقع اخر على الشبكة وانما اصبحت بقية مكونات الوسائط المتعددة تقوم بالغرض نفسه</a:t>
            </a:r>
          </a:p>
          <a:p>
            <a:pPr algn="r" rtl="1"/>
            <a:r>
              <a:rPr lang="ar-JO" dirty="0"/>
              <a:t>في برمجيات الوسائط المتعددة يقرر المصمم طريقة الانتقال من قسم لآخر في البرمجية حسب طبيعتها واستخدامها</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9</a:t>
            </a:fld>
            <a:endParaRPr lang="en-US"/>
          </a:p>
        </p:txBody>
      </p:sp>
    </p:spTree>
    <p:extLst>
      <p:ext uri="{BB962C8B-B14F-4D97-AF65-F5344CB8AC3E}">
        <p14:creationId xmlns:p14="http://schemas.microsoft.com/office/powerpoint/2010/main" val="36847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7258</TotalTime>
  <Words>2420</Words>
  <Application>Microsoft Office PowerPoint</Application>
  <PresentationFormat>On-screen Show (4:3)</PresentationFormat>
  <Paragraphs>264</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Georgia</vt:lpstr>
      <vt:lpstr>Wingdings</vt:lpstr>
      <vt:lpstr>Wingdings 2</vt:lpstr>
      <vt:lpstr>Civic</vt:lpstr>
      <vt:lpstr>الوسائط المتعددة</vt:lpstr>
      <vt:lpstr>الوسائط المتعددة</vt:lpstr>
      <vt:lpstr>الوسائط المتعددة Multimedia </vt:lpstr>
      <vt:lpstr>أنواع الوسائط حسب اعتمادها على الزمن</vt:lpstr>
      <vt:lpstr>أنواع الوسائط المتعددة حسب انواع الوسائط والمحتوى وكيفية الربط بينهم</vt:lpstr>
      <vt:lpstr>التكامل المدعوم حاسوبياً </vt:lpstr>
      <vt:lpstr>النصوص والوسائط المتشعبة</vt:lpstr>
      <vt:lpstr>النصوص المتشعبة Hyper Text</vt:lpstr>
      <vt:lpstr>النصوص والوسائط المتشعبة</vt:lpstr>
      <vt:lpstr>طرق الانتقال داخل البرمجية  الانتقال الخطي  Linear Navigation</vt:lpstr>
      <vt:lpstr>طرق الانتقال داخل البرمجية - الانتقال الهرمي Hierarchical Navigation </vt:lpstr>
      <vt:lpstr>طرق الانتقال داخل البرمجية - الانتقال الحر Nonlinear Navigation </vt:lpstr>
      <vt:lpstr>طرق الانتقال داخل البرمجية - الانتقال المركب Composite Navigation </vt:lpstr>
      <vt:lpstr>تدفق البيانات  Data streaming</vt:lpstr>
      <vt:lpstr>   أنواع تدفق البيانات - الارسال غير المتزامن Asynchronous </vt:lpstr>
      <vt:lpstr>أنواع تدفق البيانات - الارسال المتزامن Synchronous</vt:lpstr>
      <vt:lpstr>مثال</vt:lpstr>
      <vt:lpstr>أنواع تدفق البيانات - الارسال المتزامن المحدد I synchronous</vt:lpstr>
      <vt:lpstr>مثال</vt:lpstr>
      <vt:lpstr>التدفق مع الزمن</vt:lpstr>
      <vt:lpstr>التدفق مع الزمن – الدوري  Periodic</vt:lpstr>
      <vt:lpstr>التدفق مع الزمن – شبه الدوري Weakly Periodic </vt:lpstr>
      <vt:lpstr>التدفق مع الزمن – غير الدوري  Aperiodic</vt:lpstr>
      <vt:lpstr>توزيع الاحجام</vt:lpstr>
      <vt:lpstr>توزيع الاحجام - متساوية</vt:lpstr>
      <vt:lpstr>توزيع الاحجام – شبه متساوية</vt:lpstr>
      <vt:lpstr>توزيع الاحجام – مختلفة</vt:lpstr>
      <vt:lpstr>الوسائط المتعددة التفاعلية</vt:lpstr>
      <vt:lpstr>البرمجيات في معالجة الوسائط المتعددة</vt:lpstr>
      <vt:lpstr>استخدامات الوسائط المتعددة – في المدرسة</vt:lpstr>
      <vt:lpstr>استخدامات الوسائط المتعددة – في العمل</vt:lpstr>
      <vt:lpstr>استخدامات الوسائط المتعددة – في البيت</vt:lpstr>
      <vt:lpstr>استخدام الوسائط المتعدد في المدرسة </vt:lpstr>
      <vt:lpstr>استخدام الحاسوب في دراسة الطب </vt:lpstr>
      <vt:lpstr>الملخص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dc:title>
  <dc:creator>alaa</dc:creator>
  <cp:lastModifiedBy>anas abuhassan</cp:lastModifiedBy>
  <cp:revision>78</cp:revision>
  <dcterms:created xsi:type="dcterms:W3CDTF">2013-06-30T20:48:36Z</dcterms:created>
  <dcterms:modified xsi:type="dcterms:W3CDTF">2024-03-24T22:48:57Z</dcterms:modified>
</cp:coreProperties>
</file>