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306" r:id="rId3"/>
    <p:sldId id="320" r:id="rId4"/>
    <p:sldId id="321" r:id="rId5"/>
    <p:sldId id="307" r:id="rId6"/>
    <p:sldId id="271" r:id="rId7"/>
    <p:sldId id="340" r:id="rId8"/>
    <p:sldId id="322" r:id="rId9"/>
    <p:sldId id="272" r:id="rId10"/>
    <p:sldId id="273" r:id="rId11"/>
    <p:sldId id="274" r:id="rId12"/>
    <p:sldId id="275" r:id="rId13"/>
    <p:sldId id="276" r:id="rId14"/>
    <p:sldId id="277" r:id="rId15"/>
    <p:sldId id="278" r:id="rId16"/>
    <p:sldId id="279" r:id="rId17"/>
    <p:sldId id="282" r:id="rId18"/>
    <p:sldId id="284" r:id="rId19"/>
    <p:sldId id="308" r:id="rId20"/>
    <p:sldId id="280" r:id="rId21"/>
    <p:sldId id="281" r:id="rId22"/>
    <p:sldId id="283" r:id="rId23"/>
    <p:sldId id="323" r:id="rId24"/>
    <p:sldId id="324" r:id="rId25"/>
    <p:sldId id="325" r:id="rId26"/>
    <p:sldId id="326" r:id="rId27"/>
    <p:sldId id="327" r:id="rId28"/>
    <p:sldId id="329" r:id="rId29"/>
    <p:sldId id="310" r:id="rId30"/>
    <p:sldId id="328" r:id="rId31"/>
    <p:sldId id="311" r:id="rId32"/>
    <p:sldId id="312" r:id="rId33"/>
    <p:sldId id="338" r:id="rId34"/>
    <p:sldId id="315" r:id="rId35"/>
    <p:sldId id="331" r:id="rId36"/>
    <p:sldId id="317" r:id="rId37"/>
    <p:sldId id="332" r:id="rId38"/>
    <p:sldId id="333" r:id="rId39"/>
    <p:sldId id="334" r:id="rId40"/>
    <p:sldId id="335" r:id="rId41"/>
    <p:sldId id="336" r:id="rId42"/>
    <p:sldId id="337" r:id="rId43"/>
    <p:sldId id="33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72" autoAdjust="0"/>
  </p:normalViewPr>
  <p:slideViewPr>
    <p:cSldViewPr>
      <p:cViewPr varScale="1">
        <p:scale>
          <a:sx n="65" d="100"/>
          <a:sy n="65" d="100"/>
        </p:scale>
        <p:origin x="12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13BF7-C7DB-4019-875B-ED7733C9426E}" type="datetimeFigureOut">
              <a:rPr lang="en-US" smtClean="0"/>
              <a:pPr/>
              <a:t>4/1/2024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9389E-094F-477B-BA60-D69E0C1860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9389E-094F-477B-BA60-D69E0C18609E}" type="slidenum">
              <a:rPr lang="en-US" smtClean="0"/>
              <a:pPr/>
              <a:t>1</a:t>
            </a:fld>
            <a:endParaRPr lang="en-US"/>
          </a:p>
        </p:txBody>
      </p:sp>
    </p:spTree>
    <p:extLst>
      <p:ext uri="{BB962C8B-B14F-4D97-AF65-F5344CB8AC3E}">
        <p14:creationId xmlns:p14="http://schemas.microsoft.com/office/powerpoint/2010/main" val="228042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2</a:t>
            </a:fld>
            <a:endParaRPr lang="en-US"/>
          </a:p>
        </p:txBody>
      </p:sp>
    </p:spTree>
    <p:extLst>
      <p:ext uri="{BB962C8B-B14F-4D97-AF65-F5344CB8AC3E}">
        <p14:creationId xmlns:p14="http://schemas.microsoft.com/office/powerpoint/2010/main" val="48575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3</a:t>
            </a:fld>
            <a:endParaRPr lang="en-US"/>
          </a:p>
        </p:txBody>
      </p:sp>
    </p:spTree>
    <p:extLst>
      <p:ext uri="{BB962C8B-B14F-4D97-AF65-F5344CB8AC3E}">
        <p14:creationId xmlns:p14="http://schemas.microsoft.com/office/powerpoint/2010/main" val="32447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4</a:t>
            </a:fld>
            <a:endParaRPr lang="en-US"/>
          </a:p>
        </p:txBody>
      </p:sp>
    </p:spTree>
    <p:extLst>
      <p:ext uri="{BB962C8B-B14F-4D97-AF65-F5344CB8AC3E}">
        <p14:creationId xmlns:p14="http://schemas.microsoft.com/office/powerpoint/2010/main" val="402626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5</a:t>
            </a:fld>
            <a:endParaRPr lang="en-US"/>
          </a:p>
        </p:txBody>
      </p:sp>
    </p:spTree>
    <p:extLst>
      <p:ext uri="{BB962C8B-B14F-4D97-AF65-F5344CB8AC3E}">
        <p14:creationId xmlns:p14="http://schemas.microsoft.com/office/powerpoint/2010/main" val="131679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6</a:t>
            </a:fld>
            <a:endParaRPr lang="en-US"/>
          </a:p>
        </p:txBody>
      </p:sp>
    </p:spTree>
    <p:extLst>
      <p:ext uri="{BB962C8B-B14F-4D97-AF65-F5344CB8AC3E}">
        <p14:creationId xmlns:p14="http://schemas.microsoft.com/office/powerpoint/2010/main" val="315872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8</a:t>
            </a:fld>
            <a:endParaRPr lang="en-US"/>
          </a:p>
        </p:txBody>
      </p:sp>
    </p:spTree>
    <p:extLst>
      <p:ext uri="{BB962C8B-B14F-4D97-AF65-F5344CB8AC3E}">
        <p14:creationId xmlns:p14="http://schemas.microsoft.com/office/powerpoint/2010/main" val="103020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9</a:t>
            </a:fld>
            <a:endParaRPr lang="en-US"/>
          </a:p>
        </p:txBody>
      </p:sp>
    </p:spTree>
    <p:extLst>
      <p:ext uri="{BB962C8B-B14F-4D97-AF65-F5344CB8AC3E}">
        <p14:creationId xmlns:p14="http://schemas.microsoft.com/office/powerpoint/2010/main" val="132654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10</a:t>
            </a:fld>
            <a:endParaRPr lang="en-US"/>
          </a:p>
        </p:txBody>
      </p:sp>
    </p:spTree>
    <p:extLst>
      <p:ext uri="{BB962C8B-B14F-4D97-AF65-F5344CB8AC3E}">
        <p14:creationId xmlns:p14="http://schemas.microsoft.com/office/powerpoint/2010/main" val="386654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3A0DA5B-13F4-4091-B4A8-3BF36B3669C3}" type="datetime1">
              <a:rPr lang="en-US" smtClean="0"/>
              <a:t>4/1/2024</a:t>
            </a:fld>
            <a:endParaRPr lang="en-US"/>
          </a:p>
        </p:txBody>
      </p:sp>
      <p:sp>
        <p:nvSpPr>
          <p:cNvPr id="17" name="Footer Placeholder 16"/>
          <p:cNvSpPr>
            <a:spLocks noGrp="1"/>
          </p:cNvSpPr>
          <p:nvPr>
            <p:ph type="ftr" sz="quarter" idx="11"/>
          </p:nvPr>
        </p:nvSpPr>
        <p:spPr/>
        <p:txBody>
          <a:bodyPr/>
          <a:lstStyle/>
          <a:p>
            <a:r>
              <a:rPr lang="ar-JO"/>
              <a:t>إعداد: د.أنس ابوحسان / أ.علاء أبوزهرة</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E3A2EB-7799-4127-9F81-E8E7908C7D5F}" type="datetime1">
              <a:rPr lang="en-US" smtClean="0"/>
              <a:t>4/1/2024</a:t>
            </a:fld>
            <a:endParaRPr lang="en-US"/>
          </a:p>
        </p:txBody>
      </p:sp>
      <p:sp>
        <p:nvSpPr>
          <p:cNvPr id="5" name="Footer Placeholder 4"/>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p:cNvSpPr>
            <a:spLocks noGrp="1"/>
          </p:cNvSpPr>
          <p:nvPr>
            <p:ph type="sldNum" sz="quarter" idx="12"/>
          </p:nvPr>
        </p:nvSpPr>
        <p:spPr/>
        <p:txBody>
          <a:bodyPr/>
          <a:lstStyle/>
          <a:p>
            <a:fld id="{936D5B96-C723-487F-B59A-ACA010AFAA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6D5B96-C723-487F-B59A-ACA010AFAAE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0B1ECC-6E22-4E96-9548-88C6337E5B87}" type="datetime1">
              <a:rPr lang="en-US" smtClean="0"/>
              <a:t>4/1/2024</a:t>
            </a:fld>
            <a:endParaRPr lang="en-US"/>
          </a:p>
        </p:txBody>
      </p:sp>
      <p:sp>
        <p:nvSpPr>
          <p:cNvPr id="5" name="Footer Placeholder 4"/>
          <p:cNvSpPr>
            <a:spLocks noGrp="1"/>
          </p:cNvSpPr>
          <p:nvPr>
            <p:ph type="ftr" sz="quarter" idx="11"/>
          </p:nvPr>
        </p:nvSpPr>
        <p:spPr/>
        <p:txBody>
          <a:bodyPr/>
          <a:lstStyle/>
          <a:p>
            <a:r>
              <a:rPr lang="ar-JO"/>
              <a:t>إعداد: د.أنس ابوحسان / أ.علاء أبوزهرة</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6E381F4-5F1D-4DBA-85A4-DA5CA43534B4}" type="datetime1">
              <a:rPr lang="en-US" smtClean="0"/>
              <a:t>4/1/2024</a:t>
            </a:fld>
            <a:endParaRPr lang="en-US"/>
          </a:p>
        </p:txBody>
      </p:sp>
      <p:sp>
        <p:nvSpPr>
          <p:cNvPr id="5" name="Footer Placeholder 4"/>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6D5B96-C723-487F-B59A-ACA010AFAAE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ar-JO"/>
              <a:t>إعداد: د.أنس ابوحسان / أ.علاء أبوزهرة</a:t>
            </a:r>
            <a:endParaRPr lang="en-US"/>
          </a:p>
        </p:txBody>
      </p:sp>
      <p:sp>
        <p:nvSpPr>
          <p:cNvPr id="4" name="Date Placeholder 3"/>
          <p:cNvSpPr>
            <a:spLocks noGrp="1"/>
          </p:cNvSpPr>
          <p:nvPr>
            <p:ph type="dt" sz="half" idx="10"/>
          </p:nvPr>
        </p:nvSpPr>
        <p:spPr/>
        <p:txBody>
          <a:bodyPr/>
          <a:lstStyle/>
          <a:p>
            <a:fld id="{47C38CF0-426D-4A30-8308-67514FF4D344}" type="datetime1">
              <a:rPr lang="en-US" smtClean="0"/>
              <a:t>4/1/2024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EDBE28A3-824D-41E8-B4F5-E704AF70F09B}" type="datetime1">
              <a:rPr lang="en-US" smtClean="0"/>
              <a:t>4/1/2024</a:t>
            </a:fld>
            <a:endParaRPr lang="en-US"/>
          </a:p>
        </p:txBody>
      </p:sp>
      <p:sp>
        <p:nvSpPr>
          <p:cNvPr id="6" name="Footer Placeholder 5"/>
          <p:cNvSpPr>
            <a:spLocks noGrp="1"/>
          </p:cNvSpPr>
          <p:nvPr>
            <p:ph type="ftr" sz="quarter" idx="11"/>
          </p:nvPr>
        </p:nvSpPr>
        <p:spPr/>
        <p:txBody>
          <a:bodyPr/>
          <a:lstStyle/>
          <a:p>
            <a:r>
              <a:rPr lang="ar-JO"/>
              <a:t>إعداد: د.أنس ابوحسان / أ.علاء أبوزهرة</a:t>
            </a:r>
            <a:endParaRPr lang="en-US"/>
          </a:p>
        </p:txBody>
      </p:sp>
      <p:sp>
        <p:nvSpPr>
          <p:cNvPr id="7" name="Slide Number Placeholder 6"/>
          <p:cNvSpPr>
            <a:spLocks noGrp="1"/>
          </p:cNvSpPr>
          <p:nvPr>
            <p:ph type="sldNum" sz="quarter" idx="12"/>
          </p:nvPr>
        </p:nvSpPr>
        <p:spPr/>
        <p:txBody>
          <a:bodyPr/>
          <a:lstStyle/>
          <a:p>
            <a:fld id="{936D5B96-C723-487F-B59A-ACA010AFAAE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B6BBFCB-35CF-4A43-A50E-7201859EE111}" type="datetime1">
              <a:rPr lang="en-US" smtClean="0"/>
              <a:t>4/1/2024</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ar-JO"/>
              <a:t>إعداد: د.أنس ابوحسان / أ.علاء أبوزهرة</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6D5B96-C723-487F-B59A-ACA010AFAAE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973B7E7-90B3-4A5F-A042-51FE0994E810}" type="datetime1">
              <a:rPr lang="en-US" smtClean="0"/>
              <a:t>4/1/2024</a:t>
            </a:fld>
            <a:endParaRPr lang="en-US"/>
          </a:p>
        </p:txBody>
      </p:sp>
      <p:sp>
        <p:nvSpPr>
          <p:cNvPr id="4" name="Footer Placeholder 3"/>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6D5B96-C723-487F-B59A-ACA010AFAA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4D612A0-487A-4CFD-B1D8-2E347646991D}" type="datetime1">
              <a:rPr lang="en-US" smtClean="0"/>
              <a:t>4/1/2024</a:t>
            </a:fld>
            <a:endParaRPr lang="en-US"/>
          </a:p>
        </p:txBody>
      </p:sp>
      <p:sp>
        <p:nvSpPr>
          <p:cNvPr id="3" name="Footer Placeholder 2"/>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6D5B96-C723-487F-B59A-ACA010AFAA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AE24230-1006-42CE-8728-9C0703E3C281}" type="datetime1">
              <a:rPr lang="en-US" smtClean="0"/>
              <a:t>4/1/2024</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ar-JO"/>
              <a:t>إعداد: د.أنس ابوحسان / أ.علاء أبوزهرة</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6D5B96-C723-487F-B59A-ACA010AFAAE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2CD941F-3CE1-48F6-93A5-A975C44FEC77}" type="datetime1">
              <a:rPr lang="en-US" smtClean="0"/>
              <a:t>4/1/2024</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ar-JO"/>
              <a:t>إعداد: د.أنس ابوحسان / أ.علاء أبوزهرة</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F184B47-B8CB-4DC5-885C-B463B8886EFE}" type="datetime1">
              <a:rPr lang="en-US" smtClean="0"/>
              <a:t>4/1/2024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ar-JO"/>
              <a:t>إعداد: د.أنس ابوحسان / أ.علاء أبوزهرة</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6D5B96-C723-487F-B59A-ACA010AFAAE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qNf9nzvnd1k" TargetMode="External"/><Relationship Id="rId2" Type="http://schemas.openxmlformats.org/officeDocument/2006/relationships/hyperlink" Target="https://www.youtube.com/watch?v=vS7Brjrh36o" TargetMode="Externa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r.wikipedia.org/wiki/%D9%85%D8%A7%D9%83%D9%8A%D9%86%D8%A9_%D8%A7%D9%84%D8%AE%D9%8A%D8%A7%D8%B7%D8%A9" TargetMode="External"/><Relationship Id="rId2" Type="http://schemas.openxmlformats.org/officeDocument/2006/relationships/hyperlink" Target="https://ar.wikipedia.org/wiki/%D8%AF%D8%B1%D8%A7%D8%AC%D8%A9_%D9%86%D8%A7%D8%B1%D9%8A%D8%A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ar-JO" sz="6600" dirty="0"/>
              <a:t>الصو</a:t>
            </a:r>
            <a:r>
              <a:rPr lang="ar-SA" sz="6600" dirty="0"/>
              <a:t>تيات ومعالجتها </a:t>
            </a:r>
          </a:p>
          <a:p>
            <a:r>
              <a:rPr lang="en-US" sz="6600" cap="none" dirty="0"/>
              <a:t>Audio And Audio Processing</a:t>
            </a:r>
            <a:endParaRPr lang="ar-SA" sz="6600" cap="none" dirty="0"/>
          </a:p>
        </p:txBody>
      </p:sp>
      <p:sp>
        <p:nvSpPr>
          <p:cNvPr id="2" name="Title 1"/>
          <p:cNvSpPr>
            <a:spLocks noGrp="1"/>
          </p:cNvSpPr>
          <p:nvPr>
            <p:ph type="ctrTitle"/>
          </p:nvPr>
        </p:nvSpPr>
        <p:spPr/>
        <p:txBody>
          <a:bodyPr/>
          <a:lstStyle/>
          <a:p>
            <a:r>
              <a:rPr lang="ar-JO" dirty="0"/>
              <a:t>الوسائط المتعددة</a:t>
            </a:r>
            <a:endParaRPr lang="en-US" dirty="0"/>
          </a:p>
        </p:txBody>
      </p:sp>
      <p:sp>
        <p:nvSpPr>
          <p:cNvPr id="4" name="Footer Placeholder 3"/>
          <p:cNvSpPr>
            <a:spLocks noGrp="1"/>
          </p:cNvSpPr>
          <p:nvPr>
            <p:ph type="ftr" sz="quarter" idx="11"/>
          </p:nvPr>
        </p:nvSpPr>
        <p:spPr/>
        <p:txBody>
          <a:bodyPr/>
          <a:lstStyle/>
          <a:p>
            <a:r>
              <a:rPr lang="ar-JO" dirty="0"/>
              <a:t>إعداد: د.أنس ابوحسان / أ.علاء أبوزهرة</a:t>
            </a:r>
            <a:endParaRPr lang="en-US" dirty="0"/>
          </a:p>
        </p:txBody>
      </p:sp>
      <p:sp>
        <p:nvSpPr>
          <p:cNvPr id="5" name="Slide Number Placeholder 4"/>
          <p:cNvSpPr>
            <a:spLocks noGrp="1"/>
          </p:cNvSpPr>
          <p:nvPr>
            <p:ph type="sldNum" sz="quarter" idx="12"/>
          </p:nvPr>
        </p:nvSpPr>
        <p:spPr/>
        <p:txBody>
          <a:bodyPr/>
          <a:lstStyle/>
          <a:p>
            <a:fld id="{936D5B96-C723-487F-B59A-ACA010AFAAED}"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1C31-A153-4A38-955D-031FDBAC2243}"/>
              </a:ext>
            </a:extLst>
          </p:cNvPr>
          <p:cNvSpPr>
            <a:spLocks noGrp="1"/>
          </p:cNvSpPr>
          <p:nvPr>
            <p:ph type="title"/>
          </p:nvPr>
        </p:nvSpPr>
        <p:spPr/>
        <p:txBody>
          <a:bodyPr/>
          <a:lstStyle/>
          <a:p>
            <a:pPr rtl="1"/>
            <a:r>
              <a:rPr lang="ar-JO" dirty="0"/>
              <a:t>السماعات</a:t>
            </a:r>
            <a:r>
              <a:rPr lang="en-US" dirty="0"/>
              <a:t>  Speaker </a:t>
            </a:r>
          </a:p>
        </p:txBody>
      </p:sp>
      <p:sp>
        <p:nvSpPr>
          <p:cNvPr id="3" name="Content Placeholder 2">
            <a:extLst>
              <a:ext uri="{FF2B5EF4-FFF2-40B4-BE49-F238E27FC236}">
                <a16:creationId xmlns:a16="http://schemas.microsoft.com/office/drawing/2014/main" id="{4DDE8501-EC1D-440D-A9C8-B9A810345FA1}"/>
              </a:ext>
            </a:extLst>
          </p:cNvPr>
          <p:cNvSpPr>
            <a:spLocks noGrp="1"/>
          </p:cNvSpPr>
          <p:nvPr>
            <p:ph idx="1"/>
          </p:nvPr>
        </p:nvSpPr>
        <p:spPr/>
        <p:txBody>
          <a:bodyPr>
            <a:normAutofit lnSpcReduction="10000"/>
          </a:bodyPr>
          <a:lstStyle/>
          <a:p>
            <a:pPr algn="r" rtl="1"/>
            <a:r>
              <a:rPr lang="ar-JO" dirty="0"/>
              <a:t>تعمل عكس الميكروفون، حيث تحول التيار الكهربائي إلى موجات صوتية تتناسب مع شدة التيار</a:t>
            </a:r>
          </a:p>
          <a:p>
            <a:pPr algn="r" rtl="1"/>
            <a:r>
              <a:rPr lang="ar-JO" dirty="0"/>
              <a:t>تشبه في تركيبها الميكروفونات</a:t>
            </a:r>
          </a:p>
          <a:p>
            <a:pPr algn="r" rtl="1"/>
            <a:r>
              <a:rPr lang="ar-JO" dirty="0"/>
              <a:t>تتكون من غشاء بلاستيكي أو ورقي محدب، يتصل معه ملف من الاسلاك الدقيقة المعزولة الملفوفة حول مغناطيس بطريقة تترك فراغين من الهواء حول الملف من الداخل والخارج لئلا يعيقه بالحركة</a:t>
            </a:r>
          </a:p>
          <a:p>
            <a:pPr algn="r" rtl="1"/>
            <a:r>
              <a:rPr lang="ar-JO" dirty="0"/>
              <a:t>آلية عملها: يصدر الملف السلكي مجالاً </a:t>
            </a:r>
            <a:r>
              <a:rPr lang="ar-JO" dirty="0" err="1"/>
              <a:t>كهرومغناطيسياً</a:t>
            </a:r>
            <a:r>
              <a:rPr lang="ar-JO" dirty="0"/>
              <a:t> عندما يمر به التيار الكهربائي، مما يجعله يتجاذب أو يتنافر مع المجال المغناطيسي التابع للمغناطيس، وبما أن المغناطيس ثابت فإن الملف سيتحرك مما يجعله يحرك الغشاء البلاستيكي، فتهتز جزيئات الهواء المتصلة بالغشاء فتتكون موجات الصوت</a:t>
            </a:r>
            <a:endParaRPr lang="en-US" dirty="0"/>
          </a:p>
        </p:txBody>
      </p:sp>
      <p:sp>
        <p:nvSpPr>
          <p:cNvPr id="4" name="Footer Placeholder 3">
            <a:extLst>
              <a:ext uri="{FF2B5EF4-FFF2-40B4-BE49-F238E27FC236}">
                <a16:creationId xmlns:a16="http://schemas.microsoft.com/office/drawing/2014/main" id="{7CB620C7-922D-4E5F-8D71-4CB49315E4E6}"/>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D0EDE148-BDE4-4D59-9EC2-1A613AFDCEAF}"/>
              </a:ext>
            </a:extLst>
          </p:cNvPr>
          <p:cNvSpPr>
            <a:spLocks noGrp="1"/>
          </p:cNvSpPr>
          <p:nvPr>
            <p:ph type="sldNum" sz="quarter" idx="12"/>
          </p:nvPr>
        </p:nvSpPr>
        <p:spPr/>
        <p:txBody>
          <a:bodyPr/>
          <a:lstStyle/>
          <a:p>
            <a:fld id="{936D5B96-C723-487F-B59A-ACA010AFAAED}" type="slidenum">
              <a:rPr lang="en-US" smtClean="0"/>
              <a:pPr/>
              <a:t>10</a:t>
            </a:fld>
            <a:endParaRPr lang="en-US"/>
          </a:p>
        </p:txBody>
      </p:sp>
    </p:spTree>
    <p:extLst>
      <p:ext uri="{BB962C8B-B14F-4D97-AF65-F5344CB8AC3E}">
        <p14:creationId xmlns:p14="http://schemas.microsoft.com/office/powerpoint/2010/main" val="256911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5942-147F-4A2D-98DA-48487624B7DC}"/>
              </a:ext>
            </a:extLst>
          </p:cNvPr>
          <p:cNvSpPr>
            <a:spLocks noGrp="1"/>
          </p:cNvSpPr>
          <p:nvPr>
            <p:ph type="title"/>
          </p:nvPr>
        </p:nvSpPr>
        <p:spPr/>
        <p:txBody>
          <a:bodyPr/>
          <a:lstStyle/>
          <a:p>
            <a:r>
              <a:rPr lang="ar-JO" dirty="0"/>
              <a:t>السماعات</a:t>
            </a:r>
            <a:endParaRPr lang="en-US" dirty="0"/>
          </a:p>
        </p:txBody>
      </p:sp>
      <p:sp>
        <p:nvSpPr>
          <p:cNvPr id="3" name="Content Placeholder 2">
            <a:extLst>
              <a:ext uri="{FF2B5EF4-FFF2-40B4-BE49-F238E27FC236}">
                <a16:creationId xmlns:a16="http://schemas.microsoft.com/office/drawing/2014/main" id="{0D412D39-EA3D-497D-BD26-4EDC0B65B86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CCA44DF-71FC-4594-BE97-4CE8DA23BA4D}"/>
              </a:ext>
            </a:extLst>
          </p:cNvPr>
          <p:cNvPicPr>
            <a:picLocks noChangeAspect="1"/>
          </p:cNvPicPr>
          <p:nvPr/>
        </p:nvPicPr>
        <p:blipFill>
          <a:blip r:embed="rId2"/>
          <a:stretch>
            <a:fillRect/>
          </a:stretch>
        </p:blipFill>
        <p:spPr>
          <a:xfrm>
            <a:off x="1306569" y="1495258"/>
            <a:ext cx="6567437" cy="4915589"/>
          </a:xfrm>
          <a:prstGeom prst="rect">
            <a:avLst/>
          </a:prstGeom>
        </p:spPr>
      </p:pic>
      <p:sp>
        <p:nvSpPr>
          <p:cNvPr id="5" name="Footer Placeholder 4">
            <a:extLst>
              <a:ext uri="{FF2B5EF4-FFF2-40B4-BE49-F238E27FC236}">
                <a16:creationId xmlns:a16="http://schemas.microsoft.com/office/drawing/2014/main" id="{DD4F86AA-602B-439A-9BCE-9447638B4612}"/>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C838D1BB-4C0A-4926-BC12-DCED82B94974}"/>
              </a:ext>
            </a:extLst>
          </p:cNvPr>
          <p:cNvSpPr>
            <a:spLocks noGrp="1"/>
          </p:cNvSpPr>
          <p:nvPr>
            <p:ph type="sldNum" sz="quarter" idx="12"/>
          </p:nvPr>
        </p:nvSpPr>
        <p:spPr/>
        <p:txBody>
          <a:bodyPr/>
          <a:lstStyle/>
          <a:p>
            <a:fld id="{936D5B96-C723-487F-B59A-ACA010AFAAED}" type="slidenum">
              <a:rPr lang="en-US" smtClean="0"/>
              <a:pPr/>
              <a:t>11</a:t>
            </a:fld>
            <a:endParaRPr lang="en-US"/>
          </a:p>
        </p:txBody>
      </p:sp>
    </p:spTree>
    <p:extLst>
      <p:ext uri="{BB962C8B-B14F-4D97-AF65-F5344CB8AC3E}">
        <p14:creationId xmlns:p14="http://schemas.microsoft.com/office/powerpoint/2010/main" val="15202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67AB-1D46-4620-8103-0965BC312579}"/>
              </a:ext>
            </a:extLst>
          </p:cNvPr>
          <p:cNvSpPr>
            <a:spLocks noGrp="1"/>
          </p:cNvSpPr>
          <p:nvPr>
            <p:ph type="title"/>
          </p:nvPr>
        </p:nvSpPr>
        <p:spPr>
          <a:xfrm>
            <a:off x="323088" y="379476"/>
            <a:ext cx="8534400" cy="758952"/>
          </a:xfrm>
        </p:spPr>
        <p:txBody>
          <a:bodyPr>
            <a:normAutofit fontScale="90000"/>
          </a:bodyPr>
          <a:lstStyle/>
          <a:p>
            <a:r>
              <a:rPr lang="ar-JO" dirty="0"/>
              <a:t>خصائص الموجات الصوتية</a:t>
            </a:r>
            <a:br>
              <a:rPr lang="en-US" dirty="0"/>
            </a:br>
            <a:r>
              <a:rPr lang="en-US" dirty="0"/>
              <a:t>Sound Waves Properties</a:t>
            </a:r>
          </a:p>
        </p:txBody>
      </p:sp>
      <p:sp>
        <p:nvSpPr>
          <p:cNvPr id="3" name="Content Placeholder 2">
            <a:extLst>
              <a:ext uri="{FF2B5EF4-FFF2-40B4-BE49-F238E27FC236}">
                <a16:creationId xmlns:a16="http://schemas.microsoft.com/office/drawing/2014/main" id="{DDCC6A83-5BC0-47EB-9285-CE9D178A5F2C}"/>
              </a:ext>
            </a:extLst>
          </p:cNvPr>
          <p:cNvSpPr>
            <a:spLocks noGrp="1"/>
          </p:cNvSpPr>
          <p:nvPr>
            <p:ph idx="1"/>
          </p:nvPr>
        </p:nvSpPr>
        <p:spPr/>
        <p:txBody>
          <a:bodyPr/>
          <a:lstStyle/>
          <a:p>
            <a:pPr algn="r" rtl="1"/>
            <a:r>
              <a:rPr lang="ar-JO" dirty="0"/>
              <a:t>تتميز الأصوات عن بعضها بعدة خصائص، أبرزها:</a:t>
            </a:r>
          </a:p>
          <a:p>
            <a:pPr lvl="1" algn="r" rtl="1"/>
            <a:r>
              <a:rPr lang="ar-JO" dirty="0"/>
              <a:t>التردد</a:t>
            </a:r>
            <a:r>
              <a:rPr lang="en-US" dirty="0"/>
              <a:t> </a:t>
            </a:r>
            <a:r>
              <a:rPr lang="ar-SA" dirty="0"/>
              <a:t>  </a:t>
            </a:r>
            <a:r>
              <a:rPr lang="en-US" dirty="0"/>
              <a:t>Frequency </a:t>
            </a:r>
            <a:endParaRPr lang="ar-JO" dirty="0"/>
          </a:p>
          <a:p>
            <a:pPr lvl="1" algn="r" rtl="1"/>
            <a:r>
              <a:rPr lang="ar-JO" dirty="0"/>
              <a:t>الطاقة</a:t>
            </a:r>
            <a:r>
              <a:rPr lang="ar-SA" dirty="0"/>
              <a:t>  </a:t>
            </a:r>
            <a:r>
              <a:rPr lang="en-US" dirty="0"/>
              <a:t>Energy  </a:t>
            </a:r>
            <a:endParaRPr lang="ar-JO" dirty="0"/>
          </a:p>
          <a:p>
            <a:pPr lvl="1" algn="r" rtl="1"/>
            <a:r>
              <a:rPr lang="ar-JO" dirty="0"/>
              <a:t>الزاوية</a:t>
            </a:r>
            <a:r>
              <a:rPr lang="en-US" dirty="0"/>
              <a:t> </a:t>
            </a:r>
            <a:r>
              <a:rPr lang="ar-SA" dirty="0"/>
              <a:t> </a:t>
            </a:r>
            <a:r>
              <a:rPr lang="en-US" dirty="0"/>
              <a:t>Phase </a:t>
            </a:r>
          </a:p>
        </p:txBody>
      </p:sp>
      <p:sp>
        <p:nvSpPr>
          <p:cNvPr id="4" name="Footer Placeholder 3">
            <a:extLst>
              <a:ext uri="{FF2B5EF4-FFF2-40B4-BE49-F238E27FC236}">
                <a16:creationId xmlns:a16="http://schemas.microsoft.com/office/drawing/2014/main" id="{6256B95E-FAA2-44FF-9EAE-7D19920E6494}"/>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3A13090E-B8BF-4C82-AD08-9927F41EDA07}"/>
              </a:ext>
            </a:extLst>
          </p:cNvPr>
          <p:cNvSpPr>
            <a:spLocks noGrp="1"/>
          </p:cNvSpPr>
          <p:nvPr>
            <p:ph type="sldNum" sz="quarter" idx="12"/>
          </p:nvPr>
        </p:nvSpPr>
        <p:spPr/>
        <p:txBody>
          <a:bodyPr/>
          <a:lstStyle/>
          <a:p>
            <a:fld id="{936D5B96-C723-487F-B59A-ACA010AFAAED}" type="slidenum">
              <a:rPr lang="en-US" smtClean="0"/>
              <a:pPr/>
              <a:t>12</a:t>
            </a:fld>
            <a:endParaRPr lang="en-US"/>
          </a:p>
        </p:txBody>
      </p:sp>
    </p:spTree>
    <p:extLst>
      <p:ext uri="{BB962C8B-B14F-4D97-AF65-F5344CB8AC3E}">
        <p14:creationId xmlns:p14="http://schemas.microsoft.com/office/powerpoint/2010/main" val="24282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2CEE-AE74-4865-BCB0-72459C42B4FF}"/>
              </a:ext>
            </a:extLst>
          </p:cNvPr>
          <p:cNvSpPr>
            <a:spLocks noGrp="1"/>
          </p:cNvSpPr>
          <p:nvPr>
            <p:ph type="title"/>
          </p:nvPr>
        </p:nvSpPr>
        <p:spPr/>
        <p:txBody>
          <a:bodyPr/>
          <a:lstStyle/>
          <a:p>
            <a:r>
              <a:rPr lang="ar-JO" dirty="0"/>
              <a:t>التردد</a:t>
            </a:r>
            <a:endParaRPr lang="en-US" dirty="0"/>
          </a:p>
        </p:txBody>
      </p:sp>
      <p:sp>
        <p:nvSpPr>
          <p:cNvPr id="3" name="Content Placeholder 2">
            <a:extLst>
              <a:ext uri="{FF2B5EF4-FFF2-40B4-BE49-F238E27FC236}">
                <a16:creationId xmlns:a16="http://schemas.microsoft.com/office/drawing/2014/main" id="{EA898A45-5218-4BD1-938C-6CA18B62360F}"/>
              </a:ext>
            </a:extLst>
          </p:cNvPr>
          <p:cNvSpPr>
            <a:spLocks noGrp="1"/>
          </p:cNvSpPr>
          <p:nvPr>
            <p:ph idx="1"/>
          </p:nvPr>
        </p:nvSpPr>
        <p:spPr/>
        <p:txBody>
          <a:bodyPr/>
          <a:lstStyle/>
          <a:p>
            <a:pPr algn="r" rtl="1"/>
            <a:r>
              <a:rPr lang="ar-JO" dirty="0"/>
              <a:t>يقاس تردد الصوت بعدد الاهتزازات إلى الأمام ومن ثم إلى الخلف لجزيئات الوسط في وحدة زمنية</a:t>
            </a:r>
          </a:p>
          <a:p>
            <a:pPr algn="r" rtl="1"/>
            <a:r>
              <a:rPr lang="ar-JO" dirty="0"/>
              <a:t>وحدة قياس التردد هي الهيرتز (</a:t>
            </a:r>
            <a:r>
              <a:rPr lang="en-US" dirty="0"/>
              <a:t>Hz</a:t>
            </a:r>
            <a:r>
              <a:rPr lang="ar-JO" dirty="0"/>
              <a:t>)وتعني مرة في الثانية</a:t>
            </a:r>
          </a:p>
          <a:p>
            <a:pPr algn="r" rtl="1"/>
            <a:r>
              <a:rPr lang="ar-JO" dirty="0"/>
              <a:t>مثال: كم التردد في الصورة التالية؟</a:t>
            </a:r>
          </a:p>
        </p:txBody>
      </p:sp>
      <p:pic>
        <p:nvPicPr>
          <p:cNvPr id="4" name="Picture 3">
            <a:extLst>
              <a:ext uri="{FF2B5EF4-FFF2-40B4-BE49-F238E27FC236}">
                <a16:creationId xmlns:a16="http://schemas.microsoft.com/office/drawing/2014/main" id="{D15CC361-5751-4793-855E-DA36D18C30FC}"/>
              </a:ext>
            </a:extLst>
          </p:cNvPr>
          <p:cNvPicPr>
            <a:picLocks noChangeAspect="1"/>
          </p:cNvPicPr>
          <p:nvPr/>
        </p:nvPicPr>
        <p:blipFill>
          <a:blip r:embed="rId2"/>
          <a:stretch>
            <a:fillRect/>
          </a:stretch>
        </p:blipFill>
        <p:spPr>
          <a:xfrm>
            <a:off x="1382292" y="3580107"/>
            <a:ext cx="2783165" cy="2518941"/>
          </a:xfrm>
          <a:prstGeom prst="rect">
            <a:avLst/>
          </a:prstGeom>
        </p:spPr>
      </p:pic>
      <p:sp>
        <p:nvSpPr>
          <p:cNvPr id="5" name="TextBox 4">
            <a:extLst>
              <a:ext uri="{FF2B5EF4-FFF2-40B4-BE49-F238E27FC236}">
                <a16:creationId xmlns:a16="http://schemas.microsoft.com/office/drawing/2014/main" id="{62DAE2F0-B8FD-4F34-A952-EB5D5B69A98F}"/>
              </a:ext>
            </a:extLst>
          </p:cNvPr>
          <p:cNvSpPr txBox="1"/>
          <p:nvPr/>
        </p:nvSpPr>
        <p:spPr>
          <a:xfrm>
            <a:off x="4968816" y="3684558"/>
            <a:ext cx="3546535" cy="946413"/>
          </a:xfrm>
          <a:prstGeom prst="rect">
            <a:avLst/>
          </a:prstGeom>
          <a:noFill/>
        </p:spPr>
        <p:txBody>
          <a:bodyPr wrap="square" rtlCol="0">
            <a:spAutoFit/>
          </a:bodyPr>
          <a:lstStyle/>
          <a:p>
            <a:pPr marL="342900" indent="-342900" algn="r" rtl="1">
              <a:buFont typeface="Arial" panose="020B0604020202020204" pitchFamily="34" charset="0"/>
              <a:buChar char="•"/>
            </a:pPr>
            <a:r>
              <a:rPr lang="ar-JO" sz="2100" dirty="0"/>
              <a:t>الجواب: 3 دورات في ثانيتين، إذا التردد = 1.5 هيرتز</a:t>
            </a:r>
            <a:endParaRPr lang="en-US" sz="2100" dirty="0"/>
          </a:p>
          <a:p>
            <a:pPr marL="214313" indent="-214313">
              <a:buFont typeface="Arial" panose="020B0604020202020204" pitchFamily="34" charset="0"/>
              <a:buChar char="•"/>
            </a:pPr>
            <a:endParaRPr lang="en-US" sz="1350" dirty="0"/>
          </a:p>
        </p:txBody>
      </p:sp>
      <p:sp>
        <p:nvSpPr>
          <p:cNvPr id="6" name="Footer Placeholder 5">
            <a:extLst>
              <a:ext uri="{FF2B5EF4-FFF2-40B4-BE49-F238E27FC236}">
                <a16:creationId xmlns:a16="http://schemas.microsoft.com/office/drawing/2014/main" id="{65B96DB1-A77A-4D3D-8FB3-DDB2801BC533}"/>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7" name="Slide Number Placeholder 6">
            <a:extLst>
              <a:ext uri="{FF2B5EF4-FFF2-40B4-BE49-F238E27FC236}">
                <a16:creationId xmlns:a16="http://schemas.microsoft.com/office/drawing/2014/main" id="{EBF89F76-3484-463C-8794-959CBC819F41}"/>
              </a:ext>
            </a:extLst>
          </p:cNvPr>
          <p:cNvSpPr>
            <a:spLocks noGrp="1"/>
          </p:cNvSpPr>
          <p:nvPr>
            <p:ph type="sldNum" sz="quarter" idx="12"/>
          </p:nvPr>
        </p:nvSpPr>
        <p:spPr/>
        <p:txBody>
          <a:bodyPr/>
          <a:lstStyle/>
          <a:p>
            <a:fld id="{936D5B96-C723-487F-B59A-ACA010AFAAED}" type="slidenum">
              <a:rPr lang="en-US" smtClean="0"/>
              <a:pPr/>
              <a:t>13</a:t>
            </a:fld>
            <a:endParaRPr lang="en-US"/>
          </a:p>
        </p:txBody>
      </p:sp>
    </p:spTree>
    <p:extLst>
      <p:ext uri="{BB962C8B-B14F-4D97-AF65-F5344CB8AC3E}">
        <p14:creationId xmlns:p14="http://schemas.microsoft.com/office/powerpoint/2010/main" val="164612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4919-9BC0-46F8-B35E-C94281D5FDAD}"/>
              </a:ext>
            </a:extLst>
          </p:cNvPr>
          <p:cNvSpPr>
            <a:spLocks noGrp="1"/>
          </p:cNvSpPr>
          <p:nvPr>
            <p:ph type="title"/>
          </p:nvPr>
        </p:nvSpPr>
        <p:spPr/>
        <p:txBody>
          <a:bodyPr/>
          <a:lstStyle/>
          <a:p>
            <a:r>
              <a:rPr lang="ar-JO" dirty="0"/>
              <a:t>التردد</a:t>
            </a:r>
            <a:endParaRPr lang="en-US" dirty="0"/>
          </a:p>
        </p:txBody>
      </p:sp>
      <p:sp>
        <p:nvSpPr>
          <p:cNvPr id="3" name="Content Placeholder 2">
            <a:extLst>
              <a:ext uri="{FF2B5EF4-FFF2-40B4-BE49-F238E27FC236}">
                <a16:creationId xmlns:a16="http://schemas.microsoft.com/office/drawing/2014/main" id="{B89E75FA-9EBA-4F83-982B-01FFC7D40141}"/>
              </a:ext>
            </a:extLst>
          </p:cNvPr>
          <p:cNvSpPr>
            <a:spLocks noGrp="1"/>
          </p:cNvSpPr>
          <p:nvPr>
            <p:ph idx="1"/>
          </p:nvPr>
        </p:nvSpPr>
        <p:spPr/>
        <p:txBody>
          <a:bodyPr/>
          <a:lstStyle/>
          <a:p>
            <a:r>
              <a:rPr lang="en-US" dirty="0">
                <a:hlinkClick r:id="rId2"/>
              </a:rPr>
              <a:t>https://www.youtube.com/watch?v=vS7Brjrh36o</a:t>
            </a:r>
            <a:endParaRPr lang="ar-JO" dirty="0"/>
          </a:p>
          <a:p>
            <a:r>
              <a:rPr lang="en-US" dirty="0">
                <a:hlinkClick r:id="rId3"/>
              </a:rPr>
              <a:t>https://www.youtube.com/watch?v=qNf9nzvnd1k</a:t>
            </a:r>
            <a:endParaRPr lang="ar-JO" dirty="0"/>
          </a:p>
          <a:p>
            <a:endParaRPr lang="en-US" dirty="0"/>
          </a:p>
        </p:txBody>
      </p:sp>
      <p:pic>
        <p:nvPicPr>
          <p:cNvPr id="4" name="Picture 3">
            <a:extLst>
              <a:ext uri="{FF2B5EF4-FFF2-40B4-BE49-F238E27FC236}">
                <a16:creationId xmlns:a16="http://schemas.microsoft.com/office/drawing/2014/main" id="{214A7479-82DB-499E-8048-5512F68D2CDE}"/>
              </a:ext>
            </a:extLst>
          </p:cNvPr>
          <p:cNvPicPr>
            <a:picLocks noChangeAspect="1"/>
          </p:cNvPicPr>
          <p:nvPr/>
        </p:nvPicPr>
        <p:blipFill>
          <a:blip r:embed="rId4"/>
          <a:stretch>
            <a:fillRect/>
          </a:stretch>
        </p:blipFill>
        <p:spPr>
          <a:xfrm>
            <a:off x="5051808" y="2811624"/>
            <a:ext cx="3733648" cy="1719443"/>
          </a:xfrm>
          <a:prstGeom prst="rect">
            <a:avLst/>
          </a:prstGeom>
        </p:spPr>
      </p:pic>
      <p:pic>
        <p:nvPicPr>
          <p:cNvPr id="5" name="Picture 4">
            <a:extLst>
              <a:ext uri="{FF2B5EF4-FFF2-40B4-BE49-F238E27FC236}">
                <a16:creationId xmlns:a16="http://schemas.microsoft.com/office/drawing/2014/main" id="{234816C0-9B47-46DB-AE41-D72DE8F5691C}"/>
              </a:ext>
            </a:extLst>
          </p:cNvPr>
          <p:cNvPicPr>
            <a:picLocks noChangeAspect="1"/>
          </p:cNvPicPr>
          <p:nvPr/>
        </p:nvPicPr>
        <p:blipFill>
          <a:blip r:embed="rId5"/>
          <a:stretch>
            <a:fillRect/>
          </a:stretch>
        </p:blipFill>
        <p:spPr>
          <a:xfrm>
            <a:off x="533400" y="2819400"/>
            <a:ext cx="3537140" cy="1805415"/>
          </a:xfrm>
          <a:prstGeom prst="rect">
            <a:avLst/>
          </a:prstGeom>
        </p:spPr>
      </p:pic>
      <p:sp>
        <p:nvSpPr>
          <p:cNvPr id="6" name="Footer Placeholder 5">
            <a:extLst>
              <a:ext uri="{FF2B5EF4-FFF2-40B4-BE49-F238E27FC236}">
                <a16:creationId xmlns:a16="http://schemas.microsoft.com/office/drawing/2014/main" id="{A0F73C7F-CA01-4145-BFCB-1E66873AA6EA}"/>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7" name="Slide Number Placeholder 6">
            <a:extLst>
              <a:ext uri="{FF2B5EF4-FFF2-40B4-BE49-F238E27FC236}">
                <a16:creationId xmlns:a16="http://schemas.microsoft.com/office/drawing/2014/main" id="{209137E1-EE65-4DA9-91D7-7394B44205FF}"/>
              </a:ext>
            </a:extLst>
          </p:cNvPr>
          <p:cNvSpPr>
            <a:spLocks noGrp="1"/>
          </p:cNvSpPr>
          <p:nvPr>
            <p:ph type="sldNum" sz="quarter" idx="12"/>
          </p:nvPr>
        </p:nvSpPr>
        <p:spPr/>
        <p:txBody>
          <a:bodyPr/>
          <a:lstStyle/>
          <a:p>
            <a:fld id="{936D5B96-C723-487F-B59A-ACA010AFAAED}" type="slidenum">
              <a:rPr lang="en-US" smtClean="0"/>
              <a:pPr/>
              <a:t>14</a:t>
            </a:fld>
            <a:endParaRPr lang="en-US"/>
          </a:p>
        </p:txBody>
      </p:sp>
    </p:spTree>
    <p:extLst>
      <p:ext uri="{BB962C8B-B14F-4D97-AF65-F5344CB8AC3E}">
        <p14:creationId xmlns:p14="http://schemas.microsoft.com/office/powerpoint/2010/main" val="205846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9C2B-0D91-4884-A1DD-6214915AD2DE}"/>
              </a:ext>
            </a:extLst>
          </p:cNvPr>
          <p:cNvSpPr>
            <a:spLocks noGrp="1"/>
          </p:cNvSpPr>
          <p:nvPr>
            <p:ph type="title"/>
          </p:nvPr>
        </p:nvSpPr>
        <p:spPr/>
        <p:txBody>
          <a:bodyPr/>
          <a:lstStyle/>
          <a:p>
            <a:r>
              <a:rPr lang="ar-JO" dirty="0"/>
              <a:t>التردد</a:t>
            </a:r>
            <a:endParaRPr lang="en-US" dirty="0"/>
          </a:p>
        </p:txBody>
      </p:sp>
      <p:sp>
        <p:nvSpPr>
          <p:cNvPr id="3" name="Content Placeholder 2">
            <a:extLst>
              <a:ext uri="{FF2B5EF4-FFF2-40B4-BE49-F238E27FC236}">
                <a16:creationId xmlns:a16="http://schemas.microsoft.com/office/drawing/2014/main" id="{00C61324-2A1D-4D00-A35C-B8F0FD2226A8}"/>
              </a:ext>
            </a:extLst>
          </p:cNvPr>
          <p:cNvSpPr>
            <a:spLocks noGrp="1"/>
          </p:cNvSpPr>
          <p:nvPr>
            <p:ph idx="1"/>
          </p:nvPr>
        </p:nvSpPr>
        <p:spPr>
          <a:xfrm>
            <a:off x="76200" y="1527048"/>
            <a:ext cx="8915400" cy="5249560"/>
          </a:xfrm>
        </p:spPr>
        <p:txBody>
          <a:bodyPr>
            <a:normAutofit/>
          </a:bodyPr>
          <a:lstStyle/>
          <a:p>
            <a:pPr algn="r" rtl="1"/>
            <a:r>
              <a:rPr lang="ar-JO" dirty="0"/>
              <a:t>أذن الانسان قادرة على التقاط أصوات ذات مدى ترددي يتراوح بين 20 و 20000 هيرتز</a:t>
            </a:r>
          </a:p>
          <a:p>
            <a:pPr algn="r" rtl="1"/>
            <a:r>
              <a:rPr lang="ar-JO" dirty="0"/>
              <a:t>الموجات الصوتية ذات التردد أقل من 20 هيرتز تسمى انفراساوند</a:t>
            </a:r>
          </a:p>
          <a:p>
            <a:pPr algn="r" rtl="1"/>
            <a:r>
              <a:rPr lang="ar-JO" dirty="0"/>
              <a:t>الموجات الصوتية ذات التردد أعلى من 20000 هيرتز تسمى التراساوند</a:t>
            </a:r>
            <a:endParaRPr lang="en-US" dirty="0"/>
          </a:p>
          <a:p>
            <a:pPr algn="r" rtl="1"/>
            <a:r>
              <a:rPr lang="ar-JO" dirty="0"/>
              <a:t>بعض الحيوانات مثل الكلاب تتمتع بمدى للسمع 50 – 45000 هيرتز</a:t>
            </a:r>
          </a:p>
          <a:p>
            <a:pPr algn="r" rtl="1"/>
            <a:r>
              <a:rPr lang="ar-JO" dirty="0"/>
              <a:t>القطط مدى سمعها 45 – 85000 هيرتز</a:t>
            </a:r>
          </a:p>
          <a:p>
            <a:pPr algn="r" rtl="1"/>
            <a:r>
              <a:rPr lang="ar-JO" dirty="0"/>
              <a:t>من المصطلحات البديلة للتردد كلمة الحدة </a:t>
            </a:r>
            <a:r>
              <a:rPr lang="en-US" dirty="0"/>
              <a:t>Pitch</a:t>
            </a:r>
            <a:endParaRPr lang="ar-JO" dirty="0"/>
          </a:p>
          <a:p>
            <a:pPr algn="r" rtl="1"/>
            <a:r>
              <a:rPr lang="ar-JO" dirty="0"/>
              <a:t>الامواج الصوتية ذات الحدة العالية تقابل الامواج الصوتية ذات التردد العالي</a:t>
            </a:r>
          </a:p>
          <a:p>
            <a:pPr algn="r" rtl="1"/>
            <a:r>
              <a:rPr lang="ar-JO" dirty="0"/>
              <a:t>الامواج الصوتية ذات الحدة المنخفضة تقابل الامواج الصوتية ذات التردد المنخفض</a:t>
            </a:r>
          </a:p>
          <a:p>
            <a:pPr algn="r" rtl="1"/>
            <a:endParaRPr lang="ar-JO" dirty="0"/>
          </a:p>
        </p:txBody>
      </p:sp>
      <p:sp>
        <p:nvSpPr>
          <p:cNvPr id="4" name="Footer Placeholder 3">
            <a:extLst>
              <a:ext uri="{FF2B5EF4-FFF2-40B4-BE49-F238E27FC236}">
                <a16:creationId xmlns:a16="http://schemas.microsoft.com/office/drawing/2014/main" id="{0F0C95F3-3BC8-4AC6-BD0D-316E778A047F}"/>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BFFB8D88-3481-442D-9658-CA205691775E}"/>
              </a:ext>
            </a:extLst>
          </p:cNvPr>
          <p:cNvSpPr>
            <a:spLocks noGrp="1"/>
          </p:cNvSpPr>
          <p:nvPr>
            <p:ph type="sldNum" sz="quarter" idx="12"/>
          </p:nvPr>
        </p:nvSpPr>
        <p:spPr/>
        <p:txBody>
          <a:bodyPr/>
          <a:lstStyle/>
          <a:p>
            <a:fld id="{936D5B96-C723-487F-B59A-ACA010AFAAED}" type="slidenum">
              <a:rPr lang="en-US" smtClean="0"/>
              <a:pPr/>
              <a:t>15</a:t>
            </a:fld>
            <a:endParaRPr lang="en-US"/>
          </a:p>
        </p:txBody>
      </p:sp>
    </p:spTree>
    <p:extLst>
      <p:ext uri="{BB962C8B-B14F-4D97-AF65-F5344CB8AC3E}">
        <p14:creationId xmlns:p14="http://schemas.microsoft.com/office/powerpoint/2010/main" val="244116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ABFC-093C-4E44-BD5E-492F6441CEC9}"/>
              </a:ext>
            </a:extLst>
          </p:cNvPr>
          <p:cNvSpPr>
            <a:spLocks noGrp="1"/>
          </p:cNvSpPr>
          <p:nvPr>
            <p:ph type="title"/>
          </p:nvPr>
        </p:nvSpPr>
        <p:spPr/>
        <p:txBody>
          <a:bodyPr/>
          <a:lstStyle/>
          <a:p>
            <a:r>
              <a:rPr lang="ar-JO" dirty="0"/>
              <a:t>الطاقة</a:t>
            </a:r>
            <a:endParaRPr lang="en-US" dirty="0"/>
          </a:p>
        </p:txBody>
      </p:sp>
      <p:sp>
        <p:nvSpPr>
          <p:cNvPr id="3" name="Content Placeholder 2">
            <a:extLst>
              <a:ext uri="{FF2B5EF4-FFF2-40B4-BE49-F238E27FC236}">
                <a16:creationId xmlns:a16="http://schemas.microsoft.com/office/drawing/2014/main" id="{CEA7EADF-9AC0-42BB-B6FB-3B5FBA729CF4}"/>
              </a:ext>
            </a:extLst>
          </p:cNvPr>
          <p:cNvSpPr>
            <a:spLocks noGrp="1"/>
          </p:cNvSpPr>
          <p:nvPr>
            <p:ph idx="1"/>
          </p:nvPr>
        </p:nvSpPr>
        <p:spPr/>
        <p:txBody>
          <a:bodyPr/>
          <a:lstStyle/>
          <a:p>
            <a:pPr algn="r" rtl="1"/>
            <a:r>
              <a:rPr lang="ar-JO" dirty="0"/>
              <a:t>تعتمد الطاقة المنقولة إلى الوسيط على طول المسافة المقطوعة عند الاهتزاز يميناً وشمالاً بجزيئات الهواء</a:t>
            </a:r>
            <a:endParaRPr lang="en-US" dirty="0"/>
          </a:p>
        </p:txBody>
      </p:sp>
      <p:pic>
        <p:nvPicPr>
          <p:cNvPr id="4" name="Picture 3">
            <a:extLst>
              <a:ext uri="{FF2B5EF4-FFF2-40B4-BE49-F238E27FC236}">
                <a16:creationId xmlns:a16="http://schemas.microsoft.com/office/drawing/2014/main" id="{B16574A8-D406-4DF9-BE49-365C36E92E16}"/>
              </a:ext>
            </a:extLst>
          </p:cNvPr>
          <p:cNvPicPr>
            <a:picLocks noChangeAspect="1"/>
          </p:cNvPicPr>
          <p:nvPr/>
        </p:nvPicPr>
        <p:blipFill>
          <a:blip r:embed="rId2"/>
          <a:stretch>
            <a:fillRect/>
          </a:stretch>
        </p:blipFill>
        <p:spPr>
          <a:xfrm>
            <a:off x="1472305" y="3497272"/>
            <a:ext cx="2882166" cy="1498727"/>
          </a:xfrm>
          <a:prstGeom prst="rect">
            <a:avLst/>
          </a:prstGeom>
        </p:spPr>
      </p:pic>
      <p:pic>
        <p:nvPicPr>
          <p:cNvPr id="5" name="Picture 4">
            <a:extLst>
              <a:ext uri="{FF2B5EF4-FFF2-40B4-BE49-F238E27FC236}">
                <a16:creationId xmlns:a16="http://schemas.microsoft.com/office/drawing/2014/main" id="{7B2F2518-C463-41C7-8F66-7FDDF71A9D0D}"/>
              </a:ext>
            </a:extLst>
          </p:cNvPr>
          <p:cNvPicPr>
            <a:picLocks noChangeAspect="1"/>
          </p:cNvPicPr>
          <p:nvPr/>
        </p:nvPicPr>
        <p:blipFill>
          <a:blip r:embed="rId3"/>
          <a:stretch>
            <a:fillRect/>
          </a:stretch>
        </p:blipFill>
        <p:spPr>
          <a:xfrm>
            <a:off x="5518834" y="3075352"/>
            <a:ext cx="2824523" cy="2925398"/>
          </a:xfrm>
          <a:prstGeom prst="rect">
            <a:avLst/>
          </a:prstGeom>
        </p:spPr>
      </p:pic>
      <p:sp>
        <p:nvSpPr>
          <p:cNvPr id="6" name="Footer Placeholder 5">
            <a:extLst>
              <a:ext uri="{FF2B5EF4-FFF2-40B4-BE49-F238E27FC236}">
                <a16:creationId xmlns:a16="http://schemas.microsoft.com/office/drawing/2014/main" id="{2117490B-B7EE-4537-A76B-A9FA236C58CF}"/>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7" name="Slide Number Placeholder 6">
            <a:extLst>
              <a:ext uri="{FF2B5EF4-FFF2-40B4-BE49-F238E27FC236}">
                <a16:creationId xmlns:a16="http://schemas.microsoft.com/office/drawing/2014/main" id="{E9BCAF9A-D624-4D65-86C9-869E718DB5B9}"/>
              </a:ext>
            </a:extLst>
          </p:cNvPr>
          <p:cNvSpPr>
            <a:spLocks noGrp="1"/>
          </p:cNvSpPr>
          <p:nvPr>
            <p:ph type="sldNum" sz="quarter" idx="12"/>
          </p:nvPr>
        </p:nvSpPr>
        <p:spPr/>
        <p:txBody>
          <a:bodyPr/>
          <a:lstStyle/>
          <a:p>
            <a:fld id="{936D5B96-C723-487F-B59A-ACA010AFAAED}" type="slidenum">
              <a:rPr lang="en-US" smtClean="0"/>
              <a:pPr/>
              <a:t>16</a:t>
            </a:fld>
            <a:endParaRPr lang="en-US"/>
          </a:p>
        </p:txBody>
      </p:sp>
    </p:spTree>
    <p:extLst>
      <p:ext uri="{BB962C8B-B14F-4D97-AF65-F5344CB8AC3E}">
        <p14:creationId xmlns:p14="http://schemas.microsoft.com/office/powerpoint/2010/main" val="300434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DCD6-CB98-4984-8BB8-B6C15511D17B}"/>
              </a:ext>
            </a:extLst>
          </p:cNvPr>
          <p:cNvSpPr>
            <a:spLocks noGrp="1"/>
          </p:cNvSpPr>
          <p:nvPr>
            <p:ph type="title"/>
          </p:nvPr>
        </p:nvSpPr>
        <p:spPr/>
        <p:txBody>
          <a:bodyPr/>
          <a:lstStyle/>
          <a:p>
            <a:r>
              <a:rPr lang="ar-JO" dirty="0"/>
              <a:t>كثافة الصوت</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9E70D5-7038-4289-B6E4-3E01F181727F}"/>
                  </a:ext>
                </a:extLst>
              </p:cNvPr>
              <p:cNvSpPr>
                <a:spLocks noGrp="1"/>
              </p:cNvSpPr>
              <p:nvPr>
                <p:ph idx="1"/>
              </p:nvPr>
            </p:nvSpPr>
            <p:spPr/>
            <p:txBody>
              <a:bodyPr/>
              <a:lstStyle/>
              <a:p>
                <a:pPr algn="r" rtl="1"/>
                <a14:m>
                  <m:oMath xmlns:m="http://schemas.openxmlformats.org/officeDocument/2006/math">
                    <m:f>
                      <m:fPr>
                        <m:ctrlPr>
                          <a:rPr lang="ar-JO" i="1" smtClean="0">
                            <a:latin typeface="Cambria Math" panose="02040503050406030204" pitchFamily="18" charset="0"/>
                            <a:ea typeface="Cambria Math" panose="02040503050406030204" pitchFamily="18" charset="0"/>
                          </a:rPr>
                        </m:ctrlPr>
                      </m:fPr>
                      <m:num>
                        <m:r>
                          <a:rPr lang="ar-JO" i="1">
                            <a:latin typeface="Cambria Math" panose="02040503050406030204" pitchFamily="18" charset="0"/>
                            <a:ea typeface="Cambria Math" panose="02040503050406030204" pitchFamily="18" charset="0"/>
                          </a:rPr>
                          <m:t>الطاقة</m:t>
                        </m:r>
                        <m:r>
                          <a:rPr lang="ar-JO" i="1">
                            <a:latin typeface="Cambria Math" panose="02040503050406030204" pitchFamily="18" charset="0"/>
                            <a:ea typeface="Cambria Math" panose="02040503050406030204" pitchFamily="18" charset="0"/>
                          </a:rPr>
                          <m:t> </m:t>
                        </m:r>
                      </m:num>
                      <m:den>
                        <m:r>
                          <a:rPr lang="ar-JO" b="0" i="1" smtClean="0">
                            <a:latin typeface="Cambria Math" panose="02040503050406030204" pitchFamily="18" charset="0"/>
                            <a:ea typeface="Cambria Math" panose="02040503050406030204" pitchFamily="18" charset="0"/>
                          </a:rPr>
                          <m:t>ال</m:t>
                        </m:r>
                        <m:r>
                          <a:rPr lang="ar-JO" i="1">
                            <a:latin typeface="Cambria Math" panose="02040503050406030204" pitchFamily="18" charset="0"/>
                            <a:ea typeface="Cambria Math" panose="02040503050406030204" pitchFamily="18" charset="0"/>
                          </a:rPr>
                          <m:t>مساحة</m:t>
                        </m:r>
                        <m:r>
                          <a:rPr lang="ar-JO" i="1">
                            <a:latin typeface="Cambria Math" panose="02040503050406030204" pitchFamily="18" charset="0"/>
                            <a:ea typeface="Cambria Math" panose="02040503050406030204" pitchFamily="18" charset="0"/>
                          </a:rPr>
                          <m:t> ×</m:t>
                        </m:r>
                        <m:r>
                          <a:rPr lang="ar-JO" b="0" i="1" smtClean="0">
                            <a:latin typeface="Cambria Math" panose="02040503050406030204" pitchFamily="18" charset="0"/>
                            <a:ea typeface="Cambria Math" panose="02040503050406030204" pitchFamily="18" charset="0"/>
                          </a:rPr>
                          <m:t>ال</m:t>
                        </m:r>
                        <m:r>
                          <a:rPr lang="ar-JO" i="1">
                            <a:latin typeface="Cambria Math" panose="02040503050406030204" pitchFamily="18" charset="0"/>
                            <a:ea typeface="Cambria Math" panose="02040503050406030204" pitchFamily="18" charset="0"/>
                          </a:rPr>
                          <m:t>زمن</m:t>
                        </m:r>
                      </m:den>
                    </m:f>
                    <m:r>
                      <a:rPr lang="en-US" b="0" i="1" smtClean="0">
                        <a:latin typeface="Cambria Math" panose="02040503050406030204" pitchFamily="18" charset="0"/>
                        <a:ea typeface="Cambria Math" panose="02040503050406030204" pitchFamily="18" charset="0"/>
                      </a:rPr>
                      <m:t> =</m:t>
                    </m:r>
                    <m:r>
                      <a:rPr lang="ar-JO" b="0" i="1" smtClean="0">
                        <a:latin typeface="Cambria Math" panose="02040503050406030204" pitchFamily="18" charset="0"/>
                        <a:ea typeface="Cambria Math" panose="02040503050406030204" pitchFamily="18" charset="0"/>
                      </a:rPr>
                      <m:t>الكثافة</m:t>
                    </m:r>
                  </m:oMath>
                </a14:m>
                <a:endParaRPr lang="en-US" dirty="0"/>
              </a:p>
              <a:p>
                <a:pPr algn="r" rtl="1"/>
                <a14:m>
                  <m:oMath xmlns:m="http://schemas.openxmlformats.org/officeDocument/2006/math">
                    <m:f>
                      <m:fPr>
                        <m:ctrlPr>
                          <a:rPr lang="ar-JO" i="1">
                            <a:latin typeface="Cambria Math" panose="02040503050406030204" pitchFamily="18" charset="0"/>
                            <a:ea typeface="Cambria Math" panose="02040503050406030204" pitchFamily="18" charset="0"/>
                          </a:rPr>
                        </m:ctrlPr>
                      </m:fPr>
                      <m:num>
                        <m:r>
                          <a:rPr lang="ar-JO" b="0" i="1" smtClean="0">
                            <a:latin typeface="Cambria Math" panose="02040503050406030204" pitchFamily="18" charset="0"/>
                            <a:ea typeface="Cambria Math" panose="02040503050406030204" pitchFamily="18" charset="0"/>
                          </a:rPr>
                          <m:t>القدرة</m:t>
                        </m:r>
                        <m:r>
                          <a:rPr lang="ar-JO" i="1">
                            <a:latin typeface="Cambria Math" panose="02040503050406030204" pitchFamily="18" charset="0"/>
                            <a:ea typeface="Cambria Math" panose="02040503050406030204" pitchFamily="18" charset="0"/>
                          </a:rPr>
                          <m:t> </m:t>
                        </m:r>
                      </m:num>
                      <m:den>
                        <m:r>
                          <a:rPr lang="ar-JO" b="0" i="1" smtClean="0">
                            <a:latin typeface="Cambria Math" panose="02040503050406030204" pitchFamily="18" charset="0"/>
                            <a:ea typeface="Cambria Math" panose="02040503050406030204" pitchFamily="18" charset="0"/>
                          </a:rPr>
                          <m:t>ال</m:t>
                        </m:r>
                        <m:r>
                          <a:rPr lang="ar-JO" i="1">
                            <a:latin typeface="Cambria Math" panose="02040503050406030204" pitchFamily="18" charset="0"/>
                            <a:ea typeface="Cambria Math" panose="02040503050406030204" pitchFamily="18" charset="0"/>
                          </a:rPr>
                          <m:t>مساح</m:t>
                        </m:r>
                        <m:r>
                          <a:rPr lang="ar-JO" b="0" i="1" smtClean="0">
                            <a:latin typeface="Cambria Math" panose="02040503050406030204" pitchFamily="18" charset="0"/>
                            <a:ea typeface="Cambria Math" panose="02040503050406030204" pitchFamily="18" charset="0"/>
                          </a:rPr>
                          <m:t>ة</m:t>
                        </m:r>
                      </m:den>
                    </m:f>
                    <m:r>
                      <a:rPr lang="en-US" i="1">
                        <a:latin typeface="Cambria Math" panose="02040503050406030204" pitchFamily="18" charset="0"/>
                        <a:ea typeface="Cambria Math" panose="02040503050406030204" pitchFamily="18" charset="0"/>
                      </a:rPr>
                      <m:t> =</m:t>
                    </m:r>
                    <m:r>
                      <a:rPr lang="ar-JO" i="1">
                        <a:latin typeface="Cambria Math" panose="02040503050406030204" pitchFamily="18" charset="0"/>
                        <a:ea typeface="Cambria Math" panose="02040503050406030204" pitchFamily="18" charset="0"/>
                      </a:rPr>
                      <m:t>الكثافة</m:t>
                    </m:r>
                  </m:oMath>
                </a14:m>
                <a:endParaRPr lang="ar-JO" dirty="0">
                  <a:ea typeface="Cambria Math" panose="02040503050406030204" pitchFamily="18" charset="0"/>
                </a:endParaRPr>
              </a:p>
              <a:p>
                <a:pPr algn="r" rtl="1"/>
                <a:r>
                  <a:rPr lang="ar-JO" dirty="0"/>
                  <a:t>الكثافة تنقص بازدياد المساحة</a:t>
                </a:r>
              </a:p>
              <a:p>
                <a:pPr algn="r" rtl="1"/>
                <a:r>
                  <a:rPr lang="ar-JO" dirty="0"/>
                  <a:t>تقاس بالواط لكل متر مربع</a:t>
                </a:r>
                <a:endParaRPr lang="en-US" dirty="0"/>
              </a:p>
              <a:p>
                <a:pPr algn="r" rtl="1"/>
                <a:endParaRPr lang="en-US" dirty="0"/>
              </a:p>
            </p:txBody>
          </p:sp>
        </mc:Choice>
        <mc:Fallback xmlns="">
          <p:sp>
            <p:nvSpPr>
              <p:cNvPr id="3" name="Content Placeholder 2">
                <a:extLst>
                  <a:ext uri="{FF2B5EF4-FFF2-40B4-BE49-F238E27FC236}">
                    <a16:creationId xmlns:a16="http://schemas.microsoft.com/office/drawing/2014/main" id="{CE9E70D5-7038-4289-B6E4-3E01F181727F}"/>
                  </a:ext>
                </a:extLst>
              </p:cNvPr>
              <p:cNvSpPr>
                <a:spLocks noGrp="1" noRot="1" noChangeAspect="1" noMove="1" noResize="1" noEditPoints="1" noAdjustHandles="1" noChangeArrowheads="1" noChangeShapeType="1" noTextEdit="1"/>
              </p:cNvSpPr>
              <p:nvPr>
                <p:ph idx="1"/>
              </p:nvPr>
            </p:nvSpPr>
            <p:spPr>
              <a:blipFill>
                <a:blip r:embed="rId2"/>
                <a:stretch>
                  <a:fillRect r="-78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3FC1F1C-A7EE-4C7E-94BE-25A9E1031511}"/>
              </a:ext>
            </a:extLst>
          </p:cNvPr>
          <p:cNvPicPr>
            <a:picLocks noChangeAspect="1"/>
          </p:cNvPicPr>
          <p:nvPr/>
        </p:nvPicPr>
        <p:blipFill>
          <a:blip r:embed="rId3"/>
          <a:stretch>
            <a:fillRect/>
          </a:stretch>
        </p:blipFill>
        <p:spPr>
          <a:xfrm>
            <a:off x="685800" y="2209800"/>
            <a:ext cx="3272241" cy="2817764"/>
          </a:xfrm>
          <a:prstGeom prst="rect">
            <a:avLst/>
          </a:prstGeom>
        </p:spPr>
      </p:pic>
      <p:sp>
        <p:nvSpPr>
          <p:cNvPr id="5" name="Footer Placeholder 4">
            <a:extLst>
              <a:ext uri="{FF2B5EF4-FFF2-40B4-BE49-F238E27FC236}">
                <a16:creationId xmlns:a16="http://schemas.microsoft.com/office/drawing/2014/main" id="{9BF0EDDE-712A-479E-98B9-21185ECC2811}"/>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F6478EC3-5387-42DA-9F08-59EA3834BBBE}"/>
              </a:ext>
            </a:extLst>
          </p:cNvPr>
          <p:cNvSpPr>
            <a:spLocks noGrp="1"/>
          </p:cNvSpPr>
          <p:nvPr>
            <p:ph type="sldNum" sz="quarter" idx="12"/>
          </p:nvPr>
        </p:nvSpPr>
        <p:spPr/>
        <p:txBody>
          <a:bodyPr/>
          <a:lstStyle/>
          <a:p>
            <a:fld id="{936D5B96-C723-487F-B59A-ACA010AFAAED}" type="slidenum">
              <a:rPr lang="en-US" smtClean="0"/>
              <a:pPr/>
              <a:t>17</a:t>
            </a:fld>
            <a:endParaRPr lang="en-US"/>
          </a:p>
        </p:txBody>
      </p:sp>
    </p:spTree>
    <p:extLst>
      <p:ext uri="{BB962C8B-B14F-4D97-AF65-F5344CB8AC3E}">
        <p14:creationId xmlns:p14="http://schemas.microsoft.com/office/powerpoint/2010/main" val="29149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22C6-5CBD-4B6A-A28C-BDF89102F97B}"/>
              </a:ext>
            </a:extLst>
          </p:cNvPr>
          <p:cNvSpPr>
            <a:spLocks noGrp="1"/>
          </p:cNvSpPr>
          <p:nvPr>
            <p:ph type="title"/>
          </p:nvPr>
        </p:nvSpPr>
        <p:spPr/>
        <p:txBody>
          <a:bodyPr/>
          <a:lstStyle/>
          <a:p>
            <a:r>
              <a:rPr lang="ar-JO" dirty="0"/>
              <a:t>شدة الصوت</a:t>
            </a:r>
            <a:endParaRPr lang="en-US" dirty="0"/>
          </a:p>
        </p:txBody>
      </p:sp>
      <p:sp>
        <p:nvSpPr>
          <p:cNvPr id="3" name="Content Placeholder 2">
            <a:extLst>
              <a:ext uri="{FF2B5EF4-FFF2-40B4-BE49-F238E27FC236}">
                <a16:creationId xmlns:a16="http://schemas.microsoft.com/office/drawing/2014/main" id="{512E0FCA-22EC-4385-9CC9-4572244274FF}"/>
              </a:ext>
            </a:extLst>
          </p:cNvPr>
          <p:cNvSpPr>
            <a:spLocks noGrp="1"/>
          </p:cNvSpPr>
          <p:nvPr>
            <p:ph idx="1"/>
          </p:nvPr>
        </p:nvSpPr>
        <p:spPr/>
        <p:txBody>
          <a:bodyPr/>
          <a:lstStyle/>
          <a:p>
            <a:pPr algn="r" rtl="1"/>
            <a:r>
              <a:rPr lang="ar-JO" dirty="0"/>
              <a:t>تعرف شدة الصوت بأنها الطاقة التي تحملها الموجة في الثانية</a:t>
            </a:r>
          </a:p>
          <a:p>
            <a:pPr algn="r" rtl="1"/>
            <a:r>
              <a:rPr lang="ar-JO" dirty="0"/>
              <a:t>تستخدم وحدة الديسيبل لقياس شدة الصوت</a:t>
            </a:r>
          </a:p>
          <a:p>
            <a:pPr algn="r" rtl="1"/>
            <a:r>
              <a:rPr lang="ar-JO" dirty="0"/>
              <a:t>تستطيع الديسيبل قياس الأصوات الخافتة والأصوات العالية</a:t>
            </a:r>
          </a:p>
          <a:p>
            <a:pPr algn="r" rtl="1"/>
            <a:r>
              <a:rPr lang="ar-JO" dirty="0"/>
              <a:t>كلما زاد الديسيبل بمقدار 10 زادت شدة الصوت إلى الضعف</a:t>
            </a:r>
          </a:p>
          <a:p>
            <a:pPr algn="r" rtl="1"/>
            <a:r>
              <a:rPr lang="ar-JO" dirty="0"/>
              <a:t>التعرض لديسيبل في الصوت اعلى من 90 ديسيبل لفترة طويلة تعرض السمع عند الإنسان لضرر دائم</a:t>
            </a:r>
            <a:endParaRPr lang="en-US" dirty="0"/>
          </a:p>
        </p:txBody>
      </p:sp>
      <p:sp>
        <p:nvSpPr>
          <p:cNvPr id="4" name="Footer Placeholder 3">
            <a:extLst>
              <a:ext uri="{FF2B5EF4-FFF2-40B4-BE49-F238E27FC236}">
                <a16:creationId xmlns:a16="http://schemas.microsoft.com/office/drawing/2014/main" id="{F6FBEE00-57DF-4237-9C5A-A26C24618B2E}"/>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E3EF321-6E00-48E4-AFC8-550F4352F652}"/>
              </a:ext>
            </a:extLst>
          </p:cNvPr>
          <p:cNvSpPr>
            <a:spLocks noGrp="1"/>
          </p:cNvSpPr>
          <p:nvPr>
            <p:ph type="sldNum" sz="quarter" idx="12"/>
          </p:nvPr>
        </p:nvSpPr>
        <p:spPr/>
        <p:txBody>
          <a:bodyPr/>
          <a:lstStyle/>
          <a:p>
            <a:fld id="{936D5B96-C723-487F-B59A-ACA010AFAAED}" type="slidenum">
              <a:rPr lang="en-US" smtClean="0"/>
              <a:pPr/>
              <a:t>18</a:t>
            </a:fld>
            <a:endParaRPr lang="en-US"/>
          </a:p>
        </p:txBody>
      </p:sp>
    </p:spTree>
    <p:extLst>
      <p:ext uri="{BB962C8B-B14F-4D97-AF65-F5344CB8AC3E}">
        <p14:creationId xmlns:p14="http://schemas.microsoft.com/office/powerpoint/2010/main" val="201408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a:t>الديسيبل</a:t>
            </a:r>
            <a:r>
              <a:rPr lang="ar-SA" dirty="0"/>
              <a:t> </a:t>
            </a:r>
            <a:r>
              <a:rPr lang="en-US" dirty="0"/>
              <a:t>dB</a:t>
            </a:r>
            <a:endParaRPr lang="ar-JO"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16369882"/>
              </p:ext>
            </p:extLst>
          </p:nvPr>
        </p:nvGraphicFramePr>
        <p:xfrm>
          <a:off x="533400" y="1824130"/>
          <a:ext cx="7886700" cy="4038600"/>
        </p:xfrm>
        <a:graphic>
          <a:graphicData uri="http://schemas.openxmlformats.org/drawingml/2006/table">
            <a:tbl>
              <a:tblPr rtl="1" firstRow="1" bandRow="1" bandCol="1">
                <a:tableStyleId>{7E9639D4-E3E2-4D34-9284-5A2195B3D0D7}</a:tableStyleId>
              </a:tblPr>
              <a:tblGrid>
                <a:gridCol w="4823460">
                  <a:extLst>
                    <a:ext uri="{9D8B030D-6E8A-4147-A177-3AD203B41FA5}">
                      <a16:colId xmlns:a16="http://schemas.microsoft.com/office/drawing/2014/main" val="20000"/>
                    </a:ext>
                  </a:extLst>
                </a:gridCol>
                <a:gridCol w="1474470">
                  <a:extLst>
                    <a:ext uri="{9D8B030D-6E8A-4147-A177-3AD203B41FA5}">
                      <a16:colId xmlns:a16="http://schemas.microsoft.com/office/drawing/2014/main" val="20001"/>
                    </a:ext>
                  </a:extLst>
                </a:gridCol>
                <a:gridCol w="1588770">
                  <a:extLst>
                    <a:ext uri="{9D8B030D-6E8A-4147-A177-3AD203B41FA5}">
                      <a16:colId xmlns:a16="http://schemas.microsoft.com/office/drawing/2014/main" val="20002"/>
                    </a:ext>
                  </a:extLst>
                </a:gridCol>
              </a:tblGrid>
              <a:tr h="274320">
                <a:tc>
                  <a:txBody>
                    <a:bodyPr/>
                    <a:lstStyle/>
                    <a:p>
                      <a:pPr algn="r" rtl="1"/>
                      <a:r>
                        <a:rPr lang="ar-JO" sz="2000" dirty="0"/>
                        <a:t>نوع الصوت</a:t>
                      </a:r>
                    </a:p>
                  </a:txBody>
                  <a:tcPr marL="68580" marR="68580" marT="34290" marB="34290" anchor="ctr"/>
                </a:tc>
                <a:tc>
                  <a:txBody>
                    <a:bodyPr/>
                    <a:lstStyle/>
                    <a:p>
                      <a:pPr algn="r" rtl="1"/>
                      <a:r>
                        <a:rPr lang="ar-JO" sz="2000"/>
                        <a:t>شدة الصوت </a:t>
                      </a:r>
                      <a:r>
                        <a:rPr lang="en-US" sz="2000"/>
                        <a:t>w\m</a:t>
                      </a:r>
                      <a:r>
                        <a:rPr lang="en-US" sz="2000" baseline="30000"/>
                        <a:t>2</a:t>
                      </a:r>
                      <a:endParaRPr lang="en-US" sz="2000"/>
                    </a:p>
                  </a:txBody>
                  <a:tcPr marL="68580" marR="68580" marT="34290" marB="34290" anchor="ctr"/>
                </a:tc>
                <a:tc>
                  <a:txBody>
                    <a:bodyPr/>
                    <a:lstStyle/>
                    <a:p>
                      <a:pPr algn="r" rtl="1"/>
                      <a:r>
                        <a:rPr lang="ar-JO" sz="2000" dirty="0"/>
                        <a:t>مستوى شدة الصوت </a:t>
                      </a:r>
                      <a:r>
                        <a:rPr lang="en-US" sz="2000" dirty="0"/>
                        <a:t>dB </a:t>
                      </a:r>
                    </a:p>
                  </a:txBody>
                  <a:tcPr marL="68580" marR="68580" marT="34290" marB="34290" anchor="ctr"/>
                </a:tc>
                <a:extLst>
                  <a:ext uri="{0D108BD9-81ED-4DB2-BD59-A6C34878D82A}">
                    <a16:rowId xmlns:a16="http://schemas.microsoft.com/office/drawing/2014/main" val="10000"/>
                  </a:ext>
                </a:extLst>
              </a:tr>
              <a:tr h="274320">
                <a:tc>
                  <a:txBody>
                    <a:bodyPr/>
                    <a:lstStyle/>
                    <a:p>
                      <a:pPr algn="r" rtl="1"/>
                      <a:r>
                        <a:rPr lang="ar-JO" sz="2000" dirty="0"/>
                        <a:t>الصوت المسبب للألم (طائرة نفاثة فوق الرأس)</a:t>
                      </a:r>
                    </a:p>
                  </a:txBody>
                  <a:tcPr marL="68580" marR="68580" marT="34290" marB="34290" anchor="ctr"/>
                </a:tc>
                <a:tc>
                  <a:txBody>
                    <a:bodyPr/>
                    <a:lstStyle/>
                    <a:p>
                      <a:pPr algn="r" rtl="1"/>
                      <a:r>
                        <a:rPr lang="ar-JO" sz="2000"/>
                        <a:t>1</a:t>
                      </a:r>
                    </a:p>
                  </a:txBody>
                  <a:tcPr marL="68580" marR="68580" marT="34290" marB="34290" anchor="ctr"/>
                </a:tc>
                <a:tc>
                  <a:txBody>
                    <a:bodyPr/>
                    <a:lstStyle/>
                    <a:p>
                      <a:pPr algn="r" rtl="1"/>
                      <a:r>
                        <a:rPr lang="ar-JO" sz="2000" dirty="0"/>
                        <a:t>120 </a:t>
                      </a:r>
                    </a:p>
                  </a:txBody>
                  <a:tcPr marL="68580" marR="68580" marT="34290" marB="34290" anchor="ctr"/>
                </a:tc>
                <a:extLst>
                  <a:ext uri="{0D108BD9-81ED-4DB2-BD59-A6C34878D82A}">
                    <a16:rowId xmlns:a16="http://schemas.microsoft.com/office/drawing/2014/main" val="10001"/>
                  </a:ext>
                </a:extLst>
              </a:tr>
              <a:tr h="274320">
                <a:tc>
                  <a:txBody>
                    <a:bodyPr/>
                    <a:lstStyle/>
                    <a:p>
                      <a:pPr algn="r" rtl="1"/>
                      <a:r>
                        <a:rPr lang="ar-JO" sz="2000"/>
                        <a:t>طائرة عند الإقلاع*</a:t>
                      </a:r>
                    </a:p>
                  </a:txBody>
                  <a:tcPr marL="68580" marR="68580" marT="34290" marB="34290" anchor="ctr"/>
                </a:tc>
                <a:tc>
                  <a:txBody>
                    <a:bodyPr/>
                    <a:lstStyle/>
                    <a:p>
                      <a:pPr algn="r" rtl="1"/>
                      <a:r>
                        <a:rPr lang="ar-JO" sz="2000" dirty="0"/>
                        <a:t>10</a:t>
                      </a:r>
                      <a:r>
                        <a:rPr lang="ar-JO" sz="2000" baseline="30000" dirty="0"/>
                        <a:t>−2</a:t>
                      </a:r>
                      <a:endParaRPr lang="ar-JO" sz="2000" dirty="0"/>
                    </a:p>
                  </a:txBody>
                  <a:tcPr marL="68580" marR="68580" marT="34290" marB="34290" anchor="ctr"/>
                </a:tc>
                <a:tc>
                  <a:txBody>
                    <a:bodyPr/>
                    <a:lstStyle/>
                    <a:p>
                      <a:pPr algn="r" rtl="1"/>
                      <a:r>
                        <a:rPr lang="ar-JO" sz="2000" dirty="0"/>
                        <a:t>100 </a:t>
                      </a:r>
                    </a:p>
                  </a:txBody>
                  <a:tcPr marL="68580" marR="68580" marT="34290" marB="34290" anchor="ctr"/>
                </a:tc>
                <a:extLst>
                  <a:ext uri="{0D108BD9-81ED-4DB2-BD59-A6C34878D82A}">
                    <a16:rowId xmlns:a16="http://schemas.microsoft.com/office/drawing/2014/main" val="10002"/>
                  </a:ext>
                </a:extLst>
              </a:tr>
              <a:tr h="274320">
                <a:tc>
                  <a:txBody>
                    <a:bodyPr/>
                    <a:lstStyle/>
                    <a:p>
                      <a:pPr algn="r" rtl="1"/>
                      <a:r>
                        <a:rPr lang="ar-JO" sz="2000"/>
                        <a:t>ثقّابة الصخور التي تعمل بالهواء المضغوط</a:t>
                      </a:r>
                    </a:p>
                  </a:txBody>
                  <a:tcPr marL="68580" marR="68580" marT="34290" marB="34290" anchor="ctr"/>
                </a:tc>
                <a:tc>
                  <a:txBody>
                    <a:bodyPr/>
                    <a:lstStyle/>
                    <a:p>
                      <a:pPr algn="r" rtl="1"/>
                      <a:r>
                        <a:rPr lang="ar-JO" sz="2000"/>
                        <a:t>10</a:t>
                      </a:r>
                      <a:r>
                        <a:rPr lang="ar-JO" sz="2000" baseline="30000"/>
                        <a:t>−3</a:t>
                      </a:r>
                      <a:endParaRPr lang="ar-JO" sz="2000"/>
                    </a:p>
                  </a:txBody>
                  <a:tcPr marL="68580" marR="68580" marT="34290" marB="34290" anchor="ctr"/>
                </a:tc>
                <a:tc>
                  <a:txBody>
                    <a:bodyPr/>
                    <a:lstStyle/>
                    <a:p>
                      <a:pPr algn="r" rtl="1"/>
                      <a:r>
                        <a:rPr lang="ar-JO" sz="2000" dirty="0"/>
                        <a:t>90 </a:t>
                      </a:r>
                    </a:p>
                  </a:txBody>
                  <a:tcPr marL="68580" marR="68580" marT="34290" marB="34290" anchor="ctr"/>
                </a:tc>
                <a:extLst>
                  <a:ext uri="{0D108BD9-81ED-4DB2-BD59-A6C34878D82A}">
                    <a16:rowId xmlns:a16="http://schemas.microsoft.com/office/drawing/2014/main" val="10003"/>
                  </a:ext>
                </a:extLst>
              </a:tr>
              <a:tr h="274320">
                <a:tc>
                  <a:txBody>
                    <a:bodyPr/>
                    <a:lstStyle/>
                    <a:p>
                      <a:pPr algn="r" rtl="1"/>
                      <a:r>
                        <a:rPr lang="ar-JO" sz="2000"/>
                        <a:t>صوت </a:t>
                      </a:r>
                      <a:r>
                        <a:rPr lang="ar-JO" sz="2000">
                          <a:hlinkClick r:id="rId2" tooltip="دراجة نارية"/>
                        </a:rPr>
                        <a:t>دراجة نارية</a:t>
                      </a:r>
                      <a:r>
                        <a:rPr lang="ar-JO" sz="2000"/>
                        <a:t> *</a:t>
                      </a:r>
                    </a:p>
                  </a:txBody>
                  <a:tcPr marL="68580" marR="68580" marT="34290" marB="34290" anchor="ctr"/>
                </a:tc>
                <a:tc>
                  <a:txBody>
                    <a:bodyPr/>
                    <a:lstStyle/>
                    <a:p>
                      <a:pPr algn="r" rtl="1"/>
                      <a:r>
                        <a:rPr lang="ar-JO" sz="2000"/>
                        <a:t>10</a:t>
                      </a:r>
                      <a:r>
                        <a:rPr lang="ar-JO" sz="2000" baseline="30000"/>
                        <a:t>−4</a:t>
                      </a:r>
                      <a:endParaRPr lang="ar-JO" sz="2000"/>
                    </a:p>
                  </a:txBody>
                  <a:tcPr marL="68580" marR="68580" marT="34290" marB="34290" anchor="ctr"/>
                </a:tc>
                <a:tc>
                  <a:txBody>
                    <a:bodyPr/>
                    <a:lstStyle/>
                    <a:p>
                      <a:pPr algn="r" rtl="1"/>
                      <a:r>
                        <a:rPr lang="ar-JO" sz="2000" dirty="0"/>
                        <a:t>80 </a:t>
                      </a:r>
                    </a:p>
                  </a:txBody>
                  <a:tcPr marL="68580" marR="68580" marT="34290" marB="34290" anchor="ctr"/>
                </a:tc>
                <a:extLst>
                  <a:ext uri="{0D108BD9-81ED-4DB2-BD59-A6C34878D82A}">
                    <a16:rowId xmlns:a16="http://schemas.microsoft.com/office/drawing/2014/main" val="10004"/>
                  </a:ext>
                </a:extLst>
              </a:tr>
              <a:tr h="274320">
                <a:tc>
                  <a:txBody>
                    <a:bodyPr/>
                    <a:lstStyle/>
                    <a:p>
                      <a:pPr algn="r" rtl="1"/>
                      <a:r>
                        <a:rPr lang="ar-JO" sz="2000"/>
                        <a:t>طريق كثيف بالمرور*</a:t>
                      </a:r>
                    </a:p>
                  </a:txBody>
                  <a:tcPr marL="68580" marR="68580" marT="34290" marB="34290" anchor="ctr"/>
                </a:tc>
                <a:tc>
                  <a:txBody>
                    <a:bodyPr/>
                    <a:lstStyle/>
                    <a:p>
                      <a:pPr algn="r" rtl="1"/>
                      <a:r>
                        <a:rPr lang="ar-JO" sz="2000"/>
                        <a:t>10</a:t>
                      </a:r>
                      <a:r>
                        <a:rPr lang="ar-JO" sz="2000" baseline="30000"/>
                        <a:t>−5</a:t>
                      </a:r>
                      <a:endParaRPr lang="ar-JO" sz="2000"/>
                    </a:p>
                  </a:txBody>
                  <a:tcPr marL="68580" marR="68580" marT="34290" marB="34290" anchor="ctr"/>
                </a:tc>
                <a:tc>
                  <a:txBody>
                    <a:bodyPr/>
                    <a:lstStyle/>
                    <a:p>
                      <a:pPr algn="r" rtl="1"/>
                      <a:r>
                        <a:rPr lang="ar-JO" sz="2000" dirty="0"/>
                        <a:t>70 </a:t>
                      </a:r>
                    </a:p>
                  </a:txBody>
                  <a:tcPr marL="68580" marR="68580" marT="34290" marB="34290" anchor="ctr"/>
                </a:tc>
                <a:extLst>
                  <a:ext uri="{0D108BD9-81ED-4DB2-BD59-A6C34878D82A}">
                    <a16:rowId xmlns:a16="http://schemas.microsoft.com/office/drawing/2014/main" val="10005"/>
                  </a:ext>
                </a:extLst>
              </a:tr>
              <a:tr h="274320">
                <a:tc>
                  <a:txBody>
                    <a:bodyPr/>
                    <a:lstStyle/>
                    <a:p>
                      <a:pPr algn="r" rtl="1"/>
                      <a:r>
                        <a:rPr lang="ar-JO" sz="2000"/>
                        <a:t>التخاطب العادي* (أو صوت </a:t>
                      </a:r>
                      <a:r>
                        <a:rPr lang="ar-JO" sz="2000">
                          <a:hlinkClick r:id="rId3" tooltip="ماكينة الخياطة"/>
                        </a:rPr>
                        <a:t>ماكينة الخياطة</a:t>
                      </a:r>
                      <a:r>
                        <a:rPr lang="ar-JO" sz="2000"/>
                        <a:t>)*</a:t>
                      </a:r>
                    </a:p>
                  </a:txBody>
                  <a:tcPr marL="68580" marR="68580" marT="34290" marB="34290" anchor="ctr"/>
                </a:tc>
                <a:tc>
                  <a:txBody>
                    <a:bodyPr/>
                    <a:lstStyle/>
                    <a:p>
                      <a:pPr algn="r" rtl="1"/>
                      <a:r>
                        <a:rPr lang="ar-JO" sz="2000"/>
                        <a:t>10</a:t>
                      </a:r>
                      <a:r>
                        <a:rPr lang="ar-JO" sz="2000" baseline="30000"/>
                        <a:t>−6</a:t>
                      </a:r>
                      <a:endParaRPr lang="ar-JO" sz="2000"/>
                    </a:p>
                  </a:txBody>
                  <a:tcPr marL="68580" marR="68580" marT="34290" marB="34290" anchor="ctr"/>
                </a:tc>
                <a:tc>
                  <a:txBody>
                    <a:bodyPr/>
                    <a:lstStyle/>
                    <a:p>
                      <a:pPr algn="r" rtl="1"/>
                      <a:r>
                        <a:rPr lang="ar-JO" sz="2000" dirty="0"/>
                        <a:t>60 </a:t>
                      </a:r>
                    </a:p>
                  </a:txBody>
                  <a:tcPr marL="68580" marR="68580" marT="34290" marB="34290" anchor="ctr"/>
                </a:tc>
                <a:extLst>
                  <a:ext uri="{0D108BD9-81ED-4DB2-BD59-A6C34878D82A}">
                    <a16:rowId xmlns:a16="http://schemas.microsoft.com/office/drawing/2014/main" val="10006"/>
                  </a:ext>
                </a:extLst>
              </a:tr>
              <a:tr h="274320">
                <a:tc>
                  <a:txBody>
                    <a:bodyPr/>
                    <a:lstStyle/>
                    <a:p>
                      <a:pPr algn="r" rtl="1"/>
                      <a:r>
                        <a:rPr lang="ar-JO" sz="2000"/>
                        <a:t>الهمس المتوسط الارتفاع*</a:t>
                      </a:r>
                    </a:p>
                  </a:txBody>
                  <a:tcPr marL="68580" marR="68580" marT="34290" marB="34290" anchor="ctr"/>
                </a:tc>
                <a:tc>
                  <a:txBody>
                    <a:bodyPr/>
                    <a:lstStyle/>
                    <a:p>
                      <a:pPr algn="r" rtl="1"/>
                      <a:r>
                        <a:rPr lang="ar-JO" sz="2000"/>
                        <a:t>10</a:t>
                      </a:r>
                      <a:r>
                        <a:rPr lang="ar-JO" sz="2000" baseline="30000"/>
                        <a:t>−10</a:t>
                      </a:r>
                      <a:endParaRPr lang="ar-JO" sz="2000"/>
                    </a:p>
                  </a:txBody>
                  <a:tcPr marL="68580" marR="68580" marT="34290" marB="34290" anchor="ctr"/>
                </a:tc>
                <a:tc>
                  <a:txBody>
                    <a:bodyPr/>
                    <a:lstStyle/>
                    <a:p>
                      <a:pPr algn="r" rtl="1"/>
                      <a:r>
                        <a:rPr lang="ar-JO" sz="2000" dirty="0"/>
                        <a:t>20 </a:t>
                      </a:r>
                    </a:p>
                  </a:txBody>
                  <a:tcPr marL="68580" marR="68580" marT="34290" marB="34290" anchor="ctr"/>
                </a:tc>
                <a:extLst>
                  <a:ext uri="{0D108BD9-81ED-4DB2-BD59-A6C34878D82A}">
                    <a16:rowId xmlns:a16="http://schemas.microsoft.com/office/drawing/2014/main" val="10007"/>
                  </a:ext>
                </a:extLst>
              </a:tr>
              <a:tr h="274320">
                <a:tc>
                  <a:txBody>
                    <a:bodyPr/>
                    <a:lstStyle/>
                    <a:p>
                      <a:pPr algn="r" rtl="1"/>
                      <a:r>
                        <a:rPr lang="ar-JO" sz="2000"/>
                        <a:t>حفيف الشجر*</a:t>
                      </a:r>
                    </a:p>
                  </a:txBody>
                  <a:tcPr marL="68580" marR="68580" marT="34290" marB="34290" anchor="ctr"/>
                </a:tc>
                <a:tc>
                  <a:txBody>
                    <a:bodyPr/>
                    <a:lstStyle/>
                    <a:p>
                      <a:pPr algn="r" rtl="1"/>
                      <a:r>
                        <a:rPr lang="ar-JO" sz="2000"/>
                        <a:t>10</a:t>
                      </a:r>
                      <a:r>
                        <a:rPr lang="ar-JO" sz="2000" baseline="30000"/>
                        <a:t>−11</a:t>
                      </a:r>
                      <a:endParaRPr lang="ar-JO" sz="2000"/>
                    </a:p>
                  </a:txBody>
                  <a:tcPr marL="68580" marR="68580" marT="34290" marB="34290" anchor="ctr"/>
                </a:tc>
                <a:tc>
                  <a:txBody>
                    <a:bodyPr/>
                    <a:lstStyle/>
                    <a:p>
                      <a:pPr algn="r" rtl="1"/>
                      <a:r>
                        <a:rPr lang="ar-JO" sz="2000" dirty="0"/>
                        <a:t>10 </a:t>
                      </a:r>
                    </a:p>
                  </a:txBody>
                  <a:tcPr marL="68580" marR="68580" marT="34290" marB="34290" anchor="ctr"/>
                </a:tc>
                <a:extLst>
                  <a:ext uri="{0D108BD9-81ED-4DB2-BD59-A6C34878D82A}">
                    <a16:rowId xmlns:a16="http://schemas.microsoft.com/office/drawing/2014/main" val="10008"/>
                  </a:ext>
                </a:extLst>
              </a:tr>
              <a:tr h="274320">
                <a:tc>
                  <a:txBody>
                    <a:bodyPr/>
                    <a:lstStyle/>
                    <a:p>
                      <a:pPr algn="r" rtl="1"/>
                      <a:r>
                        <a:rPr lang="ar-JO" sz="2000"/>
                        <a:t>الصوت المسموع بالكاد</a:t>
                      </a:r>
                    </a:p>
                  </a:txBody>
                  <a:tcPr marL="68580" marR="68580" marT="34290" marB="34290" anchor="ctr"/>
                </a:tc>
                <a:tc>
                  <a:txBody>
                    <a:bodyPr/>
                    <a:lstStyle/>
                    <a:p>
                      <a:pPr algn="r" rtl="1"/>
                      <a:r>
                        <a:rPr lang="ar-JO" sz="2000"/>
                        <a:t>10</a:t>
                      </a:r>
                      <a:r>
                        <a:rPr lang="ar-JO" sz="2000" baseline="30000"/>
                        <a:t>−12</a:t>
                      </a:r>
                      <a:endParaRPr lang="ar-JO" sz="2000"/>
                    </a:p>
                  </a:txBody>
                  <a:tcPr marL="68580" marR="68580" marT="34290" marB="34290" anchor="ctr"/>
                </a:tc>
                <a:tc>
                  <a:txBody>
                    <a:bodyPr/>
                    <a:lstStyle/>
                    <a:p>
                      <a:pPr algn="r" rtl="1"/>
                      <a:r>
                        <a:rPr lang="ar-JO" sz="2000" dirty="0"/>
                        <a:t>0 </a:t>
                      </a:r>
                    </a:p>
                  </a:txBody>
                  <a:tcPr marL="68580" marR="68580" marT="34290" marB="34290" anchor="ctr"/>
                </a:tc>
                <a:extLst>
                  <a:ext uri="{0D108BD9-81ED-4DB2-BD59-A6C34878D82A}">
                    <a16:rowId xmlns:a16="http://schemas.microsoft.com/office/drawing/2014/main" val="10009"/>
                  </a:ext>
                </a:extLst>
              </a:tr>
            </a:tbl>
          </a:graphicData>
        </a:graphic>
      </p:graphicFrame>
      <p:sp>
        <p:nvSpPr>
          <p:cNvPr id="3" name="Footer Placeholder 2">
            <a:extLst>
              <a:ext uri="{FF2B5EF4-FFF2-40B4-BE49-F238E27FC236}">
                <a16:creationId xmlns:a16="http://schemas.microsoft.com/office/drawing/2014/main" id="{9901480B-C6A1-4CD7-B0D4-9A60B816566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358093EF-C028-43B2-9639-861C4FE46956}"/>
              </a:ext>
            </a:extLst>
          </p:cNvPr>
          <p:cNvSpPr>
            <a:spLocks noGrp="1"/>
          </p:cNvSpPr>
          <p:nvPr>
            <p:ph type="sldNum" sz="quarter" idx="12"/>
          </p:nvPr>
        </p:nvSpPr>
        <p:spPr/>
        <p:txBody>
          <a:bodyPr/>
          <a:lstStyle/>
          <a:p>
            <a:fld id="{936D5B96-C723-487F-B59A-ACA010AFAAED}" type="slidenum">
              <a:rPr lang="en-US" smtClean="0"/>
              <a:pPr/>
              <a:t>19</a:t>
            </a:fld>
            <a:endParaRPr lang="en-US"/>
          </a:p>
        </p:txBody>
      </p:sp>
    </p:spTree>
    <p:extLst>
      <p:ext uri="{BB962C8B-B14F-4D97-AF65-F5344CB8AC3E}">
        <p14:creationId xmlns:p14="http://schemas.microsoft.com/office/powerpoint/2010/main" val="22963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F095-F4CD-4457-80BB-DE11D3CD8A54}"/>
              </a:ext>
            </a:extLst>
          </p:cNvPr>
          <p:cNvSpPr>
            <a:spLocks noGrp="1"/>
          </p:cNvSpPr>
          <p:nvPr>
            <p:ph type="title"/>
          </p:nvPr>
        </p:nvSpPr>
        <p:spPr/>
        <p:txBody>
          <a:bodyPr/>
          <a:lstStyle/>
          <a:p>
            <a:r>
              <a:rPr lang="ar-JO" dirty="0"/>
              <a:t>الصوت</a:t>
            </a:r>
            <a:endParaRPr lang="en-US" dirty="0"/>
          </a:p>
        </p:txBody>
      </p:sp>
      <p:sp>
        <p:nvSpPr>
          <p:cNvPr id="3" name="Content Placeholder 2">
            <a:extLst>
              <a:ext uri="{FF2B5EF4-FFF2-40B4-BE49-F238E27FC236}">
                <a16:creationId xmlns:a16="http://schemas.microsoft.com/office/drawing/2014/main" id="{85CA87C2-3461-4A3C-9214-72E3236EFABE}"/>
              </a:ext>
            </a:extLst>
          </p:cNvPr>
          <p:cNvSpPr>
            <a:spLocks noGrp="1"/>
          </p:cNvSpPr>
          <p:nvPr>
            <p:ph idx="1"/>
          </p:nvPr>
        </p:nvSpPr>
        <p:spPr/>
        <p:txBody>
          <a:bodyPr/>
          <a:lstStyle/>
          <a:p>
            <a:pPr algn="r" rtl="1"/>
            <a:r>
              <a:rPr lang="ar-JO" dirty="0"/>
              <a:t>عبارة عن موجات تنتج من اهتزاز أجسام وتنتقل عبر وسيط من مكان لآخر</a:t>
            </a:r>
          </a:p>
          <a:p>
            <a:pPr algn="r" rtl="1"/>
            <a:r>
              <a:rPr lang="ar-JO" dirty="0"/>
              <a:t>اذا كان الوسط هواءً يكون الانتقال من خلال اهتزاز جزيئات الهواء، ثم تشكل مناطق تكون فيها الجزيئات مكثفة ومركزة، وأخرى تكون متباعدة واقل تركيزاً تسمى بمناطق الضغط والتراخي</a:t>
            </a:r>
          </a:p>
        </p:txBody>
      </p:sp>
      <p:pic>
        <p:nvPicPr>
          <p:cNvPr id="4" name="Picture 3">
            <a:extLst>
              <a:ext uri="{FF2B5EF4-FFF2-40B4-BE49-F238E27FC236}">
                <a16:creationId xmlns:a16="http://schemas.microsoft.com/office/drawing/2014/main" id="{6A640E6A-D0F6-487C-A2A7-E038601A1D62}"/>
              </a:ext>
            </a:extLst>
          </p:cNvPr>
          <p:cNvPicPr>
            <a:picLocks noChangeAspect="1"/>
          </p:cNvPicPr>
          <p:nvPr/>
        </p:nvPicPr>
        <p:blipFill>
          <a:blip r:embed="rId3"/>
          <a:stretch>
            <a:fillRect/>
          </a:stretch>
        </p:blipFill>
        <p:spPr>
          <a:xfrm>
            <a:off x="1879625" y="3530533"/>
            <a:ext cx="5253639" cy="2196374"/>
          </a:xfrm>
          <a:prstGeom prst="rect">
            <a:avLst/>
          </a:prstGeom>
        </p:spPr>
      </p:pic>
      <p:sp>
        <p:nvSpPr>
          <p:cNvPr id="5" name="Footer Placeholder 4">
            <a:extLst>
              <a:ext uri="{FF2B5EF4-FFF2-40B4-BE49-F238E27FC236}">
                <a16:creationId xmlns:a16="http://schemas.microsoft.com/office/drawing/2014/main" id="{219971CB-B880-406E-BAC2-162896DD3507}"/>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2CD08C51-0A1E-46C8-99F6-F0DB3A57350E}"/>
              </a:ext>
            </a:extLst>
          </p:cNvPr>
          <p:cNvSpPr>
            <a:spLocks noGrp="1"/>
          </p:cNvSpPr>
          <p:nvPr>
            <p:ph type="sldNum" sz="quarter" idx="12"/>
          </p:nvPr>
        </p:nvSpPr>
        <p:spPr/>
        <p:txBody>
          <a:bodyPr/>
          <a:lstStyle/>
          <a:p>
            <a:fld id="{936D5B96-C723-487F-B59A-ACA010AFAAED}" type="slidenum">
              <a:rPr lang="en-US" smtClean="0"/>
              <a:pPr/>
              <a:t>2</a:t>
            </a:fld>
            <a:endParaRPr lang="en-US"/>
          </a:p>
        </p:txBody>
      </p:sp>
    </p:spTree>
    <p:extLst>
      <p:ext uri="{BB962C8B-B14F-4D97-AF65-F5344CB8AC3E}">
        <p14:creationId xmlns:p14="http://schemas.microsoft.com/office/powerpoint/2010/main" val="6731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22A2-ABAA-4815-9943-B800B1ADF0CE}"/>
              </a:ext>
            </a:extLst>
          </p:cNvPr>
          <p:cNvSpPr>
            <a:spLocks noGrp="1"/>
          </p:cNvSpPr>
          <p:nvPr>
            <p:ph type="title"/>
          </p:nvPr>
        </p:nvSpPr>
        <p:spPr/>
        <p:txBody>
          <a:bodyPr/>
          <a:lstStyle/>
          <a:p>
            <a:r>
              <a:rPr lang="ar-JO" dirty="0"/>
              <a:t>الزاوية</a:t>
            </a:r>
            <a:endParaRPr lang="en-US" dirty="0"/>
          </a:p>
        </p:txBody>
      </p:sp>
      <p:sp>
        <p:nvSpPr>
          <p:cNvPr id="3" name="Content Placeholder 2">
            <a:extLst>
              <a:ext uri="{FF2B5EF4-FFF2-40B4-BE49-F238E27FC236}">
                <a16:creationId xmlns:a16="http://schemas.microsoft.com/office/drawing/2014/main" id="{51610939-0220-445B-A96B-9EF20522ACDF}"/>
              </a:ext>
            </a:extLst>
          </p:cNvPr>
          <p:cNvSpPr>
            <a:spLocks noGrp="1"/>
          </p:cNvSpPr>
          <p:nvPr>
            <p:ph idx="1"/>
          </p:nvPr>
        </p:nvSpPr>
        <p:spPr/>
        <p:txBody>
          <a:bodyPr/>
          <a:lstStyle/>
          <a:p>
            <a:pPr algn="r" rtl="1"/>
            <a:r>
              <a:rPr lang="ar-JO" dirty="0"/>
              <a:t>هي خاصية تصف العلاقة بين موجة صوتية وأخرى</a:t>
            </a:r>
          </a:p>
          <a:p>
            <a:pPr algn="r" rtl="1"/>
            <a:r>
              <a:rPr lang="ar-JO" dirty="0"/>
              <a:t>نستطيع وصف موجتين أنهما متقابلتان تماماً اذا ما اختلفتا بخاصية الزاوية بمقدار 180 درجة، وفي هذه الحالة تلغي إحداهما الأخرى إذا كان لهما نفس التردد والطاقة، وتسمى هذه العلاقة التداخل الهادم</a:t>
            </a:r>
            <a:endParaRPr lang="en-US" dirty="0"/>
          </a:p>
        </p:txBody>
      </p:sp>
      <p:pic>
        <p:nvPicPr>
          <p:cNvPr id="4" name="Picture 3">
            <a:extLst>
              <a:ext uri="{FF2B5EF4-FFF2-40B4-BE49-F238E27FC236}">
                <a16:creationId xmlns:a16="http://schemas.microsoft.com/office/drawing/2014/main" id="{08ED12F6-D058-4BEC-BC09-AFDDB463B90A}"/>
              </a:ext>
            </a:extLst>
          </p:cNvPr>
          <p:cNvPicPr>
            <a:picLocks noChangeAspect="1"/>
          </p:cNvPicPr>
          <p:nvPr/>
        </p:nvPicPr>
        <p:blipFill>
          <a:blip r:embed="rId2"/>
          <a:stretch>
            <a:fillRect/>
          </a:stretch>
        </p:blipFill>
        <p:spPr>
          <a:xfrm>
            <a:off x="2895632" y="3745204"/>
            <a:ext cx="3874542" cy="1981703"/>
          </a:xfrm>
          <a:prstGeom prst="rect">
            <a:avLst/>
          </a:prstGeom>
        </p:spPr>
      </p:pic>
      <p:sp>
        <p:nvSpPr>
          <p:cNvPr id="5" name="Footer Placeholder 4">
            <a:extLst>
              <a:ext uri="{FF2B5EF4-FFF2-40B4-BE49-F238E27FC236}">
                <a16:creationId xmlns:a16="http://schemas.microsoft.com/office/drawing/2014/main" id="{63C0B1E8-B59D-4AB9-A889-63D325012715}"/>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5E90AE2C-D3E5-49F7-8BD1-422FE831F674}"/>
              </a:ext>
            </a:extLst>
          </p:cNvPr>
          <p:cNvSpPr>
            <a:spLocks noGrp="1"/>
          </p:cNvSpPr>
          <p:nvPr>
            <p:ph type="sldNum" sz="quarter" idx="12"/>
          </p:nvPr>
        </p:nvSpPr>
        <p:spPr/>
        <p:txBody>
          <a:bodyPr/>
          <a:lstStyle/>
          <a:p>
            <a:fld id="{936D5B96-C723-487F-B59A-ACA010AFAAED}" type="slidenum">
              <a:rPr lang="en-US" smtClean="0"/>
              <a:pPr/>
              <a:t>20</a:t>
            </a:fld>
            <a:endParaRPr lang="en-US"/>
          </a:p>
        </p:txBody>
      </p:sp>
    </p:spTree>
    <p:extLst>
      <p:ext uri="{BB962C8B-B14F-4D97-AF65-F5344CB8AC3E}">
        <p14:creationId xmlns:p14="http://schemas.microsoft.com/office/powerpoint/2010/main" val="373023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EED2-5371-4347-9D4F-D4A944AA2391}"/>
              </a:ext>
            </a:extLst>
          </p:cNvPr>
          <p:cNvSpPr>
            <a:spLocks noGrp="1"/>
          </p:cNvSpPr>
          <p:nvPr>
            <p:ph type="title"/>
          </p:nvPr>
        </p:nvSpPr>
        <p:spPr/>
        <p:txBody>
          <a:bodyPr/>
          <a:lstStyle/>
          <a:p>
            <a:r>
              <a:rPr lang="ar-JO" dirty="0"/>
              <a:t>الزاوية</a:t>
            </a:r>
            <a:endParaRPr lang="en-US" dirty="0"/>
          </a:p>
        </p:txBody>
      </p:sp>
      <p:sp>
        <p:nvSpPr>
          <p:cNvPr id="3" name="Content Placeholder 2">
            <a:extLst>
              <a:ext uri="{FF2B5EF4-FFF2-40B4-BE49-F238E27FC236}">
                <a16:creationId xmlns:a16="http://schemas.microsoft.com/office/drawing/2014/main" id="{92374715-A4EC-4B28-A7F0-4A4F961C4AA0}"/>
              </a:ext>
            </a:extLst>
          </p:cNvPr>
          <p:cNvSpPr>
            <a:spLocks noGrp="1"/>
          </p:cNvSpPr>
          <p:nvPr>
            <p:ph idx="1"/>
          </p:nvPr>
        </p:nvSpPr>
        <p:spPr/>
        <p:txBody>
          <a:bodyPr/>
          <a:lstStyle/>
          <a:p>
            <a:pPr algn="r" rtl="1"/>
            <a:r>
              <a:rPr lang="ar-JO" dirty="0"/>
              <a:t>تلتقي الموجات الصوتية بزوايا مختلفة، وفي هذه الحالة بدلاً من أن تلغي إحداهما الأخرى فإنها تقويها في ترددات معينة وتضعفها أو تلغيها في ترددات أخرى</a:t>
            </a:r>
          </a:p>
          <a:p>
            <a:pPr algn="r" rtl="1"/>
            <a:r>
              <a:rPr lang="ar-JO" dirty="0"/>
              <a:t>عند الاختلاف بزاوية صفر، والاشتراك بنفس التردد فإن تأثير إحداهما يقوي الأخرى، وتسمى هذه العملية بالتداخل البنّاء</a:t>
            </a:r>
            <a:endParaRPr lang="en-US" dirty="0"/>
          </a:p>
        </p:txBody>
      </p:sp>
      <p:pic>
        <p:nvPicPr>
          <p:cNvPr id="4" name="Picture 3">
            <a:extLst>
              <a:ext uri="{FF2B5EF4-FFF2-40B4-BE49-F238E27FC236}">
                <a16:creationId xmlns:a16="http://schemas.microsoft.com/office/drawing/2014/main" id="{6055FFA3-5789-4806-9F46-3D698BEB9720}"/>
              </a:ext>
            </a:extLst>
          </p:cNvPr>
          <p:cNvPicPr>
            <a:picLocks noChangeAspect="1"/>
          </p:cNvPicPr>
          <p:nvPr/>
        </p:nvPicPr>
        <p:blipFill>
          <a:blip r:embed="rId2"/>
          <a:stretch>
            <a:fillRect/>
          </a:stretch>
        </p:blipFill>
        <p:spPr>
          <a:xfrm>
            <a:off x="1600200" y="3896587"/>
            <a:ext cx="6216191" cy="1935041"/>
          </a:xfrm>
          <a:prstGeom prst="rect">
            <a:avLst/>
          </a:prstGeom>
        </p:spPr>
      </p:pic>
      <p:sp>
        <p:nvSpPr>
          <p:cNvPr id="5" name="Footer Placeholder 4">
            <a:extLst>
              <a:ext uri="{FF2B5EF4-FFF2-40B4-BE49-F238E27FC236}">
                <a16:creationId xmlns:a16="http://schemas.microsoft.com/office/drawing/2014/main" id="{9B81EF98-DA0B-40A6-9872-5B339399FE77}"/>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3D2D19F0-6D05-4BF2-9D94-97E110BDABD0}"/>
              </a:ext>
            </a:extLst>
          </p:cNvPr>
          <p:cNvSpPr>
            <a:spLocks noGrp="1"/>
          </p:cNvSpPr>
          <p:nvPr>
            <p:ph type="sldNum" sz="quarter" idx="12"/>
          </p:nvPr>
        </p:nvSpPr>
        <p:spPr/>
        <p:txBody>
          <a:bodyPr/>
          <a:lstStyle/>
          <a:p>
            <a:fld id="{936D5B96-C723-487F-B59A-ACA010AFAAED}" type="slidenum">
              <a:rPr lang="en-US" smtClean="0"/>
              <a:pPr/>
              <a:t>21</a:t>
            </a:fld>
            <a:endParaRPr lang="en-US"/>
          </a:p>
        </p:txBody>
      </p:sp>
    </p:spTree>
    <p:extLst>
      <p:ext uri="{BB962C8B-B14F-4D97-AF65-F5344CB8AC3E}">
        <p14:creationId xmlns:p14="http://schemas.microsoft.com/office/powerpoint/2010/main" val="374242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lstStyle/>
          <a:p>
            <a:r>
              <a:rPr lang="ar-JO" dirty="0"/>
              <a:t>الزاوية</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r>
              <a:rPr lang="ar-JO" dirty="0"/>
              <a:t>يستخدم التداخل الهادم لتخفيض أصوات مزعجة مثل محرك الطائرة</a:t>
            </a:r>
          </a:p>
          <a:p>
            <a:pPr algn="r" rtl="1"/>
            <a:r>
              <a:rPr lang="ar-JO" dirty="0"/>
              <a:t>يستخدم التداخل البنّاء لتقوية أصوات معينة، مثل وضع الميكروفونات في غرفة المؤتمرات بزوايا معينة</a:t>
            </a:r>
            <a:endParaRPr lang="en-US"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22</a:t>
            </a:fld>
            <a:endParaRPr lang="en-US"/>
          </a:p>
        </p:txBody>
      </p:sp>
    </p:spTree>
    <p:extLst>
      <p:ext uri="{BB962C8B-B14F-4D97-AF65-F5344CB8AC3E}">
        <p14:creationId xmlns:p14="http://schemas.microsoft.com/office/powerpoint/2010/main" val="20649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lstStyle/>
          <a:p>
            <a:r>
              <a:rPr lang="ar-JO" dirty="0"/>
              <a:t>تمثيل البيانات الصوتية</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r>
              <a:rPr lang="ar-JO" dirty="0"/>
              <a:t>لدراسة الموجة الصوتية او الاشارة الكهربائية الناتجة عن التقاطها بالميكروفون على سبيل المثال، هناك تمثيلان نستطيع من خلالهما استنتاج بعض صفات الموجة الممثلة</a:t>
            </a:r>
          </a:p>
          <a:p>
            <a:pPr lvl="1" algn="r" rtl="1"/>
            <a:r>
              <a:rPr lang="ar-JO" dirty="0"/>
              <a:t>التمثيل في المجال الزمني</a:t>
            </a:r>
          </a:p>
          <a:p>
            <a:pPr lvl="1" algn="r" rtl="1"/>
            <a:r>
              <a:rPr lang="ar-JO" dirty="0"/>
              <a:t>التمثيل في المجال الترددي</a:t>
            </a:r>
          </a:p>
          <a:p>
            <a:pPr algn="r" rtl="1"/>
            <a:r>
              <a:rPr lang="ar-JO" dirty="0"/>
              <a:t>يمكننا تمثيل اية اشارة في احد هذين المجالين ويمكننا الانتقال من مجال الى آخر بمساعدة تحويل فورير</a:t>
            </a:r>
            <a:endParaRPr lang="en-US"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23</a:t>
            </a:fld>
            <a:endParaRPr lang="en-US"/>
          </a:p>
        </p:txBody>
      </p:sp>
    </p:spTree>
    <p:extLst>
      <p:ext uri="{BB962C8B-B14F-4D97-AF65-F5344CB8AC3E}">
        <p14:creationId xmlns:p14="http://schemas.microsoft.com/office/powerpoint/2010/main" val="15710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normAutofit/>
          </a:bodyPr>
          <a:lstStyle/>
          <a:p>
            <a:r>
              <a:rPr lang="ar-JO" dirty="0"/>
              <a:t>المجال الزمني</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r>
              <a:rPr lang="ar-JO" dirty="0"/>
              <a:t>التمثيل الاكثر استخداماً</a:t>
            </a:r>
          </a:p>
          <a:p>
            <a:pPr algn="r" rtl="1"/>
            <a:r>
              <a:rPr lang="ar-JO" dirty="0"/>
              <a:t>يمثل المحول العمودي قوة الاشارة</a:t>
            </a:r>
          </a:p>
          <a:p>
            <a:pPr algn="r" rtl="1"/>
            <a:r>
              <a:rPr lang="ar-JO" dirty="0"/>
              <a:t>يمثل المحور الافقي الزمن</a:t>
            </a:r>
            <a:endParaRPr lang="en-US"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24</a:t>
            </a:fld>
            <a:endParaRPr lang="en-US"/>
          </a:p>
        </p:txBody>
      </p:sp>
      <p:pic>
        <p:nvPicPr>
          <p:cNvPr id="7" name="Picture 6">
            <a:extLst>
              <a:ext uri="{FF2B5EF4-FFF2-40B4-BE49-F238E27FC236}">
                <a16:creationId xmlns:a16="http://schemas.microsoft.com/office/drawing/2014/main" id="{01140726-7FCE-4E0E-8146-3AFA0038FB59}"/>
              </a:ext>
            </a:extLst>
          </p:cNvPr>
          <p:cNvPicPr>
            <a:picLocks noChangeAspect="1"/>
          </p:cNvPicPr>
          <p:nvPr/>
        </p:nvPicPr>
        <p:blipFill>
          <a:blip r:embed="rId2"/>
          <a:stretch>
            <a:fillRect/>
          </a:stretch>
        </p:blipFill>
        <p:spPr>
          <a:xfrm>
            <a:off x="1877997" y="3896248"/>
            <a:ext cx="4967382" cy="2514600"/>
          </a:xfrm>
          <a:prstGeom prst="rect">
            <a:avLst/>
          </a:prstGeom>
        </p:spPr>
      </p:pic>
    </p:spTree>
    <p:extLst>
      <p:ext uri="{BB962C8B-B14F-4D97-AF65-F5344CB8AC3E}">
        <p14:creationId xmlns:p14="http://schemas.microsoft.com/office/powerpoint/2010/main" val="17972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lstStyle/>
          <a:p>
            <a:r>
              <a:rPr lang="ar-JO" dirty="0"/>
              <a:t>المجال الترددي</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r>
              <a:rPr lang="ar-JO" dirty="0"/>
              <a:t>يمثل المحور الافقي التردد</a:t>
            </a:r>
          </a:p>
          <a:p>
            <a:pPr algn="r" rtl="1"/>
            <a:r>
              <a:rPr lang="ar-JO" dirty="0"/>
              <a:t>يمثل المحور العمودي مجموع قوة الاشارة</a:t>
            </a:r>
          </a:p>
          <a:p>
            <a:pPr algn="r" rtl="1"/>
            <a:r>
              <a:rPr lang="ar-JO" dirty="0"/>
              <a:t>يفيدنا بالتعامل مع الاشارة بسهولة اكثر وحسابات اقل تعقيداً</a:t>
            </a:r>
          </a:p>
          <a:p>
            <a:pPr algn="r" rtl="1"/>
            <a:endParaRPr lang="ar-JO"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25</a:t>
            </a:fld>
            <a:endParaRPr lang="en-US"/>
          </a:p>
        </p:txBody>
      </p:sp>
    </p:spTree>
    <p:extLst>
      <p:ext uri="{BB962C8B-B14F-4D97-AF65-F5344CB8AC3E}">
        <p14:creationId xmlns:p14="http://schemas.microsoft.com/office/powerpoint/2010/main" val="369664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lstStyle/>
          <a:p>
            <a:r>
              <a:rPr lang="ar-JO" dirty="0"/>
              <a:t>مثال 1</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endParaRPr lang="en-US"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26</a:t>
            </a:fld>
            <a:endParaRPr lang="en-US"/>
          </a:p>
        </p:txBody>
      </p:sp>
      <p:pic>
        <p:nvPicPr>
          <p:cNvPr id="7" name="Picture 6">
            <a:extLst>
              <a:ext uri="{FF2B5EF4-FFF2-40B4-BE49-F238E27FC236}">
                <a16:creationId xmlns:a16="http://schemas.microsoft.com/office/drawing/2014/main" id="{8EFAC9AC-C749-4BAF-B068-CCA4ADEA2DBA}"/>
              </a:ext>
            </a:extLst>
          </p:cNvPr>
          <p:cNvPicPr>
            <a:picLocks noChangeAspect="1"/>
          </p:cNvPicPr>
          <p:nvPr/>
        </p:nvPicPr>
        <p:blipFill>
          <a:blip r:embed="rId2"/>
          <a:stretch>
            <a:fillRect/>
          </a:stretch>
        </p:blipFill>
        <p:spPr>
          <a:xfrm>
            <a:off x="5600886" y="1536379"/>
            <a:ext cx="3235266" cy="3381375"/>
          </a:xfrm>
          <a:prstGeom prst="rect">
            <a:avLst/>
          </a:prstGeom>
        </p:spPr>
      </p:pic>
      <p:pic>
        <p:nvPicPr>
          <p:cNvPr id="9" name="Picture 8">
            <a:extLst>
              <a:ext uri="{FF2B5EF4-FFF2-40B4-BE49-F238E27FC236}">
                <a16:creationId xmlns:a16="http://schemas.microsoft.com/office/drawing/2014/main" id="{9DE2DF4D-7AA6-49F9-972E-A14813A79288}"/>
              </a:ext>
            </a:extLst>
          </p:cNvPr>
          <p:cNvPicPr>
            <a:picLocks noChangeAspect="1"/>
          </p:cNvPicPr>
          <p:nvPr/>
        </p:nvPicPr>
        <p:blipFill>
          <a:blip r:embed="rId3"/>
          <a:stretch>
            <a:fillRect/>
          </a:stretch>
        </p:blipFill>
        <p:spPr>
          <a:xfrm>
            <a:off x="609600" y="1536379"/>
            <a:ext cx="4371975" cy="3614737"/>
          </a:xfrm>
          <a:prstGeom prst="rect">
            <a:avLst/>
          </a:prstGeom>
        </p:spPr>
      </p:pic>
    </p:spTree>
    <p:extLst>
      <p:ext uri="{BB962C8B-B14F-4D97-AF65-F5344CB8AC3E}">
        <p14:creationId xmlns:p14="http://schemas.microsoft.com/office/powerpoint/2010/main" val="12531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lstStyle/>
          <a:p>
            <a:r>
              <a:rPr lang="ar-JO" dirty="0"/>
              <a:t>مثال 2</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endParaRPr lang="en-US"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27</a:t>
            </a:fld>
            <a:endParaRPr lang="en-US"/>
          </a:p>
        </p:txBody>
      </p:sp>
      <p:pic>
        <p:nvPicPr>
          <p:cNvPr id="9" name="Picture 8">
            <a:extLst>
              <a:ext uri="{FF2B5EF4-FFF2-40B4-BE49-F238E27FC236}">
                <a16:creationId xmlns:a16="http://schemas.microsoft.com/office/drawing/2014/main" id="{3B70405B-477C-48F5-8544-385EEB28D0BD}"/>
              </a:ext>
            </a:extLst>
          </p:cNvPr>
          <p:cNvPicPr>
            <a:picLocks noChangeAspect="1"/>
          </p:cNvPicPr>
          <p:nvPr/>
        </p:nvPicPr>
        <p:blipFill>
          <a:blip r:embed="rId2"/>
          <a:stretch>
            <a:fillRect/>
          </a:stretch>
        </p:blipFill>
        <p:spPr>
          <a:xfrm>
            <a:off x="4761129" y="1527047"/>
            <a:ext cx="4025882" cy="3711179"/>
          </a:xfrm>
          <a:prstGeom prst="rect">
            <a:avLst/>
          </a:prstGeom>
        </p:spPr>
      </p:pic>
      <p:pic>
        <p:nvPicPr>
          <p:cNvPr id="11" name="Picture 10">
            <a:extLst>
              <a:ext uri="{FF2B5EF4-FFF2-40B4-BE49-F238E27FC236}">
                <a16:creationId xmlns:a16="http://schemas.microsoft.com/office/drawing/2014/main" id="{95E4A3B8-7ADC-4783-A26C-CA668BC1A321}"/>
              </a:ext>
            </a:extLst>
          </p:cNvPr>
          <p:cNvPicPr>
            <a:picLocks noChangeAspect="1"/>
          </p:cNvPicPr>
          <p:nvPr/>
        </p:nvPicPr>
        <p:blipFill>
          <a:blip r:embed="rId3"/>
          <a:stretch>
            <a:fillRect/>
          </a:stretch>
        </p:blipFill>
        <p:spPr>
          <a:xfrm>
            <a:off x="267462" y="1527048"/>
            <a:ext cx="4286250" cy="3711178"/>
          </a:xfrm>
          <a:prstGeom prst="rect">
            <a:avLst/>
          </a:prstGeom>
        </p:spPr>
      </p:pic>
    </p:spTree>
    <p:extLst>
      <p:ext uri="{BB962C8B-B14F-4D97-AF65-F5344CB8AC3E}">
        <p14:creationId xmlns:p14="http://schemas.microsoft.com/office/powerpoint/2010/main" val="22302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ترقيم الموجات الصوتية</a:t>
            </a:r>
          </a:p>
        </p:txBody>
      </p:sp>
      <p:sp>
        <p:nvSpPr>
          <p:cNvPr id="3" name="عنصر نائب للمحتوى 2"/>
          <p:cNvSpPr>
            <a:spLocks noGrp="1"/>
          </p:cNvSpPr>
          <p:nvPr>
            <p:ph idx="1"/>
          </p:nvPr>
        </p:nvSpPr>
        <p:spPr/>
        <p:txBody>
          <a:bodyPr>
            <a:normAutofit/>
          </a:bodyPr>
          <a:lstStyle/>
          <a:p>
            <a:pPr algn="r" rtl="1"/>
            <a:r>
              <a:rPr lang="ar-JO" dirty="0"/>
              <a:t>يُعَدّ الصوت الي نتعامل معه في حياتنا من المجال الخطي (التماثلي) </a:t>
            </a:r>
            <a:r>
              <a:rPr lang="en-US" dirty="0"/>
              <a:t>analog</a:t>
            </a:r>
          </a:p>
          <a:p>
            <a:pPr algn="r" rtl="1"/>
            <a:r>
              <a:rPr lang="ar-JO" dirty="0"/>
              <a:t>في الاجهزة الخطية المتواصلة هناك عدد غير متناهي من الاشارات الكهربائية التي يصدرها الميكروفون لتمثل علو الصوت الملتقط</a:t>
            </a:r>
          </a:p>
          <a:p>
            <a:pPr algn="r" rtl="1"/>
            <a:r>
              <a:rPr lang="ar-JO" dirty="0"/>
              <a:t>غالباً ما تؤخذ هذه الاشارات لتمر تحت مراحل معالجة كالتكبير وادخال الصدى وخلطها مع اصوات اخرى ثم نقلها الى اماكن قد تكون بعيدة لاعادة تحويلها من اشارات كهربائة الى امواج صوتية في السماعات او تخزينها في اشرطة مغناطيسية مثل اشرطة المسجل</a:t>
            </a:r>
          </a:p>
          <a:p>
            <a:pPr algn="r" rtl="1"/>
            <a:r>
              <a:rPr lang="ar-JO" dirty="0"/>
              <a:t>من خلال هذه العملية تصبح الاشارات عرضة للتشويش والتخريب مما يؤثر على جودة الصوت</a:t>
            </a:r>
          </a:p>
          <a:p>
            <a:pPr algn="r" rtl="1"/>
            <a:endParaRPr lang="ar-JO" dirty="0"/>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28</a:t>
            </a:fld>
            <a:endParaRPr lang="en-US"/>
          </a:p>
        </p:txBody>
      </p:sp>
    </p:spTree>
    <p:extLst>
      <p:ext uri="{BB962C8B-B14F-4D97-AF65-F5344CB8AC3E}">
        <p14:creationId xmlns:p14="http://schemas.microsoft.com/office/powerpoint/2010/main" val="393868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ترقيم الموجات الصوتية</a:t>
            </a:r>
          </a:p>
        </p:txBody>
      </p:sp>
      <p:sp>
        <p:nvSpPr>
          <p:cNvPr id="3" name="عنصر نائب للمحتوى 2"/>
          <p:cNvSpPr>
            <a:spLocks noGrp="1"/>
          </p:cNvSpPr>
          <p:nvPr>
            <p:ph idx="1"/>
          </p:nvPr>
        </p:nvSpPr>
        <p:spPr/>
        <p:txBody>
          <a:bodyPr>
            <a:normAutofit/>
          </a:bodyPr>
          <a:lstStyle/>
          <a:p>
            <a:pPr algn="r" rtl="1"/>
            <a:r>
              <a:rPr lang="ar-JO" dirty="0"/>
              <a:t>لتفادي هذه المشكلة يتم التحويل من النظام الخطي إلى النظام الرقمي </a:t>
            </a:r>
            <a:r>
              <a:rPr lang="en-US" dirty="0"/>
              <a:t>digital</a:t>
            </a:r>
            <a:endParaRPr lang="ar-JO" dirty="0"/>
          </a:p>
          <a:p>
            <a:pPr algn="r" rtl="1"/>
            <a:r>
              <a:rPr lang="ar-JO" dirty="0"/>
              <a:t>تسمى هذه العملية </a:t>
            </a:r>
            <a:r>
              <a:rPr lang="en-US" dirty="0"/>
              <a:t>Analog to Digital Conversion</a:t>
            </a:r>
            <a:r>
              <a:rPr lang="ar-JO" dirty="0"/>
              <a:t> (</a:t>
            </a:r>
            <a:r>
              <a:rPr lang="en-US" dirty="0"/>
              <a:t>A/D</a:t>
            </a:r>
            <a:r>
              <a:rPr lang="ar-JO" dirty="0"/>
              <a:t>)</a:t>
            </a:r>
            <a:endParaRPr lang="en-US" dirty="0"/>
          </a:p>
          <a:p>
            <a:pPr algn="r" rtl="1"/>
            <a:r>
              <a:rPr lang="ar-JO" dirty="0"/>
              <a:t>وتسمى العملية العكسية </a:t>
            </a:r>
            <a:r>
              <a:rPr lang="en-US" dirty="0"/>
              <a:t>Digital to Analog</a:t>
            </a:r>
            <a:r>
              <a:rPr lang="ar-JO" dirty="0"/>
              <a:t> (</a:t>
            </a:r>
            <a:r>
              <a:rPr lang="en-US" dirty="0"/>
              <a:t>D/A</a:t>
            </a:r>
            <a:r>
              <a:rPr lang="ar-JO" dirty="0"/>
              <a:t>)</a:t>
            </a:r>
            <a:endParaRPr lang="en-US" dirty="0"/>
          </a:p>
          <a:p>
            <a:pPr algn="r" rtl="1"/>
            <a:r>
              <a:rPr lang="ar-JO" dirty="0"/>
              <a:t>من المراحل الاساسية للتحويل من الخطي إلى الرقمي:</a:t>
            </a:r>
          </a:p>
          <a:p>
            <a:pPr lvl="1" algn="r" rtl="1"/>
            <a:r>
              <a:rPr lang="ar-JO" dirty="0"/>
              <a:t>مسح العينات (</a:t>
            </a:r>
            <a:r>
              <a:rPr lang="en-US" dirty="0"/>
              <a:t>Sampling</a:t>
            </a:r>
            <a:r>
              <a:rPr lang="ar-JO" dirty="0"/>
              <a:t>)</a:t>
            </a:r>
          </a:p>
          <a:p>
            <a:pPr lvl="1" algn="r" rtl="1"/>
            <a:r>
              <a:rPr lang="ar-JO" dirty="0"/>
              <a:t>التسوية (</a:t>
            </a:r>
            <a:r>
              <a:rPr lang="en-US" dirty="0"/>
              <a:t>Quantization</a:t>
            </a:r>
            <a:r>
              <a:rPr lang="ar-JO" dirty="0"/>
              <a:t>)</a:t>
            </a:r>
            <a:endParaRPr lang="en-US" dirty="0"/>
          </a:p>
          <a:p>
            <a:pPr algn="r" rtl="1"/>
            <a:endParaRPr lang="ar-JO" dirty="0"/>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29</a:t>
            </a:fld>
            <a:endParaRPr lang="en-US"/>
          </a:p>
        </p:txBody>
      </p:sp>
      <p:pic>
        <p:nvPicPr>
          <p:cNvPr id="7" name="Picture 6">
            <a:extLst>
              <a:ext uri="{FF2B5EF4-FFF2-40B4-BE49-F238E27FC236}">
                <a16:creationId xmlns:a16="http://schemas.microsoft.com/office/drawing/2014/main" id="{F4DB18A7-4381-4847-9E5F-3850923B89A3}"/>
              </a:ext>
            </a:extLst>
          </p:cNvPr>
          <p:cNvPicPr>
            <a:picLocks noChangeAspect="1"/>
          </p:cNvPicPr>
          <p:nvPr/>
        </p:nvPicPr>
        <p:blipFill>
          <a:blip r:embed="rId2"/>
          <a:stretch>
            <a:fillRect/>
          </a:stretch>
        </p:blipFill>
        <p:spPr>
          <a:xfrm>
            <a:off x="456889" y="3893275"/>
            <a:ext cx="4361999" cy="2517573"/>
          </a:xfrm>
          <a:prstGeom prst="rect">
            <a:avLst/>
          </a:prstGeom>
        </p:spPr>
      </p:pic>
    </p:spTree>
    <p:extLst>
      <p:ext uri="{BB962C8B-B14F-4D97-AF65-F5344CB8AC3E}">
        <p14:creationId xmlns:p14="http://schemas.microsoft.com/office/powerpoint/2010/main" val="402685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F095-F4CD-4457-80BB-DE11D3CD8A54}"/>
              </a:ext>
            </a:extLst>
          </p:cNvPr>
          <p:cNvSpPr>
            <a:spLocks noGrp="1"/>
          </p:cNvSpPr>
          <p:nvPr>
            <p:ph type="title"/>
          </p:nvPr>
        </p:nvSpPr>
        <p:spPr/>
        <p:txBody>
          <a:bodyPr/>
          <a:lstStyle/>
          <a:p>
            <a:r>
              <a:rPr lang="ar-JO" dirty="0"/>
              <a:t>الصوت</a:t>
            </a:r>
            <a:endParaRPr lang="en-US" dirty="0"/>
          </a:p>
        </p:txBody>
      </p:sp>
      <p:sp>
        <p:nvSpPr>
          <p:cNvPr id="3" name="Content Placeholder 2">
            <a:extLst>
              <a:ext uri="{FF2B5EF4-FFF2-40B4-BE49-F238E27FC236}">
                <a16:creationId xmlns:a16="http://schemas.microsoft.com/office/drawing/2014/main" id="{85CA87C2-3461-4A3C-9214-72E3236EFABE}"/>
              </a:ext>
            </a:extLst>
          </p:cNvPr>
          <p:cNvSpPr>
            <a:spLocks noGrp="1"/>
          </p:cNvSpPr>
          <p:nvPr>
            <p:ph idx="1"/>
          </p:nvPr>
        </p:nvSpPr>
        <p:spPr/>
        <p:txBody>
          <a:bodyPr/>
          <a:lstStyle/>
          <a:p>
            <a:pPr algn="r" rtl="1"/>
            <a:r>
              <a:rPr lang="ar-JO" dirty="0"/>
              <a:t>إذا وضعنا ملتقط صوت (ميكروفون) في الطرف الآخر، فإنه يصدر إشارات كهربائية تتناسب مع كثافة اهتزازات الجزيئات، تنتج عنه موجة كهربائية لتبين قوة الاشارات المرتبطة مع الوقت بهذه الموجة</a:t>
            </a:r>
          </a:p>
          <a:p>
            <a:pPr algn="r" rtl="1"/>
            <a:r>
              <a:rPr lang="ar-JO" dirty="0"/>
              <a:t>تمثل الارتفاعات مناطق الضغط والانخفاضات مناطق التراخي، أمام نقاط الصفر فتمثل الوقت الذي تكون فيه جزيئات الهواء متباعدة بشكل طبيعي</a:t>
            </a:r>
          </a:p>
        </p:txBody>
      </p:sp>
      <p:pic>
        <p:nvPicPr>
          <p:cNvPr id="6" name="Picture 5">
            <a:extLst>
              <a:ext uri="{FF2B5EF4-FFF2-40B4-BE49-F238E27FC236}">
                <a16:creationId xmlns:a16="http://schemas.microsoft.com/office/drawing/2014/main" id="{B2D9C505-7822-48B8-972B-5BC959EF6EB1}"/>
              </a:ext>
            </a:extLst>
          </p:cNvPr>
          <p:cNvPicPr>
            <a:picLocks noChangeAspect="1"/>
          </p:cNvPicPr>
          <p:nvPr/>
        </p:nvPicPr>
        <p:blipFill>
          <a:blip r:embed="rId3"/>
          <a:stretch>
            <a:fillRect/>
          </a:stretch>
        </p:blipFill>
        <p:spPr>
          <a:xfrm>
            <a:off x="2743200" y="3813048"/>
            <a:ext cx="5057775" cy="2518438"/>
          </a:xfrm>
          <a:prstGeom prst="rect">
            <a:avLst/>
          </a:prstGeom>
        </p:spPr>
      </p:pic>
      <p:sp>
        <p:nvSpPr>
          <p:cNvPr id="7" name="Footer Placeholder 6">
            <a:extLst>
              <a:ext uri="{FF2B5EF4-FFF2-40B4-BE49-F238E27FC236}">
                <a16:creationId xmlns:a16="http://schemas.microsoft.com/office/drawing/2014/main" id="{E516B0D1-ACCA-431C-96EF-918B213F28CE}"/>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8" name="Slide Number Placeholder 7">
            <a:extLst>
              <a:ext uri="{FF2B5EF4-FFF2-40B4-BE49-F238E27FC236}">
                <a16:creationId xmlns:a16="http://schemas.microsoft.com/office/drawing/2014/main" id="{72F368AD-52A1-4043-964E-32DBE00FF23D}"/>
              </a:ext>
            </a:extLst>
          </p:cNvPr>
          <p:cNvSpPr>
            <a:spLocks noGrp="1"/>
          </p:cNvSpPr>
          <p:nvPr>
            <p:ph type="sldNum" sz="quarter" idx="12"/>
          </p:nvPr>
        </p:nvSpPr>
        <p:spPr/>
        <p:txBody>
          <a:bodyPr/>
          <a:lstStyle/>
          <a:p>
            <a:fld id="{936D5B96-C723-487F-B59A-ACA010AFAAED}" type="slidenum">
              <a:rPr lang="en-US" smtClean="0"/>
              <a:pPr/>
              <a:t>3</a:t>
            </a:fld>
            <a:endParaRPr lang="en-US"/>
          </a:p>
        </p:txBody>
      </p:sp>
    </p:spTree>
    <p:extLst>
      <p:ext uri="{BB962C8B-B14F-4D97-AF65-F5344CB8AC3E}">
        <p14:creationId xmlns:p14="http://schemas.microsoft.com/office/powerpoint/2010/main" val="292470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المسح العيني ومعدل نيكويست</a:t>
            </a:r>
          </a:p>
        </p:txBody>
      </p:sp>
      <p:sp>
        <p:nvSpPr>
          <p:cNvPr id="3" name="عنصر نائب للمحتوى 2"/>
          <p:cNvSpPr>
            <a:spLocks noGrp="1"/>
          </p:cNvSpPr>
          <p:nvPr>
            <p:ph idx="1"/>
          </p:nvPr>
        </p:nvSpPr>
        <p:spPr/>
        <p:txBody>
          <a:bodyPr>
            <a:normAutofit/>
          </a:bodyPr>
          <a:lstStyle/>
          <a:p>
            <a:pPr algn="r" rtl="1"/>
            <a:r>
              <a:rPr lang="ar-JO" dirty="0"/>
              <a:t>أول مراحل عملية التحويل الى الرقمي هي عملية مسح العينات</a:t>
            </a:r>
          </a:p>
          <a:p>
            <a:pPr algn="r" rtl="1"/>
            <a:r>
              <a:rPr lang="ar-JO" dirty="0"/>
              <a:t>مسح العينات: أخذ عينات من الاشارة في فترات زمنية متساوية</a:t>
            </a:r>
          </a:p>
          <a:p>
            <a:pPr algn="r" rtl="1"/>
            <a:r>
              <a:rPr lang="ar-JO" dirty="0"/>
              <a:t>من أهم عوامل انجاح هذه العملية بدون تدني جودة الصوت الاصلي اختيار الفترة الزمنية المناسبة</a:t>
            </a:r>
          </a:p>
          <a:p>
            <a:pPr algn="r" rtl="1"/>
            <a:r>
              <a:rPr lang="ar-JO" dirty="0"/>
              <a:t>كلما كانت الفترة الزمنية صغيرة كانت الاشارة الناتجة اقرب للاشارة الاصلية وأكبر في عدد العينات الناتجة، وبالتالي يكون حجم الملف الناتج اكبر</a:t>
            </a:r>
          </a:p>
          <a:p>
            <a:pPr algn="r" rtl="1"/>
            <a:r>
              <a:rPr lang="ar-JO" dirty="0"/>
              <a:t>اذا تباعدة الفترات الزمنية فإن عدد العينات يقل فتختلف الاشارة اذا قورنت بالاصلية فتتدنى الجودة ويصغر حجم الملف الناتج</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30</a:t>
            </a:fld>
            <a:endParaRPr lang="en-US"/>
          </a:p>
        </p:txBody>
      </p:sp>
    </p:spTree>
    <p:extLst>
      <p:ext uri="{BB962C8B-B14F-4D97-AF65-F5344CB8AC3E}">
        <p14:creationId xmlns:p14="http://schemas.microsoft.com/office/powerpoint/2010/main" val="40399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المسح العيني ومعدل نيكويست</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740" y="1624114"/>
            <a:ext cx="7952423" cy="4150171"/>
          </a:xfrm>
        </p:spPr>
      </p:pic>
      <p:sp>
        <p:nvSpPr>
          <p:cNvPr id="3" name="Footer Placeholder 2">
            <a:extLst>
              <a:ext uri="{FF2B5EF4-FFF2-40B4-BE49-F238E27FC236}">
                <a16:creationId xmlns:a16="http://schemas.microsoft.com/office/drawing/2014/main" id="{C48A0313-992C-40ED-94E5-2618671B4E6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A6A4B394-D805-4C64-B210-F5E466DD5FF1}"/>
              </a:ext>
            </a:extLst>
          </p:cNvPr>
          <p:cNvSpPr>
            <a:spLocks noGrp="1"/>
          </p:cNvSpPr>
          <p:nvPr>
            <p:ph type="sldNum" sz="quarter" idx="12"/>
          </p:nvPr>
        </p:nvSpPr>
        <p:spPr/>
        <p:txBody>
          <a:bodyPr/>
          <a:lstStyle/>
          <a:p>
            <a:fld id="{936D5B96-C723-487F-B59A-ACA010AFAAED}" type="slidenum">
              <a:rPr lang="en-US" smtClean="0"/>
              <a:pPr/>
              <a:t>31</a:t>
            </a:fld>
            <a:endParaRPr lang="en-US"/>
          </a:p>
        </p:txBody>
      </p:sp>
    </p:spTree>
    <p:extLst>
      <p:ext uri="{BB962C8B-B14F-4D97-AF65-F5344CB8AC3E}">
        <p14:creationId xmlns:p14="http://schemas.microsoft.com/office/powerpoint/2010/main" val="62233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b="1" dirty="0">
                <a:effectLst/>
              </a:rPr>
              <a:t>معدّل التحويل الصوتي</a:t>
            </a:r>
            <a:endParaRPr lang="ar-JO"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0" y="1823895"/>
            <a:ext cx="7480935" cy="4176856"/>
          </a:xfrm>
        </p:spPr>
      </p:pic>
      <p:sp>
        <p:nvSpPr>
          <p:cNvPr id="3" name="Footer Placeholder 2">
            <a:extLst>
              <a:ext uri="{FF2B5EF4-FFF2-40B4-BE49-F238E27FC236}">
                <a16:creationId xmlns:a16="http://schemas.microsoft.com/office/drawing/2014/main" id="{4DBB5CEF-D00E-44C6-BF51-8DD6F8EA84EF}"/>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95C17786-AC67-4D7B-BC76-7D8003A9D0B6}"/>
              </a:ext>
            </a:extLst>
          </p:cNvPr>
          <p:cNvSpPr>
            <a:spLocks noGrp="1"/>
          </p:cNvSpPr>
          <p:nvPr>
            <p:ph type="sldNum" sz="quarter" idx="12"/>
          </p:nvPr>
        </p:nvSpPr>
        <p:spPr/>
        <p:txBody>
          <a:bodyPr/>
          <a:lstStyle/>
          <a:p>
            <a:fld id="{936D5B96-C723-487F-B59A-ACA010AFAAED}" type="slidenum">
              <a:rPr lang="en-US" smtClean="0"/>
              <a:pPr/>
              <a:t>32</a:t>
            </a:fld>
            <a:endParaRPr lang="en-US"/>
          </a:p>
        </p:txBody>
      </p:sp>
    </p:spTree>
    <p:extLst>
      <p:ext uri="{BB962C8B-B14F-4D97-AF65-F5344CB8AC3E}">
        <p14:creationId xmlns:p14="http://schemas.microsoft.com/office/powerpoint/2010/main" val="293793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المسح العيني ومعدل نيكويست</a:t>
            </a:r>
          </a:p>
        </p:txBody>
      </p:sp>
      <p:sp>
        <p:nvSpPr>
          <p:cNvPr id="3" name="عنصر نائب للمحتوى 2"/>
          <p:cNvSpPr>
            <a:spLocks noGrp="1"/>
          </p:cNvSpPr>
          <p:nvPr>
            <p:ph idx="1"/>
          </p:nvPr>
        </p:nvSpPr>
        <p:spPr/>
        <p:txBody>
          <a:bodyPr>
            <a:normAutofit/>
          </a:bodyPr>
          <a:lstStyle/>
          <a:p>
            <a:pPr algn="r" rtl="1"/>
            <a:r>
              <a:rPr lang="ar-JO" dirty="0"/>
              <a:t>اعتماد الفترة المناسبة يعتمد على سرعة التغيرات في الموجة الخطية (تردد الموجة)</a:t>
            </a:r>
          </a:p>
          <a:p>
            <a:pPr algn="r" rtl="1"/>
            <a:r>
              <a:rPr lang="ar-JO" dirty="0"/>
              <a:t>نظرية نيكويست: معدل اخذ العينات للموجة الخطية يجب ان يكون على الاقل ضعف اكبر تردد للموجة الخطية</a:t>
            </a:r>
          </a:p>
          <a:p>
            <a:pPr algn="r" rtl="1"/>
            <a:r>
              <a:rPr lang="ar-JO" dirty="0"/>
              <a:t>معدل اخذ العينات (</a:t>
            </a:r>
            <a:r>
              <a:rPr lang="en-US" dirty="0"/>
              <a:t>Sampling Rate</a:t>
            </a:r>
            <a:r>
              <a:rPr lang="ar-JO" dirty="0"/>
              <a:t>): عدد العينات المأخوذة في الثانية</a:t>
            </a:r>
            <a:endParaRPr lang="en-US" dirty="0"/>
          </a:p>
          <a:p>
            <a:pPr algn="r" rtl="1"/>
            <a:r>
              <a:rPr lang="ar-JO" dirty="0"/>
              <a:t>الفترة الزمنية تساوي مقلوب التردد</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33</a:t>
            </a:fld>
            <a:endParaRPr lang="en-US"/>
          </a:p>
        </p:txBody>
      </p:sp>
      <p:pic>
        <p:nvPicPr>
          <p:cNvPr id="7" name="Picture 6">
            <a:extLst>
              <a:ext uri="{FF2B5EF4-FFF2-40B4-BE49-F238E27FC236}">
                <a16:creationId xmlns:a16="http://schemas.microsoft.com/office/drawing/2014/main" id="{DA133BF8-BB23-4CCF-A835-4C05251CD7DA}"/>
              </a:ext>
            </a:extLst>
          </p:cNvPr>
          <p:cNvPicPr>
            <a:picLocks noChangeAspect="1"/>
          </p:cNvPicPr>
          <p:nvPr/>
        </p:nvPicPr>
        <p:blipFill>
          <a:blip r:embed="rId2"/>
          <a:stretch>
            <a:fillRect/>
          </a:stretch>
        </p:blipFill>
        <p:spPr>
          <a:xfrm>
            <a:off x="1371600" y="4312030"/>
            <a:ext cx="5562600" cy="2037843"/>
          </a:xfrm>
          <a:prstGeom prst="rect">
            <a:avLst/>
          </a:prstGeom>
        </p:spPr>
      </p:pic>
    </p:spTree>
    <p:extLst>
      <p:ext uri="{BB962C8B-B14F-4D97-AF65-F5344CB8AC3E}">
        <p14:creationId xmlns:p14="http://schemas.microsoft.com/office/powerpoint/2010/main" val="132884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معدل نيكويست</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3415" y="1467697"/>
            <a:ext cx="4331073" cy="4833478"/>
          </a:xfrm>
        </p:spPr>
      </p:pic>
      <p:sp>
        <p:nvSpPr>
          <p:cNvPr id="3" name="Footer Placeholder 2">
            <a:extLst>
              <a:ext uri="{FF2B5EF4-FFF2-40B4-BE49-F238E27FC236}">
                <a16:creationId xmlns:a16="http://schemas.microsoft.com/office/drawing/2014/main" id="{1A9A48CC-AD55-4465-B48C-A6545AC1BFB6}"/>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48DAC68F-FB73-45F1-967D-F5E18A0399E1}"/>
              </a:ext>
            </a:extLst>
          </p:cNvPr>
          <p:cNvSpPr>
            <a:spLocks noGrp="1"/>
          </p:cNvSpPr>
          <p:nvPr>
            <p:ph type="sldNum" sz="quarter" idx="12"/>
          </p:nvPr>
        </p:nvSpPr>
        <p:spPr/>
        <p:txBody>
          <a:bodyPr/>
          <a:lstStyle/>
          <a:p>
            <a:fld id="{936D5B96-C723-487F-B59A-ACA010AFAAED}" type="slidenum">
              <a:rPr lang="en-US" smtClean="0"/>
              <a:pPr/>
              <a:t>34</a:t>
            </a:fld>
            <a:endParaRPr lang="en-US"/>
          </a:p>
        </p:txBody>
      </p:sp>
    </p:spTree>
    <p:extLst>
      <p:ext uri="{BB962C8B-B14F-4D97-AF65-F5344CB8AC3E}">
        <p14:creationId xmlns:p14="http://schemas.microsoft.com/office/powerpoint/2010/main" val="59376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مثال</a:t>
            </a:r>
          </a:p>
        </p:txBody>
      </p:sp>
      <p:sp>
        <p:nvSpPr>
          <p:cNvPr id="3" name="عنصر نائب للمحتوى 2"/>
          <p:cNvSpPr>
            <a:spLocks noGrp="1"/>
          </p:cNvSpPr>
          <p:nvPr>
            <p:ph idx="1"/>
          </p:nvPr>
        </p:nvSpPr>
        <p:spPr/>
        <p:txBody>
          <a:bodyPr>
            <a:normAutofit/>
          </a:bodyPr>
          <a:lstStyle/>
          <a:p>
            <a:pPr algn="r" rtl="1"/>
            <a:r>
              <a:rPr lang="ar-JO" dirty="0"/>
              <a:t>موجة جيبية بتردد 500 هيرتز، ما هو أقل تردد عيني يمكن أن نستخدمه بدون اي انخفاض للجودة الصوتية؟</a:t>
            </a:r>
          </a:p>
          <a:p>
            <a:pPr algn="r" rtl="1"/>
            <a:r>
              <a:rPr lang="ar-JO" dirty="0"/>
              <a:t>500 × 2 = 1000 هيرتز</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35</a:t>
            </a:fld>
            <a:endParaRPr lang="en-US"/>
          </a:p>
        </p:txBody>
      </p:sp>
    </p:spTree>
    <p:extLst>
      <p:ext uri="{BB962C8B-B14F-4D97-AF65-F5344CB8AC3E}">
        <p14:creationId xmlns:p14="http://schemas.microsoft.com/office/powerpoint/2010/main" val="252605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596" y="381000"/>
            <a:ext cx="8845383" cy="5882179"/>
          </a:xfrm>
        </p:spPr>
      </p:pic>
      <p:sp>
        <p:nvSpPr>
          <p:cNvPr id="3" name="Footer Placeholder 2">
            <a:extLst>
              <a:ext uri="{FF2B5EF4-FFF2-40B4-BE49-F238E27FC236}">
                <a16:creationId xmlns:a16="http://schemas.microsoft.com/office/drawing/2014/main" id="{7C2321D8-EB9B-4F70-8238-194860893615}"/>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a:extLst>
              <a:ext uri="{FF2B5EF4-FFF2-40B4-BE49-F238E27FC236}">
                <a16:creationId xmlns:a16="http://schemas.microsoft.com/office/drawing/2014/main" id="{8F6F34E9-856F-478C-A16B-535B9A0548E1}"/>
              </a:ext>
            </a:extLst>
          </p:cNvPr>
          <p:cNvSpPr>
            <a:spLocks noGrp="1"/>
          </p:cNvSpPr>
          <p:nvPr>
            <p:ph type="sldNum" sz="quarter" idx="12"/>
          </p:nvPr>
        </p:nvSpPr>
        <p:spPr/>
        <p:txBody>
          <a:bodyPr/>
          <a:lstStyle/>
          <a:p>
            <a:fld id="{936D5B96-C723-487F-B59A-ACA010AFAAED}" type="slidenum">
              <a:rPr lang="en-US" smtClean="0"/>
              <a:pPr/>
              <a:t>36</a:t>
            </a:fld>
            <a:endParaRPr lang="en-US"/>
          </a:p>
        </p:txBody>
      </p:sp>
    </p:spTree>
    <p:extLst>
      <p:ext uri="{BB962C8B-B14F-4D97-AF65-F5344CB8AC3E}">
        <p14:creationId xmlns:p14="http://schemas.microsoft.com/office/powerpoint/2010/main" val="322309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التسوية</a:t>
            </a:r>
          </a:p>
        </p:txBody>
      </p:sp>
      <p:sp>
        <p:nvSpPr>
          <p:cNvPr id="3" name="عنصر نائب للمحتوى 2"/>
          <p:cNvSpPr>
            <a:spLocks noGrp="1"/>
          </p:cNvSpPr>
          <p:nvPr>
            <p:ph idx="1"/>
          </p:nvPr>
        </p:nvSpPr>
        <p:spPr/>
        <p:txBody>
          <a:bodyPr>
            <a:normAutofit/>
          </a:bodyPr>
          <a:lstStyle/>
          <a:p>
            <a:pPr algn="r" rtl="1"/>
            <a:r>
              <a:rPr lang="ar-JO" dirty="0"/>
              <a:t>المرحلة الثانية من مراحل الترقيم</a:t>
            </a:r>
          </a:p>
          <a:p>
            <a:pPr algn="r" rtl="1"/>
            <a:r>
              <a:rPr lang="ar-JO" dirty="0"/>
              <a:t>تتضمن اعطاء مستوى او رقم لكل عينة ناتجة من عملية مسح العينات، ثم تحويل هذه القيم الى ارقام في المجال الثنائي</a:t>
            </a:r>
          </a:p>
          <a:p>
            <a:pPr algn="r" rtl="1"/>
            <a:r>
              <a:rPr lang="ar-JO" dirty="0"/>
              <a:t>عدد المستويات يحدد بعدد ال</a:t>
            </a:r>
            <a:r>
              <a:rPr lang="en-US" dirty="0"/>
              <a:t>bits</a:t>
            </a:r>
            <a:r>
              <a:rPr lang="ar-JO" dirty="0"/>
              <a:t> المستخدمة لكل عينة:</a:t>
            </a:r>
          </a:p>
          <a:p>
            <a:pPr lvl="1" algn="r" rtl="1"/>
            <a:r>
              <a:rPr lang="ar-JO" b="1" u="sng" dirty="0"/>
              <a:t>4 بت</a:t>
            </a:r>
            <a:r>
              <a:rPr lang="ar-JO" dirty="0"/>
              <a:t> = 16 قيمة ممكنة</a:t>
            </a:r>
          </a:p>
          <a:p>
            <a:pPr lvl="1" algn="r" rtl="1"/>
            <a:r>
              <a:rPr lang="ar-JO" b="1" u="sng" dirty="0"/>
              <a:t>8 بت</a:t>
            </a:r>
            <a:r>
              <a:rPr lang="ar-JO" dirty="0"/>
              <a:t> = 256 قيمة ممكنة</a:t>
            </a:r>
          </a:p>
          <a:p>
            <a:pPr lvl="1" algn="r" rtl="1"/>
            <a:r>
              <a:rPr lang="ar-JO" b="1" u="sng" dirty="0"/>
              <a:t>16 بت</a:t>
            </a:r>
            <a:r>
              <a:rPr lang="ar-JO" dirty="0"/>
              <a:t> = 16،536 قيمة ممكنة</a:t>
            </a:r>
          </a:p>
          <a:p>
            <a:pPr lvl="1" algn="r" rtl="1"/>
            <a:r>
              <a:rPr lang="ar-JO" b="1" u="sng" dirty="0"/>
              <a:t>24 بت</a:t>
            </a:r>
            <a:r>
              <a:rPr lang="ar-JO" dirty="0"/>
              <a:t> = 16،777،215 قيمة ممكنة</a:t>
            </a:r>
            <a:endParaRPr lang="ar-SA" dirty="0"/>
          </a:p>
          <a:p>
            <a:pPr lvl="1" algn="r" rtl="1"/>
            <a:r>
              <a:rPr lang="ar-JO" dirty="0"/>
              <a:t>لكل “بت” مضاف، يتسع المجال الديناميكي بمقدار 6 ديسيبيل</a:t>
            </a:r>
          </a:p>
          <a:p>
            <a:pPr algn="r" rtl="1"/>
            <a:r>
              <a:rPr lang="ar-JO" dirty="0"/>
              <a:t>التسوية تمثيل كل عينة بأقرب مستوى معطى (التقريب)</a:t>
            </a:r>
          </a:p>
          <a:p>
            <a:pPr algn="r" rtl="1"/>
            <a:endParaRPr lang="ar-JO" dirty="0"/>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37</a:t>
            </a:fld>
            <a:endParaRPr lang="en-US"/>
          </a:p>
        </p:txBody>
      </p:sp>
    </p:spTree>
    <p:extLst>
      <p:ext uri="{BB962C8B-B14F-4D97-AF65-F5344CB8AC3E}">
        <p14:creationId xmlns:p14="http://schemas.microsoft.com/office/powerpoint/2010/main" val="106939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التسوية</a:t>
            </a:r>
          </a:p>
        </p:txBody>
      </p:sp>
      <p:sp>
        <p:nvSpPr>
          <p:cNvPr id="3" name="عنصر نائب للمحتوى 2"/>
          <p:cNvSpPr>
            <a:spLocks noGrp="1"/>
          </p:cNvSpPr>
          <p:nvPr>
            <p:ph idx="1"/>
          </p:nvPr>
        </p:nvSpPr>
        <p:spPr/>
        <p:txBody>
          <a:bodyPr>
            <a:normAutofit lnSpcReduction="10000"/>
          </a:bodyPr>
          <a:lstStyle/>
          <a:p>
            <a:pPr algn="r" rtl="1"/>
            <a:r>
              <a:rPr lang="ar-JO" dirty="0"/>
              <a:t>الفرق بين القيمة الحقيقية والقيمة المقربة يسمى خطأ التسوية</a:t>
            </a:r>
          </a:p>
          <a:p>
            <a:pPr algn="r" rtl="1"/>
            <a:endParaRPr lang="ar-JO" dirty="0"/>
          </a:p>
          <a:p>
            <a:pPr algn="r" rtl="1"/>
            <a:endParaRPr lang="ar-JO" dirty="0"/>
          </a:p>
          <a:p>
            <a:pPr algn="r" rtl="1"/>
            <a:endParaRPr lang="ar-JO" dirty="0"/>
          </a:p>
          <a:p>
            <a:pPr algn="r" rtl="1"/>
            <a:endParaRPr lang="ar-JO" dirty="0"/>
          </a:p>
          <a:p>
            <a:pPr algn="r" rtl="1"/>
            <a:r>
              <a:rPr lang="ar-JO" dirty="0"/>
              <a:t>كلما كبرت عملية التقريب نتيجة تصغير حجم العينة او تقليل عدد البيتس المستخدمة لكل عينة كبرت لدينا نسبة التغيير بالموجة الاصلية مما يؤدي الى:</a:t>
            </a:r>
          </a:p>
          <a:p>
            <a:pPr lvl="1" algn="r" rtl="1"/>
            <a:r>
              <a:rPr lang="ar-JO" dirty="0"/>
              <a:t>تقليل جودة الصوت</a:t>
            </a:r>
          </a:p>
          <a:p>
            <a:pPr lvl="1" algn="r" rtl="1"/>
            <a:r>
              <a:rPr lang="ar-JO" dirty="0"/>
              <a:t>التشويش</a:t>
            </a:r>
          </a:p>
          <a:p>
            <a:pPr lvl="1" algn="r" rtl="1"/>
            <a:r>
              <a:rPr lang="ar-JO" dirty="0"/>
              <a:t>تصغير حجم الملف الصوتي</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38</a:t>
            </a:fld>
            <a:endParaRPr lang="en-US"/>
          </a:p>
        </p:txBody>
      </p:sp>
      <p:pic>
        <p:nvPicPr>
          <p:cNvPr id="9" name="Picture 8">
            <a:extLst>
              <a:ext uri="{FF2B5EF4-FFF2-40B4-BE49-F238E27FC236}">
                <a16:creationId xmlns:a16="http://schemas.microsoft.com/office/drawing/2014/main" id="{8CC44054-DEAE-41F9-858C-959B7DD226A2}"/>
              </a:ext>
            </a:extLst>
          </p:cNvPr>
          <p:cNvPicPr>
            <a:picLocks noChangeAspect="1"/>
          </p:cNvPicPr>
          <p:nvPr/>
        </p:nvPicPr>
        <p:blipFill>
          <a:blip r:embed="rId2"/>
          <a:stretch>
            <a:fillRect/>
          </a:stretch>
        </p:blipFill>
        <p:spPr>
          <a:xfrm>
            <a:off x="3048000" y="2122822"/>
            <a:ext cx="3338513" cy="1687116"/>
          </a:xfrm>
          <a:prstGeom prst="rect">
            <a:avLst/>
          </a:prstGeom>
        </p:spPr>
      </p:pic>
    </p:spTree>
    <p:extLst>
      <p:ext uri="{BB962C8B-B14F-4D97-AF65-F5344CB8AC3E}">
        <p14:creationId xmlns:p14="http://schemas.microsoft.com/office/powerpoint/2010/main" val="243377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التسوية</a:t>
            </a:r>
          </a:p>
        </p:txBody>
      </p:sp>
      <p:sp>
        <p:nvSpPr>
          <p:cNvPr id="3" name="عنصر نائب للمحتوى 2"/>
          <p:cNvSpPr>
            <a:spLocks noGrp="1"/>
          </p:cNvSpPr>
          <p:nvPr>
            <p:ph idx="1"/>
          </p:nvPr>
        </p:nvSpPr>
        <p:spPr/>
        <p:txBody>
          <a:bodyPr>
            <a:normAutofit/>
          </a:bodyPr>
          <a:lstStyle/>
          <a:p>
            <a:pPr algn="r" rtl="1"/>
            <a:r>
              <a:rPr lang="ar-JO" dirty="0"/>
              <a:t>لتفادي الاخطاء يجب علينا زيادة عدد البيتس المستخدمة لكل عينة</a:t>
            </a:r>
          </a:p>
          <a:p>
            <a:pPr algn="r" rtl="1"/>
            <a:r>
              <a:rPr lang="ar-JO" dirty="0"/>
              <a:t>تسمى عدد البيتس المستخدمة لكل عينة حجم العينة او عمق العينة (</a:t>
            </a:r>
            <a:r>
              <a:rPr lang="en-US" dirty="0"/>
              <a:t>Sample Depth</a:t>
            </a:r>
            <a:r>
              <a:rPr lang="ar-JO" dirty="0"/>
              <a:t>)</a:t>
            </a:r>
          </a:p>
          <a:p>
            <a:pPr algn="r" rtl="1"/>
            <a:endParaRPr lang="ar-JO" dirty="0"/>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39</a:t>
            </a:fld>
            <a:endParaRPr lang="en-US"/>
          </a:p>
        </p:txBody>
      </p:sp>
      <p:pic>
        <p:nvPicPr>
          <p:cNvPr id="7" name="Picture 6">
            <a:extLst>
              <a:ext uri="{FF2B5EF4-FFF2-40B4-BE49-F238E27FC236}">
                <a16:creationId xmlns:a16="http://schemas.microsoft.com/office/drawing/2014/main" id="{B21AAD9B-DF42-49AF-A0E1-BE8EF6190984}"/>
              </a:ext>
            </a:extLst>
          </p:cNvPr>
          <p:cNvPicPr>
            <a:picLocks noChangeAspect="1"/>
          </p:cNvPicPr>
          <p:nvPr/>
        </p:nvPicPr>
        <p:blipFill>
          <a:blip r:embed="rId2"/>
          <a:stretch>
            <a:fillRect/>
          </a:stretch>
        </p:blipFill>
        <p:spPr>
          <a:xfrm>
            <a:off x="1828800" y="3124200"/>
            <a:ext cx="6134244" cy="2859828"/>
          </a:xfrm>
          <a:prstGeom prst="rect">
            <a:avLst/>
          </a:prstGeom>
        </p:spPr>
      </p:pic>
    </p:spTree>
    <p:extLst>
      <p:ext uri="{BB962C8B-B14F-4D97-AF65-F5344CB8AC3E}">
        <p14:creationId xmlns:p14="http://schemas.microsoft.com/office/powerpoint/2010/main" val="208132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F095-F4CD-4457-80BB-DE11D3CD8A54}"/>
              </a:ext>
            </a:extLst>
          </p:cNvPr>
          <p:cNvSpPr>
            <a:spLocks noGrp="1"/>
          </p:cNvSpPr>
          <p:nvPr>
            <p:ph type="title"/>
          </p:nvPr>
        </p:nvSpPr>
        <p:spPr/>
        <p:txBody>
          <a:bodyPr/>
          <a:lstStyle/>
          <a:p>
            <a:r>
              <a:rPr lang="ar-JO" dirty="0"/>
              <a:t>الصوت</a:t>
            </a:r>
            <a:endParaRPr lang="en-US" dirty="0"/>
          </a:p>
        </p:txBody>
      </p:sp>
      <p:sp>
        <p:nvSpPr>
          <p:cNvPr id="3" name="Content Placeholder 2">
            <a:extLst>
              <a:ext uri="{FF2B5EF4-FFF2-40B4-BE49-F238E27FC236}">
                <a16:creationId xmlns:a16="http://schemas.microsoft.com/office/drawing/2014/main" id="{85CA87C2-3461-4A3C-9214-72E3236EFABE}"/>
              </a:ext>
            </a:extLst>
          </p:cNvPr>
          <p:cNvSpPr>
            <a:spLocks noGrp="1"/>
          </p:cNvSpPr>
          <p:nvPr>
            <p:ph idx="1"/>
          </p:nvPr>
        </p:nvSpPr>
        <p:spPr/>
        <p:txBody>
          <a:bodyPr/>
          <a:lstStyle/>
          <a:p>
            <a:pPr algn="r" rtl="1"/>
            <a:r>
              <a:rPr lang="ar-JO" dirty="0"/>
              <a:t>الموجات الصوتية ليست منتظمة، حيث ترتفع بارتفاع الضغط  وتنخفض بانخفاضه</a:t>
            </a:r>
          </a:p>
          <a:p>
            <a:pPr algn="r" rtl="1"/>
            <a:r>
              <a:rPr lang="ar-JO" dirty="0"/>
              <a:t>يوجد وسائط أخرى غير الهواء تنقل الصوت مثل الحديد والماء، حيث ينطبق عليهم نفس المبدأ</a:t>
            </a:r>
            <a:endParaRPr lang="en-US" dirty="0"/>
          </a:p>
          <a:p>
            <a:pPr algn="r" rtl="1"/>
            <a:r>
              <a:rPr lang="ar-JO" dirty="0"/>
              <a:t>سرعة انتقال الصوت في المواد الصلبة مثل الالمنيوم والحديد اكبر من سرعة انتقاله في الهواء وذلك لشدة تلاصق جزيئات الوسيط في المواد الصلبة</a:t>
            </a:r>
          </a:p>
          <a:p>
            <a:pPr algn="r" rtl="1"/>
            <a:r>
              <a:rPr lang="ar-JO" dirty="0"/>
              <a:t>في الحديد (على سبيل المثال) تهتز الجزيئات</a:t>
            </a:r>
          </a:p>
          <a:p>
            <a:pPr algn="r" rtl="1"/>
            <a:r>
              <a:rPr lang="ar-JO" dirty="0"/>
              <a:t>الصوت لا ينتقل في الفراغ لعدم وجود جزيئات</a:t>
            </a:r>
          </a:p>
        </p:txBody>
      </p:sp>
      <p:sp>
        <p:nvSpPr>
          <p:cNvPr id="4" name="Footer Placeholder 3">
            <a:extLst>
              <a:ext uri="{FF2B5EF4-FFF2-40B4-BE49-F238E27FC236}">
                <a16:creationId xmlns:a16="http://schemas.microsoft.com/office/drawing/2014/main" id="{FBB9A238-BE16-4F6E-B74C-39D419E0AADD}"/>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E541EC21-6E73-4106-93EC-D9CC485D1C1B}"/>
              </a:ext>
            </a:extLst>
          </p:cNvPr>
          <p:cNvSpPr>
            <a:spLocks noGrp="1"/>
          </p:cNvSpPr>
          <p:nvPr>
            <p:ph type="sldNum" sz="quarter" idx="12"/>
          </p:nvPr>
        </p:nvSpPr>
        <p:spPr/>
        <p:txBody>
          <a:bodyPr/>
          <a:lstStyle/>
          <a:p>
            <a:fld id="{936D5B96-C723-487F-B59A-ACA010AFAAED}" type="slidenum">
              <a:rPr lang="en-US" smtClean="0"/>
              <a:pPr/>
              <a:t>4</a:t>
            </a:fld>
            <a:endParaRPr lang="en-US"/>
          </a:p>
        </p:txBody>
      </p:sp>
    </p:spTree>
    <p:extLst>
      <p:ext uri="{BB962C8B-B14F-4D97-AF65-F5344CB8AC3E}">
        <p14:creationId xmlns:p14="http://schemas.microsoft.com/office/powerpoint/2010/main" val="29033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الملفات الصوتية</a:t>
            </a:r>
          </a:p>
        </p:txBody>
      </p:sp>
      <p:sp>
        <p:nvSpPr>
          <p:cNvPr id="3" name="عنصر نائب للمحتوى 2"/>
          <p:cNvSpPr>
            <a:spLocks noGrp="1"/>
          </p:cNvSpPr>
          <p:nvPr>
            <p:ph idx="1"/>
          </p:nvPr>
        </p:nvSpPr>
        <p:spPr/>
        <p:txBody>
          <a:bodyPr>
            <a:normAutofit/>
          </a:bodyPr>
          <a:lstStyle/>
          <a:p>
            <a:pPr algn="r" rtl="1"/>
            <a:r>
              <a:rPr lang="ar-JO" dirty="0"/>
              <a:t>المعلومات التي نحصل عليها من عملية الترقيم (</a:t>
            </a:r>
            <a:r>
              <a:rPr lang="en-US" dirty="0"/>
              <a:t>A/D</a:t>
            </a:r>
            <a:r>
              <a:rPr lang="ar-JO" dirty="0"/>
              <a:t>) مثل 10010100000101 يمكن أن نرسلها أو نخزنها كما هي. لكن عند استقبالها او استرجاعها (العملية العكسية </a:t>
            </a:r>
            <a:r>
              <a:rPr lang="en-US" dirty="0"/>
              <a:t>D/A</a:t>
            </a:r>
            <a:r>
              <a:rPr lang="ar-JO" dirty="0"/>
              <a:t>) من الصعب فهمها بدون الاجابة على بعض الأسئلة، مثل:</a:t>
            </a:r>
          </a:p>
          <a:p>
            <a:pPr lvl="1" algn="r" rtl="1"/>
            <a:r>
              <a:rPr lang="ar-JO" dirty="0"/>
              <a:t>كم بت تم استخدامها لتمثيل كل عينة؟</a:t>
            </a:r>
          </a:p>
          <a:p>
            <a:pPr lvl="1" algn="r" rtl="1"/>
            <a:r>
              <a:rPr lang="ar-JO" dirty="0"/>
              <a:t>كم هو زمن الموجة الصوتية الممثلة بتلك المعلومات؟</a:t>
            </a:r>
          </a:p>
          <a:p>
            <a:pPr lvl="1" algn="r" rtl="1"/>
            <a:r>
              <a:rPr lang="ar-JO" dirty="0"/>
              <a:t>كم من العينات اخذت لكل ثانية؟</a:t>
            </a:r>
          </a:p>
          <a:p>
            <a:pPr lvl="1" algn="r" rtl="1"/>
            <a:r>
              <a:rPr lang="ar-JO" dirty="0"/>
              <a:t>ما هذه المعلومات وهل هي مضغوطة ام لا؟</a:t>
            </a:r>
          </a:p>
          <a:p>
            <a:pPr lvl="1" algn="r" rtl="1"/>
            <a:r>
              <a:rPr lang="ar-JO" dirty="0"/>
              <a:t>هل هناك موجة واحدة أم اثنتين أم أكثر؟</a:t>
            </a:r>
          </a:p>
          <a:p>
            <a:pPr lvl="1" algn="r" rtl="1"/>
            <a:r>
              <a:rPr lang="ar-JO" dirty="0"/>
              <a:t>ما هي نوعية الضغط المستخدم؟</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40</a:t>
            </a:fld>
            <a:endParaRPr lang="en-US"/>
          </a:p>
        </p:txBody>
      </p:sp>
    </p:spTree>
    <p:extLst>
      <p:ext uri="{BB962C8B-B14F-4D97-AF65-F5344CB8AC3E}">
        <p14:creationId xmlns:p14="http://schemas.microsoft.com/office/powerpoint/2010/main" val="187219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الملفات الصوتية</a:t>
            </a:r>
          </a:p>
        </p:txBody>
      </p:sp>
      <p:sp>
        <p:nvSpPr>
          <p:cNvPr id="3" name="عنصر نائب للمحتوى 2"/>
          <p:cNvSpPr>
            <a:spLocks noGrp="1"/>
          </p:cNvSpPr>
          <p:nvPr>
            <p:ph idx="1"/>
          </p:nvPr>
        </p:nvSpPr>
        <p:spPr>
          <a:xfrm>
            <a:off x="301752" y="1527048"/>
            <a:ext cx="8503920" cy="4883800"/>
          </a:xfrm>
        </p:spPr>
        <p:txBody>
          <a:bodyPr>
            <a:normAutofit/>
          </a:bodyPr>
          <a:lstStyle/>
          <a:p>
            <a:pPr algn="r" rtl="1"/>
            <a:r>
              <a:rPr lang="ar-JO" dirty="0"/>
              <a:t>لتمكين مرحلة </a:t>
            </a:r>
            <a:r>
              <a:rPr lang="en-US" dirty="0"/>
              <a:t>D/A</a:t>
            </a:r>
            <a:r>
              <a:rPr lang="ar-JO" dirty="0"/>
              <a:t> من الفهم والتعامل مع المعلومات، نحتاج إلى تغليف هذه العينات الصوتية في ملف نجد فيه جميع الأجوبة عن تلك الأسئلة وغيرها. ويطلق عليها اسم رأس الملف (</a:t>
            </a:r>
            <a:r>
              <a:rPr lang="en-US" dirty="0"/>
              <a:t>File header</a:t>
            </a:r>
            <a:r>
              <a:rPr lang="ar-JO" dirty="0"/>
              <a:t>)</a:t>
            </a:r>
          </a:p>
          <a:p>
            <a:pPr algn="r" rtl="1"/>
            <a:r>
              <a:rPr lang="ar-JO" dirty="0"/>
              <a:t>تسمى الملفات التي تحتوي موجتين صوتيتين الأولى يمين والثانية يسار بملفات الستيريو (</a:t>
            </a:r>
            <a:r>
              <a:rPr lang="en-US" dirty="0"/>
              <a:t>stereo</a:t>
            </a:r>
            <a:r>
              <a:rPr lang="ar-JO" dirty="0"/>
              <a:t>)</a:t>
            </a:r>
          </a:p>
          <a:p>
            <a:pPr algn="r" rtl="1"/>
            <a:r>
              <a:rPr lang="ar-JO" dirty="0"/>
              <a:t>تسمى الملفات التي تحتوي موجة واحدة بملفات المونو (</a:t>
            </a:r>
            <a:r>
              <a:rPr lang="en-US" dirty="0"/>
              <a:t>mono</a:t>
            </a:r>
            <a:r>
              <a:rPr lang="ar-JO" dirty="0"/>
              <a:t>)</a:t>
            </a:r>
            <a:endParaRPr lang="en-US" dirty="0"/>
          </a:p>
          <a:p>
            <a:pPr algn="r" rtl="1"/>
            <a:r>
              <a:rPr lang="ar-JO" dirty="0"/>
              <a:t>هناك أصوات ذات موجات منفصلة متعددة تزيد عن اثنتين</a:t>
            </a:r>
          </a:p>
          <a:p>
            <a:pPr algn="r" rtl="1"/>
            <a:r>
              <a:rPr lang="ar-JO" dirty="0"/>
              <a:t>ملفات الستيريو يمكن ترتيبها بطريقتين:</a:t>
            </a:r>
          </a:p>
          <a:p>
            <a:pPr lvl="1" algn="r" rtl="1"/>
            <a:r>
              <a:rPr lang="ar-JO" dirty="0"/>
              <a:t>وضعية التداخل (</a:t>
            </a:r>
            <a:r>
              <a:rPr lang="en-US" dirty="0"/>
              <a:t>Interleave</a:t>
            </a:r>
            <a:r>
              <a:rPr lang="ar-JO" dirty="0"/>
              <a:t>): تدفق واحد للعينات (ي ش ي ش ي ش ي ش ...)</a:t>
            </a:r>
          </a:p>
          <a:p>
            <a:pPr lvl="1" algn="r" rtl="1"/>
            <a:r>
              <a:rPr lang="ar-JO" dirty="0"/>
              <a:t>وضعية المنفصل (</a:t>
            </a:r>
            <a:r>
              <a:rPr lang="en-US" dirty="0"/>
              <a:t>Split</a:t>
            </a:r>
            <a:r>
              <a:rPr lang="ar-JO" dirty="0"/>
              <a:t>): الملف يحتوي ملفين: الأول ينتهي اسمه ب </a:t>
            </a:r>
            <a:r>
              <a:rPr lang="en-US" dirty="0"/>
              <a:t>R</a:t>
            </a:r>
            <a:r>
              <a:rPr lang="ar-JO" dirty="0"/>
              <a:t> للموجة اليمنى والثاني ينتهي اسمه ب </a:t>
            </a:r>
            <a:r>
              <a:rPr lang="en-US" dirty="0"/>
              <a:t>L</a:t>
            </a:r>
            <a:r>
              <a:rPr lang="ar-JO" dirty="0"/>
              <a:t> للموجة اليسرى</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41</a:t>
            </a:fld>
            <a:endParaRPr lang="en-US"/>
          </a:p>
        </p:txBody>
      </p:sp>
    </p:spTree>
    <p:extLst>
      <p:ext uri="{BB962C8B-B14F-4D97-AF65-F5344CB8AC3E}">
        <p14:creationId xmlns:p14="http://schemas.microsoft.com/office/powerpoint/2010/main" val="339137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مثال</a:t>
            </a:r>
          </a:p>
        </p:txBody>
      </p:sp>
      <p:sp>
        <p:nvSpPr>
          <p:cNvPr id="3" name="عنصر نائب للمحتوى 2"/>
          <p:cNvSpPr>
            <a:spLocks noGrp="1"/>
          </p:cNvSpPr>
          <p:nvPr>
            <p:ph idx="1"/>
          </p:nvPr>
        </p:nvSpPr>
        <p:spPr/>
        <p:txBody>
          <a:bodyPr>
            <a:normAutofit fontScale="92500" lnSpcReduction="10000"/>
          </a:bodyPr>
          <a:lstStyle/>
          <a:p>
            <a:pPr algn="r" rtl="1"/>
            <a:r>
              <a:rPr lang="ar-JO" dirty="0"/>
              <a:t>ما المساحة التخزينية لملف صوتي عمق العينة فيه 16 بت، والتردد العيني 22.05 كيلو هيرتز، ويمثل ستيريو طوله 15 دقيقة</a:t>
            </a:r>
          </a:p>
          <a:p>
            <a:pPr algn="r" rtl="1"/>
            <a:endParaRPr lang="ar-JO" dirty="0"/>
          </a:p>
          <a:p>
            <a:pPr algn="r" rtl="1"/>
            <a:r>
              <a:rPr lang="ar-JO" dirty="0"/>
              <a:t>16 بت للعينة ÷ 8 بت للبايت = 2 بايت للعينة</a:t>
            </a:r>
          </a:p>
          <a:p>
            <a:pPr algn="r" rtl="1"/>
            <a:r>
              <a:rPr lang="ar-JO" dirty="0"/>
              <a:t>2 بايت للعينة × 22050 عينة في الثانية = 44100 بايت في الثانية</a:t>
            </a:r>
          </a:p>
          <a:p>
            <a:pPr algn="r" rtl="1"/>
            <a:r>
              <a:rPr lang="ar-JO" dirty="0"/>
              <a:t>44100 × 2 موجة (ستيريو) = 88200 بايت في الثانية للموجتين</a:t>
            </a:r>
          </a:p>
          <a:p>
            <a:pPr algn="r" rtl="1"/>
            <a:r>
              <a:rPr lang="ar-JO" dirty="0"/>
              <a:t>88200 بايت في الثانية للموجتين × 60 ثانية في الدقيقة × 15 دقيقة = 79380000 بايت في ال 15 دقيقة</a:t>
            </a:r>
          </a:p>
          <a:p>
            <a:pPr algn="r" rtl="1"/>
            <a:r>
              <a:rPr lang="ar-JO" dirty="0"/>
              <a:t>79380000 ÷ 1024 بايت في الكيلوبايت = 77519 كيلوبايت في ال 15 دقيقة</a:t>
            </a:r>
          </a:p>
          <a:p>
            <a:pPr algn="r" rtl="1"/>
            <a:r>
              <a:rPr lang="ar-JO" dirty="0"/>
              <a:t>77519 ÷ 1024 كيلوبايت في الميجابايت = 75.7 ميجابايت هي المساحة التخزينية</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42</a:t>
            </a:fld>
            <a:endParaRPr lang="en-US"/>
          </a:p>
        </p:txBody>
      </p:sp>
    </p:spTree>
    <p:extLst>
      <p:ext uri="{BB962C8B-B14F-4D97-AF65-F5344CB8AC3E}">
        <p14:creationId xmlns:p14="http://schemas.microsoft.com/office/powerpoint/2010/main" val="75581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أنواع الملفات الصوتية المتداولة</a:t>
            </a:r>
          </a:p>
        </p:txBody>
      </p:sp>
      <p:sp>
        <p:nvSpPr>
          <p:cNvPr id="3" name="عنصر نائب للمحتوى 2"/>
          <p:cNvSpPr>
            <a:spLocks noGrp="1"/>
          </p:cNvSpPr>
          <p:nvPr>
            <p:ph idx="1"/>
          </p:nvPr>
        </p:nvSpPr>
        <p:spPr/>
        <p:txBody>
          <a:bodyPr>
            <a:normAutofit/>
          </a:bodyPr>
          <a:lstStyle/>
          <a:p>
            <a:pPr algn="r" rtl="1"/>
            <a:r>
              <a:rPr lang="en-US" dirty="0"/>
              <a:t>MP3</a:t>
            </a:r>
            <a:r>
              <a:rPr lang="ar-JO" dirty="0"/>
              <a:t>: حجم صغير مقابل جودة عالية. يمتاز بخاصية تدفق الملف؛ حيث يمكن أن تسحب عبر الشبكة العالمية وتشغل دون الحاجة للانتظار لتنزيل او سحب الملف كاملا، وهو مضغوط</a:t>
            </a:r>
          </a:p>
          <a:p>
            <a:pPr algn="r" rtl="1"/>
            <a:r>
              <a:rPr lang="en-US" dirty="0"/>
              <a:t>RA, RAM, RM</a:t>
            </a:r>
            <a:r>
              <a:rPr lang="ar-JO" dirty="0"/>
              <a:t>: حجم صغير لكن جودة ضعيفة. وتمتاز بخاصية التدفق. يمكن دمجها مع الفيديو او الصور المتحركة، وهو مضغوط</a:t>
            </a:r>
          </a:p>
          <a:p>
            <a:pPr algn="r" rtl="1"/>
            <a:r>
              <a:rPr lang="en-US" dirty="0"/>
              <a:t>WAV</a:t>
            </a:r>
            <a:r>
              <a:rPr lang="ar-JO" dirty="0"/>
              <a:t>: غير مضغوطة ومساحتها كبيرة، وهو غير مضغوط</a:t>
            </a:r>
          </a:p>
          <a:p>
            <a:pPr algn="r" rtl="1"/>
            <a:r>
              <a:rPr lang="en-US" dirty="0"/>
              <a:t>AIFF</a:t>
            </a:r>
            <a:r>
              <a:rPr lang="ar-JO" dirty="0"/>
              <a:t>: أجهزة المكانتوش، غير مضغوطة وتستخدم مساحة كبيرة</a:t>
            </a:r>
          </a:p>
          <a:p>
            <a:pPr algn="r" rtl="1"/>
            <a:r>
              <a:rPr lang="en-US" dirty="0"/>
              <a:t>AU</a:t>
            </a:r>
            <a:r>
              <a:rPr lang="ar-JO" dirty="0"/>
              <a:t>: أجهزة </a:t>
            </a:r>
            <a:r>
              <a:rPr lang="en-US" dirty="0"/>
              <a:t>SUN</a:t>
            </a:r>
            <a:r>
              <a:rPr lang="ar-JO" dirty="0"/>
              <a:t>، غير مضغوطة</a:t>
            </a:r>
          </a:p>
          <a:p>
            <a:pPr algn="r" rtl="1"/>
            <a:r>
              <a:rPr lang="en-US" dirty="0"/>
              <a:t>MIDI</a:t>
            </a:r>
            <a:r>
              <a:rPr lang="ar-JO" dirty="0"/>
              <a:t>: للمعلومات الموسيقية، يمكن للحاسوب التحكم بالالات الموسيقية</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43</a:t>
            </a:fld>
            <a:endParaRPr lang="en-US"/>
          </a:p>
        </p:txBody>
      </p:sp>
    </p:spTree>
    <p:extLst>
      <p:ext uri="{BB962C8B-B14F-4D97-AF65-F5344CB8AC3E}">
        <p14:creationId xmlns:p14="http://schemas.microsoft.com/office/powerpoint/2010/main" val="132094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496D-494A-4BE3-908E-4B1522D241BA}"/>
              </a:ext>
            </a:extLst>
          </p:cNvPr>
          <p:cNvSpPr>
            <a:spLocks noGrp="1"/>
          </p:cNvSpPr>
          <p:nvPr>
            <p:ph type="title"/>
          </p:nvPr>
        </p:nvSpPr>
        <p:spPr/>
        <p:txBody>
          <a:bodyPr/>
          <a:lstStyle/>
          <a:p>
            <a:r>
              <a:rPr lang="ar-JO" dirty="0"/>
              <a:t>الأجهزة المستخدمة مع الصوت</a:t>
            </a:r>
            <a:endParaRPr lang="en-US" dirty="0"/>
          </a:p>
        </p:txBody>
      </p:sp>
      <p:sp>
        <p:nvSpPr>
          <p:cNvPr id="3" name="Content Placeholder 2">
            <a:extLst>
              <a:ext uri="{FF2B5EF4-FFF2-40B4-BE49-F238E27FC236}">
                <a16:creationId xmlns:a16="http://schemas.microsoft.com/office/drawing/2014/main" id="{0F99CB5F-1D8A-411B-9F01-01B0EB0ED791}"/>
              </a:ext>
            </a:extLst>
          </p:cNvPr>
          <p:cNvSpPr>
            <a:spLocks noGrp="1"/>
          </p:cNvSpPr>
          <p:nvPr>
            <p:ph sz="quarter" idx="1"/>
          </p:nvPr>
        </p:nvSpPr>
        <p:spPr/>
        <p:txBody>
          <a:bodyPr>
            <a:normAutofit/>
          </a:bodyPr>
          <a:lstStyle/>
          <a:p>
            <a:pPr algn="r" rtl="1"/>
            <a:r>
              <a:rPr lang="ar-JO" dirty="0"/>
              <a:t>الميكروفون: جهاز يلتقط الأمواج الصوتية ويحولها إلى طاقة كهربائية لتستخدم في مكبرات الصوت او التسجيل</a:t>
            </a:r>
          </a:p>
          <a:p>
            <a:pPr algn="r" rtl="1"/>
            <a:r>
              <a:rPr lang="ar-JO" dirty="0"/>
              <a:t>ويفترض أن تكون الأمواج الصوتية الملتقطة من خلال الميكروفون والصادرة من مكبرات الصوت متماثلة</a:t>
            </a:r>
          </a:p>
          <a:p>
            <a:pPr algn="r" rtl="1"/>
            <a:r>
              <a:rPr lang="ar-JO" dirty="0"/>
              <a:t>من أنواع الميكروفونات:</a:t>
            </a:r>
          </a:p>
          <a:p>
            <a:pPr lvl="1" algn="r" rtl="1"/>
            <a:r>
              <a:rPr lang="ar-JO" dirty="0"/>
              <a:t>الميكروفون الديناميكي</a:t>
            </a:r>
            <a:r>
              <a:rPr lang="ar-SA" dirty="0"/>
              <a:t> </a:t>
            </a:r>
            <a:r>
              <a:rPr lang="en-US" dirty="0"/>
              <a:t>Dynamic Microphone </a:t>
            </a:r>
            <a:endParaRPr lang="ar-JO" dirty="0"/>
          </a:p>
          <a:p>
            <a:pPr lvl="1" algn="r" rtl="1"/>
            <a:r>
              <a:rPr lang="ar-JO" dirty="0"/>
              <a:t>الميكروفون المكثف</a:t>
            </a:r>
            <a:r>
              <a:rPr lang="en-US" dirty="0"/>
              <a:t> </a:t>
            </a:r>
            <a:r>
              <a:rPr lang="ar-SA" dirty="0"/>
              <a:t> </a:t>
            </a:r>
            <a:r>
              <a:rPr lang="en-US" dirty="0"/>
              <a:t>Condenser Microphone </a:t>
            </a:r>
            <a:endParaRPr lang="ar-JO" dirty="0"/>
          </a:p>
        </p:txBody>
      </p:sp>
      <p:sp>
        <p:nvSpPr>
          <p:cNvPr id="4" name="Footer Placeholder 3">
            <a:extLst>
              <a:ext uri="{FF2B5EF4-FFF2-40B4-BE49-F238E27FC236}">
                <a16:creationId xmlns:a16="http://schemas.microsoft.com/office/drawing/2014/main" id="{977AE869-1DCE-4559-9175-CDC0C7BE377C}"/>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AF51B7D6-BCB9-4021-928F-D4118CAF1E6E}"/>
              </a:ext>
            </a:extLst>
          </p:cNvPr>
          <p:cNvSpPr>
            <a:spLocks noGrp="1"/>
          </p:cNvSpPr>
          <p:nvPr>
            <p:ph type="sldNum" sz="quarter" idx="12"/>
          </p:nvPr>
        </p:nvSpPr>
        <p:spPr/>
        <p:txBody>
          <a:bodyPr/>
          <a:lstStyle/>
          <a:p>
            <a:fld id="{936D5B96-C723-487F-B59A-ACA010AFAAED}" type="slidenum">
              <a:rPr lang="en-US" smtClean="0"/>
              <a:pPr/>
              <a:t>5</a:t>
            </a:fld>
            <a:endParaRPr lang="en-US"/>
          </a:p>
        </p:txBody>
      </p:sp>
    </p:spTree>
    <p:extLst>
      <p:ext uri="{BB962C8B-B14F-4D97-AF65-F5344CB8AC3E}">
        <p14:creationId xmlns:p14="http://schemas.microsoft.com/office/powerpoint/2010/main" val="282013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F604-3FC5-4F4F-ADB6-C75B22827C03}"/>
              </a:ext>
            </a:extLst>
          </p:cNvPr>
          <p:cNvSpPr>
            <a:spLocks noGrp="1"/>
          </p:cNvSpPr>
          <p:nvPr>
            <p:ph type="title"/>
          </p:nvPr>
        </p:nvSpPr>
        <p:spPr/>
        <p:txBody>
          <a:bodyPr/>
          <a:lstStyle/>
          <a:p>
            <a:r>
              <a:rPr lang="ar-JO" dirty="0"/>
              <a:t>الميكروفون الديناميكي</a:t>
            </a:r>
            <a:endParaRPr lang="en-US" dirty="0"/>
          </a:p>
        </p:txBody>
      </p:sp>
      <p:sp>
        <p:nvSpPr>
          <p:cNvPr id="3" name="Content Placeholder 2">
            <a:extLst>
              <a:ext uri="{FF2B5EF4-FFF2-40B4-BE49-F238E27FC236}">
                <a16:creationId xmlns:a16="http://schemas.microsoft.com/office/drawing/2014/main" id="{0A270D31-DC41-43B0-94EF-00CB567F708E}"/>
              </a:ext>
            </a:extLst>
          </p:cNvPr>
          <p:cNvSpPr>
            <a:spLocks noGrp="1"/>
          </p:cNvSpPr>
          <p:nvPr>
            <p:ph idx="1"/>
          </p:nvPr>
        </p:nvSpPr>
        <p:spPr/>
        <p:txBody>
          <a:bodyPr/>
          <a:lstStyle/>
          <a:p>
            <a:pPr algn="r" rtl="1"/>
            <a:r>
              <a:rPr lang="ar-JO" dirty="0"/>
              <a:t>يحتوي على غشاء رقيق وملف كهربائي مرتبط به، ويوضع الملف حول عمود مغناطيسي. عند استقبال ذبذبات الهواء يتحرك الغشاء مما يحرك الملف الكهربائي، وبحركة الملف الكهربائي حول العمود المغناطيسي يتولد تيار كهربائي</a:t>
            </a:r>
            <a:endParaRPr lang="en-US" dirty="0"/>
          </a:p>
        </p:txBody>
      </p:sp>
      <p:pic>
        <p:nvPicPr>
          <p:cNvPr id="4" name="Picture 3">
            <a:extLst>
              <a:ext uri="{FF2B5EF4-FFF2-40B4-BE49-F238E27FC236}">
                <a16:creationId xmlns:a16="http://schemas.microsoft.com/office/drawing/2014/main" id="{3842701A-B409-4E41-B08F-274B92947096}"/>
              </a:ext>
            </a:extLst>
          </p:cNvPr>
          <p:cNvPicPr>
            <a:picLocks noChangeAspect="1"/>
          </p:cNvPicPr>
          <p:nvPr/>
        </p:nvPicPr>
        <p:blipFill>
          <a:blip r:embed="rId3"/>
          <a:stretch>
            <a:fillRect/>
          </a:stretch>
        </p:blipFill>
        <p:spPr>
          <a:xfrm>
            <a:off x="2301225" y="3241393"/>
            <a:ext cx="4750869" cy="2604994"/>
          </a:xfrm>
          <a:prstGeom prst="rect">
            <a:avLst/>
          </a:prstGeom>
        </p:spPr>
      </p:pic>
      <p:sp>
        <p:nvSpPr>
          <p:cNvPr id="5" name="Footer Placeholder 4">
            <a:extLst>
              <a:ext uri="{FF2B5EF4-FFF2-40B4-BE49-F238E27FC236}">
                <a16:creationId xmlns:a16="http://schemas.microsoft.com/office/drawing/2014/main" id="{9210D986-76C7-457E-9632-B43B2B3E663A}"/>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A45A8D05-724C-4D1B-B1BF-CC462249CF32}"/>
              </a:ext>
            </a:extLst>
          </p:cNvPr>
          <p:cNvSpPr>
            <a:spLocks noGrp="1"/>
          </p:cNvSpPr>
          <p:nvPr>
            <p:ph type="sldNum" sz="quarter" idx="12"/>
          </p:nvPr>
        </p:nvSpPr>
        <p:spPr/>
        <p:txBody>
          <a:bodyPr/>
          <a:lstStyle/>
          <a:p>
            <a:fld id="{936D5B96-C723-487F-B59A-ACA010AFAAED}" type="slidenum">
              <a:rPr lang="en-US" smtClean="0"/>
              <a:pPr/>
              <a:t>6</a:t>
            </a:fld>
            <a:endParaRPr lang="en-US"/>
          </a:p>
        </p:txBody>
      </p:sp>
    </p:spTree>
    <p:extLst>
      <p:ext uri="{BB962C8B-B14F-4D97-AF65-F5344CB8AC3E}">
        <p14:creationId xmlns:p14="http://schemas.microsoft.com/office/powerpoint/2010/main" val="29166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D8EF-FD82-4A3A-C80D-AAB620A15B77}"/>
              </a:ext>
            </a:extLst>
          </p:cNvPr>
          <p:cNvSpPr>
            <a:spLocks noGrp="1"/>
          </p:cNvSpPr>
          <p:nvPr>
            <p:ph type="title"/>
          </p:nvPr>
        </p:nvSpPr>
        <p:spPr/>
        <p:txBody>
          <a:bodyPr/>
          <a:lstStyle/>
          <a:p>
            <a:endParaRPr lang="ar-PS"/>
          </a:p>
        </p:txBody>
      </p:sp>
      <p:sp>
        <p:nvSpPr>
          <p:cNvPr id="3" name="Footer Placeholder 2">
            <a:extLst>
              <a:ext uri="{FF2B5EF4-FFF2-40B4-BE49-F238E27FC236}">
                <a16:creationId xmlns:a16="http://schemas.microsoft.com/office/drawing/2014/main" id="{E9D390DB-6CDE-E9FC-4C10-42E32306FAA5}"/>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a:extLst>
              <a:ext uri="{FF2B5EF4-FFF2-40B4-BE49-F238E27FC236}">
                <a16:creationId xmlns:a16="http://schemas.microsoft.com/office/drawing/2014/main" id="{1C689E06-F844-AA99-BE65-E69805388296}"/>
              </a:ext>
            </a:extLst>
          </p:cNvPr>
          <p:cNvSpPr>
            <a:spLocks noGrp="1"/>
          </p:cNvSpPr>
          <p:nvPr>
            <p:ph type="sldNum" sz="quarter" idx="12"/>
          </p:nvPr>
        </p:nvSpPr>
        <p:spPr/>
        <p:txBody>
          <a:bodyPr/>
          <a:lstStyle/>
          <a:p>
            <a:fld id="{936D5B96-C723-487F-B59A-ACA010AFAAED}" type="slidenum">
              <a:rPr lang="en-US" smtClean="0"/>
              <a:pPr/>
              <a:t>7</a:t>
            </a:fld>
            <a:endParaRPr lang="en-US"/>
          </a:p>
        </p:txBody>
      </p:sp>
      <p:pic>
        <p:nvPicPr>
          <p:cNvPr id="7" name="Content Placeholder 6">
            <a:extLst>
              <a:ext uri="{FF2B5EF4-FFF2-40B4-BE49-F238E27FC236}">
                <a16:creationId xmlns:a16="http://schemas.microsoft.com/office/drawing/2014/main" id="{24635BF5-6567-D9B9-567B-2C9DAFE3067F}"/>
              </a:ext>
            </a:extLst>
          </p:cNvPr>
          <p:cNvPicPr>
            <a:picLocks noGrp="1" noChangeAspect="1"/>
          </p:cNvPicPr>
          <p:nvPr>
            <p:ph sz="quarter" idx="1"/>
          </p:nvPr>
        </p:nvPicPr>
        <p:blipFill>
          <a:blip r:embed="rId2"/>
          <a:stretch>
            <a:fillRect/>
          </a:stretch>
        </p:blipFill>
        <p:spPr>
          <a:xfrm>
            <a:off x="301752" y="1447092"/>
            <a:ext cx="8534400" cy="4963756"/>
          </a:xfrm>
        </p:spPr>
      </p:pic>
    </p:spTree>
    <p:extLst>
      <p:ext uri="{BB962C8B-B14F-4D97-AF65-F5344CB8AC3E}">
        <p14:creationId xmlns:p14="http://schemas.microsoft.com/office/powerpoint/2010/main" val="331909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FABE-2CFF-44DE-99AA-DA571B29D632}"/>
              </a:ext>
            </a:extLst>
          </p:cNvPr>
          <p:cNvSpPr>
            <a:spLocks noGrp="1"/>
          </p:cNvSpPr>
          <p:nvPr>
            <p:ph type="title"/>
          </p:nvPr>
        </p:nvSpPr>
        <p:spPr/>
        <p:txBody>
          <a:bodyPr/>
          <a:lstStyle/>
          <a:p>
            <a:r>
              <a:rPr lang="ar-JO" dirty="0"/>
              <a:t>الميكروفون المكثف</a:t>
            </a:r>
            <a:endParaRPr lang="en-US" dirty="0"/>
          </a:p>
        </p:txBody>
      </p:sp>
      <p:sp>
        <p:nvSpPr>
          <p:cNvPr id="3" name="Content Placeholder 2">
            <a:extLst>
              <a:ext uri="{FF2B5EF4-FFF2-40B4-BE49-F238E27FC236}">
                <a16:creationId xmlns:a16="http://schemas.microsoft.com/office/drawing/2014/main" id="{35DF4C95-B0B0-4B3D-AD9A-41E12418536A}"/>
              </a:ext>
            </a:extLst>
          </p:cNvPr>
          <p:cNvSpPr>
            <a:spLocks noGrp="1"/>
          </p:cNvSpPr>
          <p:nvPr>
            <p:ph idx="1"/>
          </p:nvPr>
        </p:nvSpPr>
        <p:spPr/>
        <p:txBody>
          <a:bodyPr/>
          <a:lstStyle/>
          <a:p>
            <a:pPr algn="r" rtl="1"/>
            <a:r>
              <a:rPr lang="ar-JO" dirty="0"/>
              <a:t>يحتوي على أنبوب خفيف الوزن وصفيحتين عند أعلى وأسفل الأنبوب، أحدهما ثابتة والأخرى متحركة، ويعمل الميكروفون من خلال الصفيحتين كعمل المكثف الكهربائي تتغير قيمته بتغير المسافة بين الصفيحتين</a:t>
            </a:r>
          </a:p>
          <a:p>
            <a:pPr algn="r" rtl="1"/>
            <a:r>
              <a:rPr lang="ar-JO" dirty="0"/>
              <a:t>التغير في ضغط الهواء يؤدي إلى تحرك الصفيحة المتحركة فيؤدي إلى تغير التيار الكهربائي مما يتناسب مع الموجات الصوتية الملتقطة</a:t>
            </a:r>
          </a:p>
        </p:txBody>
      </p:sp>
      <p:pic>
        <p:nvPicPr>
          <p:cNvPr id="4" name="Picture 3">
            <a:extLst>
              <a:ext uri="{FF2B5EF4-FFF2-40B4-BE49-F238E27FC236}">
                <a16:creationId xmlns:a16="http://schemas.microsoft.com/office/drawing/2014/main" id="{43818D68-C9D8-445E-A88C-28A64782FFFF}"/>
              </a:ext>
            </a:extLst>
          </p:cNvPr>
          <p:cNvPicPr>
            <a:picLocks noChangeAspect="1"/>
          </p:cNvPicPr>
          <p:nvPr/>
        </p:nvPicPr>
        <p:blipFill>
          <a:blip r:embed="rId3"/>
          <a:stretch>
            <a:fillRect/>
          </a:stretch>
        </p:blipFill>
        <p:spPr>
          <a:xfrm>
            <a:off x="1692349" y="3886200"/>
            <a:ext cx="5795878" cy="2014421"/>
          </a:xfrm>
          <a:prstGeom prst="rect">
            <a:avLst/>
          </a:prstGeom>
        </p:spPr>
      </p:pic>
      <p:sp>
        <p:nvSpPr>
          <p:cNvPr id="5" name="Footer Placeholder 4">
            <a:extLst>
              <a:ext uri="{FF2B5EF4-FFF2-40B4-BE49-F238E27FC236}">
                <a16:creationId xmlns:a16="http://schemas.microsoft.com/office/drawing/2014/main" id="{59DC0802-B017-4981-9924-56DFC2BA4084}"/>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84F2343F-A10F-4620-856B-824721400E83}"/>
              </a:ext>
            </a:extLst>
          </p:cNvPr>
          <p:cNvSpPr>
            <a:spLocks noGrp="1"/>
          </p:cNvSpPr>
          <p:nvPr>
            <p:ph type="sldNum" sz="quarter" idx="12"/>
          </p:nvPr>
        </p:nvSpPr>
        <p:spPr/>
        <p:txBody>
          <a:bodyPr/>
          <a:lstStyle/>
          <a:p>
            <a:fld id="{936D5B96-C723-487F-B59A-ACA010AFAAED}" type="slidenum">
              <a:rPr lang="en-US" smtClean="0"/>
              <a:pPr/>
              <a:t>8</a:t>
            </a:fld>
            <a:endParaRPr lang="en-US"/>
          </a:p>
        </p:txBody>
      </p:sp>
    </p:spTree>
    <p:extLst>
      <p:ext uri="{BB962C8B-B14F-4D97-AF65-F5344CB8AC3E}">
        <p14:creationId xmlns:p14="http://schemas.microsoft.com/office/powerpoint/2010/main" val="240819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FABE-2CFF-44DE-99AA-DA571B29D632}"/>
              </a:ext>
            </a:extLst>
          </p:cNvPr>
          <p:cNvSpPr>
            <a:spLocks noGrp="1"/>
          </p:cNvSpPr>
          <p:nvPr>
            <p:ph type="title"/>
          </p:nvPr>
        </p:nvSpPr>
        <p:spPr/>
        <p:txBody>
          <a:bodyPr/>
          <a:lstStyle/>
          <a:p>
            <a:r>
              <a:rPr lang="ar-JO" dirty="0"/>
              <a:t>الميكروفون المكثف</a:t>
            </a:r>
            <a:endParaRPr lang="en-US" dirty="0"/>
          </a:p>
        </p:txBody>
      </p:sp>
      <p:sp>
        <p:nvSpPr>
          <p:cNvPr id="3" name="Content Placeholder 2">
            <a:extLst>
              <a:ext uri="{FF2B5EF4-FFF2-40B4-BE49-F238E27FC236}">
                <a16:creationId xmlns:a16="http://schemas.microsoft.com/office/drawing/2014/main" id="{35DF4C95-B0B0-4B3D-AD9A-41E12418536A}"/>
              </a:ext>
            </a:extLst>
          </p:cNvPr>
          <p:cNvSpPr>
            <a:spLocks noGrp="1"/>
          </p:cNvSpPr>
          <p:nvPr>
            <p:ph idx="1"/>
          </p:nvPr>
        </p:nvSpPr>
        <p:spPr/>
        <p:txBody>
          <a:bodyPr>
            <a:normAutofit lnSpcReduction="10000"/>
          </a:bodyPr>
          <a:lstStyle/>
          <a:p>
            <a:pPr algn="r" rtl="1"/>
            <a:r>
              <a:rPr lang="ar-JO" dirty="0"/>
              <a:t>بعكس الميكروفون الديناميكي فإن هذا الميكروفون يحتاج إلى مصدر للطاقة الكهربائية</a:t>
            </a:r>
          </a:p>
          <a:p>
            <a:pPr algn="r" rtl="1"/>
            <a:r>
              <a:rPr lang="ar-JO" dirty="0"/>
              <a:t>يفضل استخدام الميكروفون المكثف على الميكروفون الديناميكي لانتظام التردد ووضوح الصوت الناتج</a:t>
            </a:r>
          </a:p>
          <a:p>
            <a:pPr algn="r" rtl="1"/>
            <a:r>
              <a:rPr lang="ar-JO" dirty="0"/>
              <a:t>يتميز بخفة وزن الغطاء الذي يسمج بالتقاط الاصوات ذات التردد العالي كما يسمح بالتقاط الاصوات ذات التردد المنخفض. مما يجعل الصوت الناتج أقرب إلى الصوت الطبيعي</a:t>
            </a:r>
          </a:p>
          <a:p>
            <a:pPr algn="r" rtl="1"/>
            <a:r>
              <a:rPr lang="ar-JO" dirty="0"/>
              <a:t>يستخم في التسجيل الاذاعي والاستوديوهات المحترفة</a:t>
            </a:r>
          </a:p>
          <a:p>
            <a:pPr algn="r" rtl="1"/>
            <a:r>
              <a:rPr lang="ar-JO" dirty="0"/>
              <a:t>أقل تشويشاً</a:t>
            </a:r>
          </a:p>
          <a:p>
            <a:pPr algn="r" rtl="1"/>
            <a:r>
              <a:rPr lang="ar-JO" dirty="0"/>
              <a:t>أقل وزنا وحجماً</a:t>
            </a:r>
            <a:endParaRPr lang="en-US" dirty="0"/>
          </a:p>
        </p:txBody>
      </p:sp>
      <p:sp>
        <p:nvSpPr>
          <p:cNvPr id="5" name="Footer Placeholder 4">
            <a:extLst>
              <a:ext uri="{FF2B5EF4-FFF2-40B4-BE49-F238E27FC236}">
                <a16:creationId xmlns:a16="http://schemas.microsoft.com/office/drawing/2014/main" id="{59DC0802-B017-4981-9924-56DFC2BA4084}"/>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84F2343F-A10F-4620-856B-824721400E83}"/>
              </a:ext>
            </a:extLst>
          </p:cNvPr>
          <p:cNvSpPr>
            <a:spLocks noGrp="1"/>
          </p:cNvSpPr>
          <p:nvPr>
            <p:ph type="sldNum" sz="quarter" idx="12"/>
          </p:nvPr>
        </p:nvSpPr>
        <p:spPr/>
        <p:txBody>
          <a:bodyPr/>
          <a:lstStyle/>
          <a:p>
            <a:fld id="{936D5B96-C723-487F-B59A-ACA010AFAAED}" type="slidenum">
              <a:rPr lang="en-US" smtClean="0"/>
              <a:pPr/>
              <a:t>9</a:t>
            </a:fld>
            <a:endParaRPr lang="en-US"/>
          </a:p>
        </p:txBody>
      </p:sp>
    </p:spTree>
    <p:extLst>
      <p:ext uri="{BB962C8B-B14F-4D97-AF65-F5344CB8AC3E}">
        <p14:creationId xmlns:p14="http://schemas.microsoft.com/office/powerpoint/2010/main" val="292421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17407</TotalTime>
  <Words>2450</Words>
  <Application>Microsoft Office PowerPoint</Application>
  <PresentationFormat>On-screen Show (4:3)</PresentationFormat>
  <Paragraphs>308</Paragraphs>
  <Slides>43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 Math</vt:lpstr>
      <vt:lpstr>Georgia</vt:lpstr>
      <vt:lpstr>Wingdings</vt:lpstr>
      <vt:lpstr>Wingdings 2</vt:lpstr>
      <vt:lpstr>Civic</vt:lpstr>
      <vt:lpstr>الوسائط المتعددة</vt:lpstr>
      <vt:lpstr>الصوت</vt:lpstr>
      <vt:lpstr>الصوت</vt:lpstr>
      <vt:lpstr>الصوت</vt:lpstr>
      <vt:lpstr>الأجهزة المستخدمة مع الصوت</vt:lpstr>
      <vt:lpstr>الميكروفون الديناميكي</vt:lpstr>
      <vt:lpstr>PowerPoint Presentation</vt:lpstr>
      <vt:lpstr>الميكروفون المكثف</vt:lpstr>
      <vt:lpstr>الميكروفون المكثف</vt:lpstr>
      <vt:lpstr>السماعات  Speaker </vt:lpstr>
      <vt:lpstr>السماعات</vt:lpstr>
      <vt:lpstr>خصائص الموجات الصوتية Sound Waves Properties</vt:lpstr>
      <vt:lpstr>التردد</vt:lpstr>
      <vt:lpstr>التردد</vt:lpstr>
      <vt:lpstr>التردد</vt:lpstr>
      <vt:lpstr>الطاقة</vt:lpstr>
      <vt:lpstr>كثافة الصوت</vt:lpstr>
      <vt:lpstr>شدة الصوت</vt:lpstr>
      <vt:lpstr>الديسيبل dB</vt:lpstr>
      <vt:lpstr>الزاوية</vt:lpstr>
      <vt:lpstr>الزاوية</vt:lpstr>
      <vt:lpstr>الزاوية</vt:lpstr>
      <vt:lpstr>تمثيل البيانات الصوتية</vt:lpstr>
      <vt:lpstr>المجال الزمني</vt:lpstr>
      <vt:lpstr>المجال الترددي</vt:lpstr>
      <vt:lpstr>مثال 1</vt:lpstr>
      <vt:lpstr>مثال 2</vt:lpstr>
      <vt:lpstr>ترقيم الموجات الصوتية</vt:lpstr>
      <vt:lpstr>ترقيم الموجات الصوتية</vt:lpstr>
      <vt:lpstr>المسح العيني ومعدل نيكويست</vt:lpstr>
      <vt:lpstr>المسح العيني ومعدل نيكويست</vt:lpstr>
      <vt:lpstr>معدّل التحويل الصوتي</vt:lpstr>
      <vt:lpstr>المسح العيني ومعدل نيكويست</vt:lpstr>
      <vt:lpstr>معدل نيكويست</vt:lpstr>
      <vt:lpstr>مثال</vt:lpstr>
      <vt:lpstr>PowerPoint Presentation</vt:lpstr>
      <vt:lpstr>التسوية</vt:lpstr>
      <vt:lpstr>التسوية</vt:lpstr>
      <vt:lpstr>التسوية</vt:lpstr>
      <vt:lpstr>الملفات الصوتية</vt:lpstr>
      <vt:lpstr>الملفات الصوتية</vt:lpstr>
      <vt:lpstr>مثال</vt:lpstr>
      <vt:lpstr>أنواع الملفات الصوتية المتداولة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dc:title>
  <dc:creator>alaa</dc:creator>
  <cp:lastModifiedBy>anas abuhassan</cp:lastModifiedBy>
  <cp:revision>105</cp:revision>
  <dcterms:created xsi:type="dcterms:W3CDTF">2013-06-30T20:48:36Z</dcterms:created>
  <dcterms:modified xsi:type="dcterms:W3CDTF">2024-04-01T02:19:50Z</dcterms:modified>
</cp:coreProperties>
</file>