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sldIdLst>
    <p:sldId id="257" r:id="rId3"/>
    <p:sldId id="266" r:id="rId4"/>
    <p:sldId id="267" r:id="rId5"/>
    <p:sldId id="268" r:id="rId6"/>
    <p:sldId id="258" r:id="rId7"/>
    <p:sldId id="269" r:id="rId8"/>
    <p:sldId id="270" r:id="rId9"/>
    <p:sldId id="279" r:id="rId10"/>
    <p:sldId id="281" r:id="rId11"/>
    <p:sldId id="28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notesMaster" Target="notesMasters/notesMaster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539750" y="204470"/>
            <a:ext cx="11313160" cy="5928995"/>
          </a:xfrm>
          <a:prstGeom prst="rect">
            <a:avLst/>
          </a:prstGeom>
          <a:noFill/>
        </p:spPr>
        <p:txBody>
          <a:bodyPr wrap="square" rtlCol="0">
            <a:noAutofit/>
          </a:bodyPr>
          <a:p>
            <a:pPr algn="ctr"/>
            <a:r>
              <a:rPr lang="en-US" sz="3200" b="1"/>
              <a:t>law of Demand</a:t>
            </a:r>
            <a:endParaRPr lang="en-US" sz="3200" b="1"/>
          </a:p>
          <a:p>
            <a:pPr algn="ctr"/>
            <a:endParaRPr lang="en-US" sz="3200" b="1"/>
          </a:p>
          <a:p>
            <a:pPr algn="ctr"/>
            <a:r>
              <a:rPr lang="en-US" sz="2800" b="1"/>
              <a:t>market / the circular flow of economic activity /demand </a:t>
            </a:r>
            <a:endParaRPr lang="en-US" sz="2800" b="1"/>
          </a:p>
          <a:p>
            <a:pPr algn="ctr"/>
            <a:endParaRPr lang="en-US" sz="3200"/>
          </a:p>
          <a:p>
            <a:pPr algn="ctr"/>
            <a:r>
              <a:rPr lang="en-US" sz="2400"/>
              <a:t>demand and supply are the driving force behind the market economy</a:t>
            </a:r>
            <a:endParaRPr lang="en-US" sz="2400"/>
          </a:p>
          <a:p>
            <a:pPr algn="ctr"/>
            <a:endParaRPr lang="en-US" sz="2400"/>
          </a:p>
          <a:p>
            <a:pPr algn="l"/>
            <a:r>
              <a:rPr lang="en-US" sz="2400" b="1">
                <a:solidFill>
                  <a:schemeClr val="tx1"/>
                </a:solidFill>
                <a:effectLst>
                  <a:outerShdw blurRad="38100" dist="19050" dir="2700000" algn="tl" rotWithShape="0">
                    <a:schemeClr val="dk1">
                      <a:alpha val="40000"/>
                    </a:schemeClr>
                  </a:outerShdw>
                </a:effectLst>
              </a:rPr>
              <a:t>Demand</a:t>
            </a:r>
            <a:r>
              <a:rPr lang="en-US" sz="2400">
                <a:solidFill>
                  <a:schemeClr val="tx1"/>
                </a:solidFill>
                <a:effectLst>
                  <a:outerShdw blurRad="38100" dist="19050" dir="2700000" algn="tl" rotWithShape="0">
                    <a:schemeClr val="dk1">
                      <a:alpha val="40000"/>
                    </a:schemeClr>
                  </a:outerShdw>
                </a:effectLst>
              </a:rPr>
              <a:t>: is the ability and willingness to buy a specific quantity of good at a specific price in a given period of time </a:t>
            </a:r>
            <a:endParaRPr lang="en-US" sz="2400">
              <a:solidFill>
                <a:schemeClr val="tx1"/>
              </a:solidFill>
              <a:effectLst>
                <a:outerShdw blurRad="38100" dist="19050" dir="2700000" algn="tl" rotWithShape="0">
                  <a:schemeClr val="dk1">
                    <a:alpha val="40000"/>
                  </a:schemeClr>
                </a:outerShdw>
              </a:effectLst>
            </a:endParaRPr>
          </a:p>
          <a:p>
            <a:pPr algn="l"/>
            <a:endParaRPr lang="en-US" sz="2400">
              <a:solidFill>
                <a:schemeClr val="tx1"/>
              </a:solidFill>
              <a:effectLst>
                <a:outerShdw blurRad="38100" dist="19050" dir="2700000" algn="tl" rotWithShape="0">
                  <a:schemeClr val="dk1">
                    <a:alpha val="40000"/>
                  </a:schemeClr>
                </a:outerShdw>
              </a:effectLst>
            </a:endParaRPr>
          </a:p>
          <a:p>
            <a:pPr algn="l"/>
            <a:r>
              <a:rPr lang="en-US" sz="2400">
                <a:solidFill>
                  <a:schemeClr val="tx1"/>
                </a:solidFill>
                <a:effectLst>
                  <a:outerShdw blurRad="38100" dist="19050" dir="2700000" algn="tl" rotWithShape="0">
                    <a:schemeClr val="dk1">
                      <a:alpha val="40000"/>
                    </a:schemeClr>
                  </a:outerShdw>
                </a:effectLst>
              </a:rPr>
              <a:t>Law of Demand : the quantity of a good demanded in a given time periode      increases as its priece falls .</a:t>
            </a:r>
            <a:endParaRPr lang="en-US" sz="2400">
              <a:solidFill>
                <a:schemeClr val="tx1"/>
              </a:solidFill>
              <a:effectLst>
                <a:outerShdw blurRad="38100" dist="19050" dir="2700000" algn="tl" rotWithShape="0">
                  <a:schemeClr val="dk1">
                    <a:alpha val="40000"/>
                  </a:schemeClr>
                </a:outerShdw>
              </a:effectLst>
            </a:endParaRPr>
          </a:p>
          <a:p>
            <a:pPr algn="l"/>
            <a:endParaRPr lang="en-US" sz="2400">
              <a:solidFill>
                <a:schemeClr val="tx1"/>
              </a:solidFill>
              <a:effectLst>
                <a:outerShdw blurRad="38100" dist="19050" dir="2700000" algn="tl" rotWithShape="0">
                  <a:schemeClr val="dk1">
                    <a:alpha val="40000"/>
                  </a:schemeClr>
                </a:outerShdw>
              </a:effectLst>
            </a:endParaRPr>
          </a:p>
          <a:p>
            <a:pPr algn="l"/>
            <a:r>
              <a:rPr lang="en-US" sz="2400">
                <a:solidFill>
                  <a:schemeClr val="tx1"/>
                </a:solidFill>
                <a:effectLst>
                  <a:outerShdw blurRad="38100" dist="19050" dir="2700000" algn="tl" rotWithShape="0">
                    <a:schemeClr val="dk1">
                      <a:alpha val="40000"/>
                    </a:schemeClr>
                  </a:outerShdw>
                </a:effectLst>
              </a:rPr>
              <a:t>Demand schedual ... a table of quantities that a consumer is willing and able to buy at the prevailing price in a given time period</a:t>
            </a:r>
            <a:r>
              <a:rPr lang="ar-SA" sz="2400">
                <a:solidFill>
                  <a:schemeClr val="tx1"/>
                </a:solidFill>
                <a:effectLst>
                  <a:outerShdw blurRad="38100" dist="19050" dir="2700000" algn="tl" rotWithShape="0">
                    <a:schemeClr val="dk1">
                      <a:alpha val="40000"/>
                    </a:schemeClr>
                  </a:outerShdw>
                </a:effectLst>
              </a:rPr>
              <a:t>.</a:t>
            </a:r>
            <a:endParaRPr lang="ar-SA" sz="2400">
              <a:solidFill>
                <a:schemeClr val="tx1"/>
              </a:solidFill>
              <a:effectLst>
                <a:outerShdw blurRad="38100" dist="19050" dir="2700000" algn="tl" rotWithShape="0">
                  <a:schemeClr val="dk1">
                    <a:alpha val="40000"/>
                  </a:schemeClr>
                </a:outerShdw>
              </a:effectLst>
            </a:endParaRPr>
          </a:p>
        </p:txBody>
      </p:sp>
      <p:sp>
        <p:nvSpPr>
          <p:cNvPr id="5" name="Up Arrow 4"/>
          <p:cNvSpPr/>
          <p:nvPr/>
        </p:nvSpPr>
        <p:spPr>
          <a:xfrm>
            <a:off x="9848850" y="3787140"/>
            <a:ext cx="355600" cy="596900"/>
          </a:xfrm>
          <a:prstGeom prst="upArrow">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en-US"/>
          </a:p>
        </p:txBody>
      </p:sp>
      <p:sp>
        <p:nvSpPr>
          <p:cNvPr id="6" name="Down Arrow 5"/>
          <p:cNvSpPr/>
          <p:nvPr/>
        </p:nvSpPr>
        <p:spPr>
          <a:xfrm>
            <a:off x="2444750" y="4384040"/>
            <a:ext cx="332105" cy="625475"/>
          </a:xfrm>
          <a:prstGeom prst="downArrow">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1464945" y="925195"/>
            <a:ext cx="6551295" cy="368300"/>
          </a:xfrm>
          <a:prstGeom prst="rect">
            <a:avLst/>
          </a:prstGeom>
          <a:noFill/>
        </p:spPr>
        <p:txBody>
          <a:bodyPr wrap="square" rtlCol="0">
            <a:spAutoFit/>
          </a:bodyPr>
          <a:p>
            <a:endParaRPr lang="en-US"/>
          </a:p>
        </p:txBody>
      </p:sp>
      <p:sp>
        <p:nvSpPr>
          <p:cNvPr id="6" name="Text Box 5"/>
          <p:cNvSpPr txBox="1"/>
          <p:nvPr/>
        </p:nvSpPr>
        <p:spPr>
          <a:xfrm>
            <a:off x="639445" y="722630"/>
            <a:ext cx="10683240" cy="2030095"/>
          </a:xfrm>
          <a:prstGeom prst="rect">
            <a:avLst/>
          </a:prstGeom>
          <a:noFill/>
        </p:spPr>
        <p:txBody>
          <a:bodyPr wrap="square" rtlCol="0">
            <a:spAutoFit/>
          </a:bodyPr>
          <a:p>
            <a:r>
              <a:rPr lang="en-US" b="1">
                <a:sym typeface="+mn-ea"/>
              </a:rPr>
              <a:t>6- future changes in prices </a:t>
            </a:r>
            <a:endParaRPr lang="en-US" b="1"/>
          </a:p>
          <a:p>
            <a:r>
              <a:rPr lang="en-US" altLang="en-US"/>
              <a:t>when the prices are rising, househodes tend to purchase large quantity (apprehention or fear)</a:t>
            </a:r>
            <a:endParaRPr lang="en-US" altLang="en-US"/>
          </a:p>
          <a:p>
            <a:endParaRPr lang="en-US" altLang="en-US" b="1"/>
          </a:p>
          <a:p>
            <a:r>
              <a:rPr lang="en-US" b="1"/>
              <a:t>7-change in fashion </a:t>
            </a:r>
            <a:endParaRPr lang="en-US" b="1"/>
          </a:p>
          <a:p>
            <a:r>
              <a:rPr lang="en-US"/>
              <a:t>achange in fashion or taste affects the market of a good, example: digital camera versas manual camera </a:t>
            </a:r>
            <a:endParaRPr lang="en-US" b="1"/>
          </a:p>
          <a:p>
            <a:endParaRPr lang="en-US"/>
          </a:p>
          <a:p>
            <a:r>
              <a:rPr lang="en-US" b="1"/>
              <a:t>8- demonestration effect low income grorp imitate the consumption patter of the high income groups</a:t>
            </a:r>
            <a:endParaRPr lang="en-US" b="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3" name="Table 2"/>
          <p:cNvGraphicFramePr/>
          <p:nvPr/>
        </p:nvGraphicFramePr>
        <p:xfrm>
          <a:off x="8150225" y="541655"/>
          <a:ext cx="3305810" cy="5638800"/>
        </p:xfrm>
        <a:graphic>
          <a:graphicData uri="http://schemas.openxmlformats.org/drawingml/2006/table">
            <a:tbl>
              <a:tblPr firstRow="1" bandRow="1">
                <a:tableStyleId>{5C22544A-7EE6-4342-B048-85BDC9FD1C3A}</a:tableStyleId>
              </a:tblPr>
              <a:tblGrid>
                <a:gridCol w="1574800"/>
                <a:gridCol w="1731010"/>
              </a:tblGrid>
              <a:tr h="1716405">
                <a:tc>
                  <a:txBody>
                    <a:bodyPr/>
                    <a:p>
                      <a:pPr algn="ctr">
                        <a:buNone/>
                      </a:pPr>
                      <a:r>
                        <a:rPr lang="en-US" sz="2800"/>
                        <a:t>price </a:t>
                      </a:r>
                      <a:endParaRPr lang="en-US" sz="2800"/>
                    </a:p>
                    <a:p>
                      <a:pPr algn="ctr">
                        <a:buNone/>
                      </a:pPr>
                      <a:r>
                        <a:rPr lang="en-US" sz="2800"/>
                        <a:t>of coke</a:t>
                      </a:r>
                      <a:endParaRPr lang="en-US" sz="2800"/>
                    </a:p>
                  </a:txBody>
                  <a:tcPr anchor="ctr" anchorCtr="0"/>
                </a:tc>
                <a:tc>
                  <a:txBody>
                    <a:bodyPr/>
                    <a:p>
                      <a:pPr algn="ctr">
                        <a:buNone/>
                      </a:pPr>
                      <a:r>
                        <a:rPr lang="en-US" sz="2400"/>
                        <a:t>quantity demanded</a:t>
                      </a:r>
                      <a:endParaRPr lang="en-US" sz="2400"/>
                    </a:p>
                  </a:txBody>
                  <a:tcPr anchor="ctr" anchorCtr="0"/>
                </a:tc>
              </a:tr>
              <a:tr h="436245">
                <a:tc>
                  <a:txBody>
                    <a:bodyPr/>
                    <a:p>
                      <a:pPr algn="ctr">
                        <a:buNone/>
                      </a:pPr>
                      <a:r>
                        <a:rPr lang="en-US"/>
                        <a:t>50</a:t>
                      </a:r>
                      <a:endParaRPr lang="en-US"/>
                    </a:p>
                  </a:txBody>
                  <a:tcPr anchor="ctr" anchorCtr="0"/>
                </a:tc>
                <a:tc>
                  <a:txBody>
                    <a:bodyPr/>
                    <a:p>
                      <a:pPr algn="ctr">
                        <a:buNone/>
                      </a:pPr>
                      <a:r>
                        <a:rPr lang="en-US"/>
                        <a:t>1</a:t>
                      </a:r>
                      <a:endParaRPr lang="en-US"/>
                    </a:p>
                  </a:txBody>
                  <a:tcPr anchor="ctr" anchorCtr="0"/>
                </a:tc>
              </a:tr>
              <a:tr h="435610">
                <a:tc>
                  <a:txBody>
                    <a:bodyPr/>
                    <a:p>
                      <a:pPr algn="ctr">
                        <a:buNone/>
                      </a:pPr>
                      <a:r>
                        <a:rPr lang="en-US"/>
                        <a:t>45</a:t>
                      </a:r>
                      <a:endParaRPr lang="en-US"/>
                    </a:p>
                  </a:txBody>
                  <a:tcPr anchor="ctr" anchorCtr="0"/>
                </a:tc>
                <a:tc>
                  <a:txBody>
                    <a:bodyPr/>
                    <a:p>
                      <a:pPr algn="ctr">
                        <a:buNone/>
                      </a:pPr>
                      <a:r>
                        <a:rPr lang="en-US"/>
                        <a:t>2</a:t>
                      </a:r>
                      <a:endParaRPr lang="en-US"/>
                    </a:p>
                  </a:txBody>
                  <a:tcPr anchor="ctr" anchorCtr="0"/>
                </a:tc>
              </a:tr>
              <a:tr h="435610">
                <a:tc>
                  <a:txBody>
                    <a:bodyPr/>
                    <a:p>
                      <a:pPr algn="ctr">
                        <a:buNone/>
                      </a:pPr>
                      <a:r>
                        <a:rPr lang="en-US"/>
                        <a:t>40</a:t>
                      </a:r>
                      <a:endParaRPr lang="en-US"/>
                    </a:p>
                  </a:txBody>
                  <a:tcPr anchor="ctr" anchorCtr="0"/>
                </a:tc>
                <a:tc>
                  <a:txBody>
                    <a:bodyPr/>
                    <a:p>
                      <a:pPr algn="ctr">
                        <a:buNone/>
                      </a:pPr>
                      <a:r>
                        <a:rPr lang="en-US"/>
                        <a:t>3</a:t>
                      </a:r>
                      <a:endParaRPr lang="en-US"/>
                    </a:p>
                  </a:txBody>
                  <a:tcPr anchor="ctr" anchorCtr="0"/>
                </a:tc>
              </a:tr>
              <a:tr h="436245">
                <a:tc>
                  <a:txBody>
                    <a:bodyPr/>
                    <a:p>
                      <a:pPr algn="ctr">
                        <a:buNone/>
                      </a:pPr>
                      <a:r>
                        <a:rPr lang="en-US"/>
                        <a:t>35</a:t>
                      </a:r>
                      <a:endParaRPr lang="en-US"/>
                    </a:p>
                  </a:txBody>
                  <a:tcPr anchor="ctr" anchorCtr="0"/>
                </a:tc>
                <a:tc>
                  <a:txBody>
                    <a:bodyPr/>
                    <a:p>
                      <a:pPr algn="ctr">
                        <a:buNone/>
                      </a:pPr>
                      <a:r>
                        <a:rPr lang="en-US"/>
                        <a:t>5</a:t>
                      </a:r>
                      <a:endParaRPr lang="en-US"/>
                    </a:p>
                  </a:txBody>
                  <a:tcPr anchor="ctr" anchorCtr="0"/>
                </a:tc>
              </a:tr>
              <a:tr h="435610">
                <a:tc>
                  <a:txBody>
                    <a:bodyPr/>
                    <a:p>
                      <a:pPr algn="ctr">
                        <a:buNone/>
                      </a:pPr>
                      <a:r>
                        <a:rPr lang="en-US"/>
                        <a:t>30</a:t>
                      </a:r>
                      <a:endParaRPr lang="en-US"/>
                    </a:p>
                  </a:txBody>
                  <a:tcPr anchor="ctr" anchorCtr="0"/>
                </a:tc>
                <a:tc>
                  <a:txBody>
                    <a:bodyPr/>
                    <a:p>
                      <a:pPr algn="ctr">
                        <a:buNone/>
                      </a:pPr>
                      <a:r>
                        <a:rPr lang="en-US"/>
                        <a:t>7</a:t>
                      </a:r>
                      <a:endParaRPr lang="en-US"/>
                    </a:p>
                  </a:txBody>
                  <a:tcPr anchor="ctr" anchorCtr="0"/>
                </a:tc>
              </a:tr>
              <a:tr h="435610">
                <a:tc>
                  <a:txBody>
                    <a:bodyPr/>
                    <a:p>
                      <a:pPr algn="ctr">
                        <a:buNone/>
                      </a:pPr>
                      <a:r>
                        <a:rPr lang="en-US"/>
                        <a:t>25</a:t>
                      </a:r>
                      <a:endParaRPr lang="en-US"/>
                    </a:p>
                  </a:txBody>
                  <a:tcPr anchor="ctr" anchorCtr="0"/>
                </a:tc>
                <a:tc>
                  <a:txBody>
                    <a:bodyPr/>
                    <a:p>
                      <a:pPr algn="ctr">
                        <a:buNone/>
                      </a:pPr>
                      <a:r>
                        <a:rPr lang="en-US"/>
                        <a:t>9</a:t>
                      </a:r>
                      <a:endParaRPr lang="en-US"/>
                    </a:p>
                  </a:txBody>
                  <a:tcPr anchor="ctr" anchorCtr="0"/>
                </a:tc>
              </a:tr>
              <a:tr h="435610">
                <a:tc>
                  <a:txBody>
                    <a:bodyPr/>
                    <a:p>
                      <a:pPr algn="ctr">
                        <a:buNone/>
                      </a:pPr>
                      <a:r>
                        <a:rPr lang="en-US"/>
                        <a:t>20</a:t>
                      </a:r>
                      <a:endParaRPr lang="en-US"/>
                    </a:p>
                  </a:txBody>
                  <a:tcPr anchor="ctr" anchorCtr="0"/>
                </a:tc>
                <a:tc>
                  <a:txBody>
                    <a:bodyPr/>
                    <a:p>
                      <a:pPr algn="ctr">
                        <a:buNone/>
                      </a:pPr>
                      <a:r>
                        <a:rPr lang="en-US"/>
                        <a:t>12</a:t>
                      </a:r>
                      <a:endParaRPr lang="en-US"/>
                    </a:p>
                  </a:txBody>
                  <a:tcPr anchor="ctr" anchorCtr="0"/>
                </a:tc>
              </a:tr>
              <a:tr h="436245">
                <a:tc>
                  <a:txBody>
                    <a:bodyPr/>
                    <a:p>
                      <a:pPr algn="ctr">
                        <a:buNone/>
                      </a:pPr>
                      <a:r>
                        <a:rPr lang="en-US"/>
                        <a:t>15</a:t>
                      </a:r>
                      <a:endParaRPr lang="en-US"/>
                    </a:p>
                  </a:txBody>
                  <a:tcPr anchor="ctr" anchorCtr="0"/>
                </a:tc>
                <a:tc>
                  <a:txBody>
                    <a:bodyPr/>
                    <a:p>
                      <a:pPr algn="ctr">
                        <a:buNone/>
                      </a:pPr>
                      <a:r>
                        <a:rPr lang="en-US"/>
                        <a:t>15</a:t>
                      </a:r>
                      <a:endParaRPr lang="en-US"/>
                    </a:p>
                  </a:txBody>
                  <a:tcPr anchor="ctr" anchorCtr="0"/>
                </a:tc>
              </a:tr>
              <a:tr h="435610">
                <a:tc>
                  <a:txBody>
                    <a:bodyPr/>
                    <a:p>
                      <a:pPr algn="ctr">
                        <a:buNone/>
                      </a:pPr>
                      <a:r>
                        <a:rPr lang="en-US"/>
                        <a:t>10</a:t>
                      </a:r>
                      <a:endParaRPr lang="en-US"/>
                    </a:p>
                  </a:txBody>
                  <a:tcPr anchor="ctr" anchorCtr="0"/>
                </a:tc>
                <a:tc>
                  <a:txBody>
                    <a:bodyPr/>
                    <a:p>
                      <a:pPr algn="ctr">
                        <a:buNone/>
                      </a:pPr>
                      <a:r>
                        <a:rPr lang="en-US"/>
                        <a:t>20</a:t>
                      </a:r>
                      <a:endParaRPr lang="en-US"/>
                    </a:p>
                  </a:txBody>
                  <a:tcPr anchor="ctr" anchorCtr="0"/>
                </a:tc>
              </a:tr>
            </a:tbl>
          </a:graphicData>
        </a:graphic>
      </p:graphicFrame>
      <p:pic>
        <p:nvPicPr>
          <p:cNvPr id="5" name="Picture 4"/>
          <p:cNvPicPr>
            <a:picLocks noChangeAspect="1"/>
          </p:cNvPicPr>
          <p:nvPr/>
        </p:nvPicPr>
        <p:blipFill>
          <a:blip r:embed="rId1"/>
          <a:stretch>
            <a:fillRect/>
          </a:stretch>
        </p:blipFill>
        <p:spPr>
          <a:xfrm>
            <a:off x="1264285" y="1518285"/>
            <a:ext cx="5970905" cy="3340735"/>
          </a:xfrm>
          <a:prstGeom prst="rect">
            <a:avLst/>
          </a:prstGeom>
        </p:spPr>
      </p:pic>
      <p:sp>
        <p:nvSpPr>
          <p:cNvPr id="7" name="Text Box 6"/>
          <p:cNvSpPr txBox="1"/>
          <p:nvPr/>
        </p:nvSpPr>
        <p:spPr>
          <a:xfrm>
            <a:off x="375285" y="5229860"/>
            <a:ext cx="7291705" cy="1014730"/>
          </a:xfrm>
          <a:prstGeom prst="rect">
            <a:avLst/>
          </a:prstGeom>
          <a:noFill/>
        </p:spPr>
        <p:txBody>
          <a:bodyPr wrap="square" rtlCol="0">
            <a:spAutoFit/>
          </a:bodyPr>
          <a:p>
            <a:r>
              <a:rPr lang="en-US" sz="2000" b="1">
                <a:solidFill>
                  <a:schemeClr val="accent5">
                    <a:lumMod val="75000"/>
                  </a:schemeClr>
                </a:solidFill>
              </a:rPr>
              <a:t>a curve indicating the total quantity of a product that all consumers are willing and able to purchase at the prevailing price level holding the prices of related goods, income, and other variables as constant.</a:t>
            </a:r>
            <a:endParaRPr lang="en-US" sz="2000" b="1">
              <a:solidFill>
                <a:schemeClr val="accent5">
                  <a:lumMod val="75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Text Box 2"/>
          <p:cNvSpPr txBox="1"/>
          <p:nvPr/>
        </p:nvSpPr>
        <p:spPr>
          <a:xfrm>
            <a:off x="292100" y="1162685"/>
            <a:ext cx="11456035" cy="1198245"/>
          </a:xfrm>
          <a:prstGeom prst="rect">
            <a:avLst/>
          </a:prstGeom>
          <a:noFill/>
        </p:spPr>
        <p:txBody>
          <a:bodyPr wrap="square" rtlCol="0">
            <a:noAutofit/>
          </a:bodyPr>
          <a:p>
            <a:pPr algn="ctr"/>
            <a:r>
              <a:rPr lang="en-US" sz="2800"/>
              <a:t>This inverse relationship between price and quantity is called as the law of demand .</a:t>
            </a:r>
            <a:endParaRPr lang="en-US" sz="2800"/>
          </a:p>
          <a:p>
            <a:pPr algn="ctr"/>
            <a:endParaRPr lang="en-US" sz="2800"/>
          </a:p>
          <a:p>
            <a:pPr algn="ctr"/>
            <a:r>
              <a:rPr lang="en-US" sz="2800"/>
              <a:t>The movement on the demand curve is due to the changes in the prices, the higher the price       the smaller the quantity demanded and the lower the price, the higher the quantity demanded</a:t>
            </a:r>
            <a:endParaRPr lang="en-US" sz="2800"/>
          </a:p>
          <a:p>
            <a:pPr algn="ctr"/>
            <a:r>
              <a:rPr lang="en-US" sz="2800"/>
              <a:t>  </a:t>
            </a:r>
            <a:endParaRPr lang="en-US" sz="2800"/>
          </a:p>
        </p:txBody>
      </p:sp>
      <p:sp>
        <p:nvSpPr>
          <p:cNvPr id="4" name="Right Arrow 3"/>
          <p:cNvSpPr/>
          <p:nvPr/>
        </p:nvSpPr>
        <p:spPr>
          <a:xfrm>
            <a:off x="3121660" y="2960370"/>
            <a:ext cx="354965" cy="308610"/>
          </a:xfrm>
          <a:prstGeom prst="rightArrow">
            <a:avLst>
              <a:gd name="adj1" fmla="val 6849"/>
              <a:gd name="adj2" fmla="val 50000"/>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en-US"/>
          </a:p>
        </p:txBody>
      </p:sp>
      <p:pic>
        <p:nvPicPr>
          <p:cNvPr id="5" name="Picture 4"/>
          <p:cNvPicPr>
            <a:picLocks noChangeAspect="1"/>
          </p:cNvPicPr>
          <p:nvPr/>
        </p:nvPicPr>
        <p:blipFill>
          <a:blip r:embed="rId1"/>
          <a:stretch>
            <a:fillRect/>
          </a:stretch>
        </p:blipFill>
        <p:spPr>
          <a:xfrm>
            <a:off x="4014470" y="4088130"/>
            <a:ext cx="4610735" cy="258000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1127125" y="396240"/>
            <a:ext cx="9401810" cy="2183765"/>
          </a:xfrm>
          <a:prstGeom prst="rect">
            <a:avLst/>
          </a:prstGeom>
          <a:noFill/>
        </p:spPr>
        <p:txBody>
          <a:bodyPr wrap="square" rtlCol="0">
            <a:spAutoFit/>
          </a:bodyPr>
          <a:p>
            <a:pPr algn="ctr"/>
            <a:r>
              <a:rPr lang="en-US" sz="2000" b="1"/>
              <a:t>movments on the demand curve</a:t>
            </a:r>
            <a:endParaRPr lang="en-US" sz="2000" b="1"/>
          </a:p>
          <a:p>
            <a:endParaRPr lang="en-US" sz="2000" b="1"/>
          </a:p>
          <a:p>
            <a:pPr algn="ctr"/>
            <a:r>
              <a:rPr lang="en-US" sz="2800" b="1">
                <a:solidFill>
                  <a:schemeClr val="accent5">
                    <a:lumMod val="75000"/>
                  </a:schemeClr>
                </a:solidFill>
              </a:rPr>
              <a:t>price </a:t>
            </a:r>
            <a:r>
              <a:rPr lang="en-US" sz="2000" b="1"/>
              <a:t>is affecting the quantity demanded</a:t>
            </a:r>
            <a:endParaRPr lang="en-US" sz="2000" b="1"/>
          </a:p>
          <a:p>
            <a:endParaRPr lang="en-US" sz="2000" b="1"/>
          </a:p>
          <a:p>
            <a:pPr algn="ctr"/>
            <a:r>
              <a:rPr lang="en-US" sz="2000" b="1"/>
              <a:t> The movemment on a Demand curve takes place (extension of contraction) due to </a:t>
            </a:r>
            <a:r>
              <a:rPr lang="en-US" sz="2800" b="1">
                <a:solidFill>
                  <a:schemeClr val="accent5">
                    <a:lumMod val="75000"/>
                  </a:schemeClr>
                </a:solidFill>
              </a:rPr>
              <a:t>price </a:t>
            </a:r>
            <a:r>
              <a:rPr lang="en-US" sz="2000" b="1"/>
              <a:t>rise or fall </a:t>
            </a:r>
            <a:endParaRPr lang="en-US" sz="2000" b="1"/>
          </a:p>
        </p:txBody>
      </p:sp>
      <p:pic>
        <p:nvPicPr>
          <p:cNvPr id="4" name="Picture 3"/>
          <p:cNvPicPr>
            <a:picLocks noChangeAspect="1"/>
          </p:cNvPicPr>
          <p:nvPr/>
        </p:nvPicPr>
        <p:blipFill>
          <a:blip r:embed="rId1"/>
          <a:stretch>
            <a:fillRect/>
          </a:stretch>
        </p:blipFill>
        <p:spPr>
          <a:xfrm>
            <a:off x="1579245" y="2833370"/>
            <a:ext cx="7772400" cy="372745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454660" y="285115"/>
            <a:ext cx="5217160" cy="6388100"/>
          </a:xfrm>
          <a:prstGeom prst="rect">
            <a:avLst/>
          </a:prstGeom>
          <a:noFill/>
        </p:spPr>
        <p:txBody>
          <a:bodyPr wrap="square" rtlCol="0">
            <a:noAutofit/>
          </a:bodyPr>
          <a:p>
            <a:r>
              <a:rPr lang="en-US" sz="2400" b="1"/>
              <a:t>Determenants of Demand</a:t>
            </a:r>
            <a:br>
              <a:rPr lang="en-US" sz="2400" b="1"/>
            </a:br>
            <a:endParaRPr lang="en-US" sz="2400" b="1"/>
          </a:p>
          <a:p>
            <a:r>
              <a:rPr lang="en-US" sz="2400" b="1"/>
              <a:t>1- price of the good</a:t>
            </a:r>
            <a:endParaRPr lang="en-US" sz="2400" b="1"/>
          </a:p>
          <a:p>
            <a:r>
              <a:rPr lang="en-US" sz="2400" b="1"/>
              <a:t>2- price of </a:t>
            </a:r>
            <a:r>
              <a:rPr lang="en-US" sz="2400" b="1">
                <a:solidFill>
                  <a:srgbClr val="C00000"/>
                </a:solidFill>
              </a:rPr>
              <a:t>related </a:t>
            </a:r>
            <a:r>
              <a:rPr lang="en-US" sz="2400" b="1"/>
              <a:t>goods </a:t>
            </a:r>
            <a:endParaRPr lang="en-US" sz="2400" b="1"/>
          </a:p>
          <a:p>
            <a:endParaRPr lang="en-US" sz="2400" b="1"/>
          </a:p>
          <a:p>
            <a:endParaRPr lang="en-US" sz="2400" b="1"/>
          </a:p>
          <a:p>
            <a:r>
              <a:rPr lang="en-US" sz="2400" b="1"/>
              <a:t>3- Consumers income</a:t>
            </a:r>
            <a:endParaRPr lang="en-US" sz="2400" b="1"/>
          </a:p>
          <a:p>
            <a:r>
              <a:rPr lang="en-US" sz="2400" b="1"/>
              <a:t>4- Taste, Prefrences, and habit</a:t>
            </a:r>
            <a:endParaRPr lang="en-US" sz="2400" b="1"/>
          </a:p>
          <a:p>
            <a:r>
              <a:rPr lang="en-US" sz="2400" b="1"/>
              <a:t>5- population</a:t>
            </a:r>
            <a:endParaRPr lang="en-US" sz="2400" b="1"/>
          </a:p>
          <a:p>
            <a:r>
              <a:rPr lang="en-US" sz="2400" b="1"/>
              <a:t>6- mony circulation</a:t>
            </a:r>
            <a:endParaRPr lang="en-US" sz="2400" b="1"/>
          </a:p>
          <a:p>
            <a:r>
              <a:rPr lang="en-US" sz="2400" b="1"/>
              <a:t>7- weather condition</a:t>
            </a:r>
            <a:endParaRPr lang="en-US" sz="2400" b="1"/>
          </a:p>
          <a:p>
            <a:r>
              <a:rPr lang="en-US" sz="2400" b="1"/>
              <a:t>8- value of mony</a:t>
            </a:r>
            <a:endParaRPr lang="en-US" sz="2400" b="1"/>
          </a:p>
          <a:p>
            <a:r>
              <a:rPr lang="en-US" sz="2400" b="1"/>
              <a:t>9- advertisment and salesmanship</a:t>
            </a:r>
            <a:endParaRPr lang="en-US" sz="2400" b="1"/>
          </a:p>
          <a:p>
            <a:r>
              <a:rPr lang="en-US" sz="2400" b="1"/>
              <a:t>10- consumer price expectation</a:t>
            </a:r>
            <a:endParaRPr lang="en-US" sz="2400" b="1"/>
          </a:p>
          <a:p>
            <a:r>
              <a:rPr lang="en-US" sz="2400" b="1"/>
              <a:t>11- government policy (Taxation)</a:t>
            </a:r>
            <a:endParaRPr lang="en-US" sz="2400" b="1"/>
          </a:p>
        </p:txBody>
      </p:sp>
      <p:cxnSp>
        <p:nvCxnSpPr>
          <p:cNvPr id="3" name="Elbow Connector 2"/>
          <p:cNvCxnSpPr/>
          <p:nvPr/>
        </p:nvCxnSpPr>
        <p:spPr>
          <a:xfrm>
            <a:off x="3634740" y="1685290"/>
            <a:ext cx="1002030" cy="544195"/>
          </a:xfrm>
          <a:prstGeom prst="bentConnector3">
            <a:avLst>
              <a:gd name="adj1" fmla="val 50063"/>
            </a:avLst>
          </a:prstGeom>
        </p:spPr>
        <p:style>
          <a:lnRef idx="2">
            <a:schemeClr val="accent1"/>
          </a:lnRef>
          <a:fillRef idx="0">
            <a:srgbClr val="FFFFFF"/>
          </a:fillRef>
          <a:effectRef idx="0">
            <a:srgbClr val="FFFFFF"/>
          </a:effectRef>
          <a:fontRef idx="minor">
            <a:schemeClr val="tx1"/>
          </a:fontRef>
        </p:style>
      </p:cxnSp>
      <p:sp>
        <p:nvSpPr>
          <p:cNvPr id="4" name="Text Box 3"/>
          <p:cNvSpPr txBox="1"/>
          <p:nvPr/>
        </p:nvSpPr>
        <p:spPr>
          <a:xfrm>
            <a:off x="4798695" y="1987550"/>
            <a:ext cx="4037965" cy="655955"/>
          </a:xfrm>
          <a:prstGeom prst="rect">
            <a:avLst/>
          </a:prstGeom>
          <a:noFill/>
        </p:spPr>
        <p:txBody>
          <a:bodyPr wrap="square" rtlCol="0">
            <a:noAutofit/>
          </a:bodyPr>
          <a:p>
            <a:r>
              <a:rPr lang="en-US" sz="2400" b="1">
                <a:solidFill>
                  <a:srgbClr val="C00000"/>
                </a:solidFill>
              </a:rPr>
              <a:t>complementary good</a:t>
            </a:r>
            <a:endParaRPr lang="en-US" sz="2400" b="1">
              <a:solidFill>
                <a:srgbClr val="C00000"/>
              </a:solidFill>
            </a:endParaRPr>
          </a:p>
          <a:p>
            <a:r>
              <a:rPr lang="en-US" sz="2400" b="1">
                <a:solidFill>
                  <a:srgbClr val="C00000"/>
                </a:solidFill>
              </a:rPr>
              <a:t>substitute good</a:t>
            </a:r>
            <a:endParaRPr lang="en-US" sz="2400" b="1">
              <a:solidFill>
                <a:srgbClr val="C00000"/>
              </a:solidFill>
            </a:endParaRPr>
          </a:p>
        </p:txBody>
      </p:sp>
      <p:sp>
        <p:nvSpPr>
          <p:cNvPr id="6" name="Text Box 5"/>
          <p:cNvSpPr txBox="1"/>
          <p:nvPr/>
        </p:nvSpPr>
        <p:spPr>
          <a:xfrm>
            <a:off x="6153150" y="4792980"/>
            <a:ext cx="5514340" cy="829945"/>
          </a:xfrm>
          <a:prstGeom prst="rect">
            <a:avLst/>
          </a:prstGeom>
          <a:noFill/>
        </p:spPr>
        <p:txBody>
          <a:bodyPr wrap="square" rtlCol="0">
            <a:spAutoFit/>
          </a:bodyPr>
          <a:p>
            <a:r>
              <a:rPr lang="en-US" sz="2400" b="1"/>
              <a:t>12- credit facilities</a:t>
            </a:r>
            <a:endParaRPr lang="en-US" sz="2400" b="1"/>
          </a:p>
          <a:p>
            <a:r>
              <a:rPr lang="en-US" sz="2400" b="1"/>
              <a:t>13-multiplicity of uses of goods</a:t>
            </a:r>
            <a:endParaRPr lang="en-US" sz="2400" b="1"/>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Picture 1"/>
          <p:cNvPicPr>
            <a:picLocks noChangeAspect="1"/>
          </p:cNvPicPr>
          <p:nvPr/>
        </p:nvPicPr>
        <p:blipFill>
          <a:blip r:embed="rId1"/>
          <a:stretch>
            <a:fillRect/>
          </a:stretch>
        </p:blipFill>
        <p:spPr>
          <a:xfrm>
            <a:off x="581025" y="128905"/>
            <a:ext cx="10586085" cy="6533515"/>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1003935" y="432435"/>
            <a:ext cx="10537190" cy="5681345"/>
          </a:xfrm>
          <a:prstGeom prst="rect">
            <a:avLst/>
          </a:prstGeom>
          <a:noFill/>
        </p:spPr>
        <p:txBody>
          <a:bodyPr wrap="square" rtlCol="0">
            <a:noAutofit/>
          </a:bodyPr>
          <a:p>
            <a:pPr algn="ctr"/>
            <a:endParaRPr lang="en-US" sz="2400" b="1">
              <a:latin typeface="Times New Roman" panose="02020603050405020304" charset="0"/>
              <a:cs typeface="Times New Roman" panose="02020603050405020304" charset="0"/>
            </a:endParaRPr>
          </a:p>
          <a:p>
            <a:pPr algn="ctr"/>
            <a:endParaRPr lang="en-US" sz="2400" b="1">
              <a:latin typeface="Times New Roman" panose="02020603050405020304" charset="0"/>
              <a:cs typeface="Times New Roman" panose="02020603050405020304" charset="0"/>
            </a:endParaRPr>
          </a:p>
          <a:p>
            <a:pPr algn="ctr"/>
            <a:r>
              <a:rPr lang="en-US" sz="2400" b="1">
                <a:latin typeface="Times New Roman" panose="02020603050405020304" charset="0"/>
                <a:cs typeface="Times New Roman" panose="02020603050405020304" charset="0"/>
              </a:rPr>
              <a:t>Types of Demand</a:t>
            </a:r>
            <a:endParaRPr lang="en-US" sz="2400" b="1">
              <a:latin typeface="Times New Roman" panose="02020603050405020304" charset="0"/>
              <a:cs typeface="Times New Roman" panose="02020603050405020304" charset="0"/>
            </a:endParaRPr>
          </a:p>
          <a:p>
            <a:endParaRPr lang="en-US" sz="2400">
              <a:latin typeface="Times New Roman" panose="02020603050405020304" charset="0"/>
              <a:cs typeface="Times New Roman" panose="02020603050405020304" charset="0"/>
            </a:endParaRPr>
          </a:p>
          <a:p>
            <a:pPr algn="l"/>
            <a:r>
              <a:rPr lang="en-US" sz="2400">
                <a:latin typeface="Times New Roman" panose="02020603050405020304" charset="0"/>
                <a:cs typeface="Times New Roman" panose="02020603050405020304" charset="0"/>
              </a:rPr>
              <a:t>- Direct and indirect demand</a:t>
            </a:r>
            <a:endParaRPr lang="en-US" sz="2400">
              <a:latin typeface="Times New Roman" panose="02020603050405020304" charset="0"/>
              <a:cs typeface="Times New Roman" panose="02020603050405020304" charset="0"/>
            </a:endParaRPr>
          </a:p>
          <a:p>
            <a:r>
              <a:rPr lang="en-US" sz="2400">
                <a:latin typeface="Times New Roman" panose="02020603050405020304" charset="0"/>
                <a:cs typeface="Times New Roman" panose="02020603050405020304" charset="0"/>
              </a:rPr>
              <a:t>- Dirived demand and autonomas demand </a:t>
            </a:r>
            <a:endParaRPr lang="en-US" sz="2400">
              <a:latin typeface="Times New Roman" panose="02020603050405020304" charset="0"/>
              <a:cs typeface="Times New Roman" panose="02020603050405020304" charset="0"/>
            </a:endParaRPr>
          </a:p>
          <a:p>
            <a:r>
              <a:rPr lang="en-US" sz="2400">
                <a:latin typeface="Times New Roman" panose="02020603050405020304" charset="0"/>
                <a:cs typeface="Times New Roman" panose="02020603050405020304" charset="0"/>
              </a:rPr>
              <a:t>- Durable and non durable </a:t>
            </a:r>
            <a:endParaRPr lang="en-US" sz="2400">
              <a:latin typeface="Times New Roman" panose="02020603050405020304" charset="0"/>
              <a:cs typeface="Times New Roman" panose="02020603050405020304" charset="0"/>
            </a:endParaRPr>
          </a:p>
          <a:p>
            <a:r>
              <a:rPr lang="en-US" sz="2400">
                <a:latin typeface="Times New Roman" panose="02020603050405020304" charset="0"/>
                <a:cs typeface="Times New Roman" panose="02020603050405020304" charset="0"/>
              </a:rPr>
              <a:t>- Firm and Industry demand</a:t>
            </a:r>
            <a:endParaRPr lang="en-US" sz="2400">
              <a:latin typeface="Times New Roman" panose="02020603050405020304" charset="0"/>
              <a:cs typeface="Times New Roman" panose="02020603050405020304" charset="0"/>
            </a:endParaRPr>
          </a:p>
          <a:p>
            <a:r>
              <a:rPr lang="en-US" sz="2400">
                <a:latin typeface="Times New Roman" panose="02020603050405020304" charset="0"/>
                <a:cs typeface="Times New Roman" panose="02020603050405020304" charset="0"/>
              </a:rPr>
              <a:t>- Total market and market segmant demand </a:t>
            </a:r>
            <a:endParaRPr lang="en-US" sz="2400">
              <a:latin typeface="Times New Roman" panose="02020603050405020304" charset="0"/>
              <a:cs typeface="Times New Roman" panose="02020603050405020304" charset="0"/>
            </a:endParaRPr>
          </a:p>
          <a:p>
            <a:r>
              <a:rPr lang="en-US" sz="2400">
                <a:latin typeface="Times New Roman" panose="02020603050405020304" charset="0"/>
                <a:cs typeface="Times New Roman" panose="02020603050405020304" charset="0"/>
              </a:rPr>
              <a:t>-Short run and Long run demand</a:t>
            </a:r>
            <a:endParaRPr lang="en-US" sz="2400">
              <a:latin typeface="Times New Roman" panose="02020603050405020304" charset="0"/>
              <a:cs typeface="Times New Roman" panose="02020603050405020304" charset="0"/>
            </a:endParaRPr>
          </a:p>
          <a:p>
            <a:r>
              <a:rPr lang="en-US" sz="2400">
                <a:latin typeface="Times New Roman" panose="02020603050405020304" charset="0"/>
                <a:cs typeface="Times New Roman" panose="02020603050405020304" charset="0"/>
              </a:rPr>
              <a:t>- Joint demand and composit demand</a:t>
            </a:r>
            <a:endParaRPr lang="en-US" sz="2400">
              <a:latin typeface="Times New Roman" panose="02020603050405020304" charset="0"/>
              <a:cs typeface="Times New Roman" panose="02020603050405020304" charset="0"/>
            </a:endParaRPr>
          </a:p>
          <a:p>
            <a:r>
              <a:rPr lang="en-US" sz="2400">
                <a:latin typeface="Times New Roman" panose="02020603050405020304" charset="0"/>
                <a:cs typeface="Times New Roman" panose="02020603050405020304" charset="0"/>
              </a:rPr>
              <a:t>- Price demand, income demand and cross demand</a:t>
            </a:r>
            <a:endParaRPr lang="en-US" sz="2400">
              <a:latin typeface="Times New Roman" panose="02020603050405020304" charset="0"/>
              <a:cs typeface="Times New Roman" panose="02020603050405020304" charset="0"/>
            </a:endParaRPr>
          </a:p>
          <a:p>
            <a:r>
              <a:rPr lang="en-US" sz="2400">
                <a:latin typeface="Times New Roman" panose="02020603050405020304" charset="0"/>
                <a:cs typeface="Times New Roman" panose="02020603050405020304" charset="0"/>
              </a:rPr>
              <a:t> </a:t>
            </a:r>
            <a:endParaRPr lang="en-US" sz="2400">
              <a:latin typeface="Times New Roman" panose="02020603050405020304" charset="0"/>
              <a:cs typeface="Times New Roman" panose="02020603050405020304" charset="0"/>
            </a:endParaRPr>
          </a:p>
          <a:p>
            <a:endParaRPr lang="en-US" sz="2400">
              <a:latin typeface="Times New Roman" panose="02020603050405020304" charset="0"/>
              <a:cs typeface="Times New Roman" panose="02020603050405020304" charset="0"/>
            </a:endParaRPr>
          </a:p>
          <a:p>
            <a:endParaRPr lang="en-US" sz="2400">
              <a:latin typeface="Times New Roman" panose="02020603050405020304" charset="0"/>
              <a:cs typeface="Times New Roman" panose="0202060305040502030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700405" y="356870"/>
            <a:ext cx="10669905" cy="5454015"/>
          </a:xfrm>
          <a:prstGeom prst="rect">
            <a:avLst/>
          </a:prstGeom>
          <a:noFill/>
        </p:spPr>
        <p:txBody>
          <a:bodyPr wrap="square" rtlCol="0">
            <a:noAutofit/>
          </a:bodyPr>
          <a:p>
            <a:r>
              <a:rPr lang="en-US" sz="2400" b="1">
                <a:solidFill>
                  <a:srgbClr val="C00000"/>
                </a:solidFill>
              </a:rPr>
              <a:t>price demand : </a:t>
            </a:r>
            <a:r>
              <a:rPr lang="en-US" sz="2400">
                <a:solidFill>
                  <a:schemeClr val="tx1"/>
                </a:solidFill>
              </a:rPr>
              <a:t>the ability and willingness to buy specific quentities of a good at the prevailing price in a given time period.</a:t>
            </a:r>
            <a:endParaRPr lang="en-US" sz="2400">
              <a:solidFill>
                <a:schemeClr val="tx1"/>
              </a:solidFill>
            </a:endParaRPr>
          </a:p>
          <a:p>
            <a:endParaRPr lang="en-US" sz="2400">
              <a:solidFill>
                <a:schemeClr val="tx1"/>
              </a:solidFill>
            </a:endParaRPr>
          </a:p>
          <a:p>
            <a:r>
              <a:rPr lang="en-US" sz="2400" b="1">
                <a:solidFill>
                  <a:srgbClr val="C00000"/>
                </a:solidFill>
              </a:rPr>
              <a:t>income demand: </a:t>
            </a:r>
            <a:r>
              <a:rPr lang="en-US" sz="2400">
                <a:solidFill>
                  <a:schemeClr val="tx1"/>
                </a:solidFill>
              </a:rPr>
              <a:t>the ability and willingness to buy a commodity at the available income in a given period of time </a:t>
            </a:r>
            <a:endParaRPr lang="en-US" sz="2400">
              <a:solidFill>
                <a:schemeClr val="tx1"/>
              </a:solidFill>
            </a:endParaRPr>
          </a:p>
          <a:p>
            <a:endParaRPr lang="en-US" sz="2400">
              <a:solidFill>
                <a:schemeClr val="tx1"/>
              </a:solidFill>
            </a:endParaRPr>
          </a:p>
          <a:p>
            <a:r>
              <a:rPr lang="en-US" sz="2400" b="1">
                <a:solidFill>
                  <a:srgbClr val="C00000"/>
                </a:solidFill>
              </a:rPr>
              <a:t>market demand :</a:t>
            </a:r>
            <a:r>
              <a:rPr lang="en-US" sz="2400">
                <a:solidFill>
                  <a:schemeClr val="tx1"/>
                </a:solidFill>
              </a:rPr>
              <a:t> the total quantity of agood or service that people are willing and able to buy at prevailing price in a given time period. </a:t>
            </a:r>
            <a:r>
              <a:rPr lang="en-US" sz="2400" i="1">
                <a:solidFill>
                  <a:schemeClr val="tx1"/>
                </a:solidFill>
              </a:rPr>
              <a:t>it is the sum of individual demands.</a:t>
            </a:r>
            <a:endParaRPr lang="en-US" sz="2400" i="1">
              <a:solidFill>
                <a:schemeClr val="tx1"/>
              </a:solidFill>
            </a:endParaRPr>
          </a:p>
          <a:p>
            <a:endParaRPr lang="en-US" sz="2400" b="1">
              <a:solidFill>
                <a:srgbClr val="C00000"/>
              </a:solidFill>
            </a:endParaRPr>
          </a:p>
          <a:p>
            <a:r>
              <a:rPr lang="en-US" sz="2400" b="1">
                <a:solidFill>
                  <a:srgbClr val="C00000"/>
                </a:solidFill>
              </a:rPr>
              <a:t>cross demand</a:t>
            </a:r>
            <a:r>
              <a:rPr lang="en-US" sz="2400" b="1"/>
              <a:t> : </a:t>
            </a:r>
            <a:r>
              <a:rPr lang="en-US" sz="2400"/>
              <a:t>the ability and willingness to buy a commodity or service at the prevailing price of the related commodity, substitues or complementary products.</a:t>
            </a:r>
            <a:endParaRPr lang="en-US" sz="2400"/>
          </a:p>
          <a:p>
            <a:endParaRPr lang="en-US" sz="2400"/>
          </a:p>
          <a:p>
            <a:r>
              <a:rPr lang="en-US" sz="2400" b="1">
                <a:solidFill>
                  <a:srgbClr val="C00000"/>
                </a:solidFill>
              </a:rPr>
              <a:t>Exceptional demand curve:</a:t>
            </a:r>
            <a:r>
              <a:rPr lang="en-US" sz="2400"/>
              <a:t> the demand curve slopes from left to right upward if deposit the increase in price the commodity, people tend to buy more due to reasons like fear of shortage or it may be an </a:t>
            </a:r>
            <a:endParaRPr lang="en-US" sz="2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448945" y="384810"/>
            <a:ext cx="11169015" cy="5394325"/>
          </a:xfrm>
          <a:prstGeom prst="rect">
            <a:avLst/>
          </a:prstGeom>
          <a:noFill/>
        </p:spPr>
        <p:txBody>
          <a:bodyPr wrap="square" rtlCol="0">
            <a:noAutofit/>
          </a:bodyPr>
          <a:p>
            <a:endParaRPr lang="en-US"/>
          </a:p>
          <a:p>
            <a:pPr algn="ctr"/>
            <a:r>
              <a:rPr lang="en-US" sz="2400" b="1"/>
              <a:t>exceptional demand curve </a:t>
            </a:r>
            <a:endParaRPr lang="en-US" sz="2400" b="1"/>
          </a:p>
          <a:p>
            <a:pPr algn="ctr"/>
            <a:r>
              <a:rPr lang="en-US" sz="2400" b="1"/>
              <a:t>(cases when the law of demand becomes </a:t>
            </a:r>
            <a:r>
              <a:rPr lang="en-US" sz="2400" b="1" i="1"/>
              <a:t>ineffective</a:t>
            </a:r>
            <a:r>
              <a:rPr lang="en-US" sz="2400" b="1"/>
              <a:t>)</a:t>
            </a:r>
            <a:endParaRPr lang="en-US" sz="2400" b="1"/>
          </a:p>
          <a:p>
            <a:endParaRPr lang="en-US"/>
          </a:p>
          <a:p>
            <a:r>
              <a:rPr lang="en-US" sz="2000" b="1"/>
              <a:t>1- Giffen goods/ Giffen Paradox</a:t>
            </a:r>
            <a:endParaRPr lang="en-US" sz="2000" b="1"/>
          </a:p>
          <a:p>
            <a:r>
              <a:rPr lang="en-US" sz="2000"/>
              <a:t>people spend more of their income on inferior good</a:t>
            </a:r>
            <a:r>
              <a:rPr lang="ar-SA" altLang="en-US" sz="2000"/>
              <a:t> </a:t>
            </a:r>
            <a:r>
              <a:rPr lang="en-US" sz="2000"/>
              <a:t> (</a:t>
            </a:r>
            <a:r>
              <a:rPr lang="ar-SA" sz="2000"/>
              <a:t>سلعة رديئة</a:t>
            </a:r>
            <a:r>
              <a:rPr lang="en-US" sz="2000"/>
              <a:t>) </a:t>
            </a:r>
            <a:r>
              <a:rPr lang="ar-SA" altLang="en-US" sz="2000"/>
              <a:t> </a:t>
            </a:r>
            <a:r>
              <a:rPr lang="en-US" sz="2000"/>
              <a:t>like potato and less of their income on meat. </a:t>
            </a:r>
            <a:endParaRPr lang="en-US" sz="2000"/>
          </a:p>
          <a:p>
            <a:r>
              <a:rPr lang="en-US" altLang="en-US" sz="2000" b="1"/>
              <a:t>2- conspicuous consumption / veblen effect </a:t>
            </a:r>
            <a:endParaRPr lang="en-US" altLang="en-US" sz="2000" b="1"/>
          </a:p>
          <a:p>
            <a:r>
              <a:rPr lang="en-US" altLang="en-US" sz="2000"/>
              <a:t>rich people consume some very high price good like </a:t>
            </a:r>
            <a:r>
              <a:rPr lang="en-US" altLang="en-US" sz="2000" b="1"/>
              <a:t>diamonds </a:t>
            </a:r>
            <a:r>
              <a:rPr lang="en-US" altLang="en-US" sz="2000"/>
              <a:t>because its prestige value, so when price of these goods falls, the consumers think that the prestige value comes down, so the quantity demanded falls as its prices falls.</a:t>
            </a:r>
            <a:endParaRPr lang="en-US" altLang="en-US" sz="2000"/>
          </a:p>
          <a:p>
            <a:r>
              <a:rPr lang="en-US" altLang="en-US" sz="2000" b="1"/>
              <a:t>3- conspicuous necessities</a:t>
            </a:r>
            <a:endParaRPr lang="en-US" altLang="en-US" sz="2000" b="1"/>
          </a:p>
          <a:p>
            <a:r>
              <a:rPr lang="en-US" altLang="en-US" sz="2000"/>
              <a:t>things that we consume inspite of thier high prices just because they are Necessary in our modern life, like cars and refrigeators .</a:t>
            </a:r>
            <a:endParaRPr lang="en-US" altLang="en-US" sz="2000"/>
          </a:p>
          <a:p>
            <a:r>
              <a:rPr lang="en-US" altLang="en-US" sz="2000" b="1"/>
              <a:t>4- Ignorance</a:t>
            </a:r>
            <a:endParaRPr lang="en-US" altLang="en-US" sz="2000" b="1"/>
          </a:p>
          <a:p>
            <a:r>
              <a:rPr lang="en-US" altLang="en-US" sz="2000"/>
              <a:t>consumers sometimes buy more of the good at a higher price / he thinks its better quality </a:t>
            </a:r>
            <a:endParaRPr lang="en-US" altLang="en-US" sz="2000"/>
          </a:p>
          <a:p>
            <a:r>
              <a:rPr lang="en-US" altLang="en-US" sz="2000" b="1"/>
              <a:t>5-Emergencise</a:t>
            </a:r>
            <a:endParaRPr lang="en-US" altLang="en-US" sz="2000" b="1"/>
          </a:p>
          <a:p>
            <a:r>
              <a:rPr lang="en-US" altLang="en-US" sz="2000"/>
              <a:t>during emargencies like war, people behave in an upnormal war, so they purchase more even at a higher prices. and during a de	pression, fall in prices is not a sufficient condition for them to demand more if they are needed.</a:t>
            </a:r>
            <a:endParaRPr lang="en-US" altLang="en-US" sz="2000"/>
          </a:p>
          <a:p>
            <a:endParaRPr lang="en-US" altLang="en-US" sz="2000" b="1"/>
          </a:p>
        </p:txBody>
      </p:sp>
      <p:sp>
        <p:nvSpPr>
          <p:cNvPr id="2" name="Text Box 1"/>
          <p:cNvSpPr txBox="1"/>
          <p:nvPr/>
        </p:nvSpPr>
        <p:spPr>
          <a:xfrm>
            <a:off x="419735" y="6666230"/>
            <a:ext cx="4064000" cy="368300"/>
          </a:xfrm>
          <a:prstGeom prst="rect">
            <a:avLst/>
          </a:prstGeom>
          <a:noFill/>
        </p:spPr>
        <p:txBody>
          <a:bodyPr wrap="square" rtlCol="0">
            <a:spAutoFit/>
          </a:bodyPr>
          <a:p>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3965</Words>
  <Application>WPS Presentation</Application>
  <PresentationFormat>Widescreen</PresentationFormat>
  <Paragraphs>135</Paragraphs>
  <Slides>10</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10</vt:i4>
      </vt:variant>
    </vt:vector>
  </HeadingPairs>
  <TitlesOfParts>
    <vt:vector size="20" baseType="lpstr">
      <vt:lpstr>Arial</vt:lpstr>
      <vt:lpstr>SimSun</vt:lpstr>
      <vt:lpstr>Wingdings</vt:lpstr>
      <vt:lpstr>Times New Roman</vt:lpstr>
      <vt:lpstr>Calibri</vt:lpstr>
      <vt:lpstr>Microsoft YaHei</vt:lpstr>
      <vt:lpstr>Arial Unicode MS</vt:lpstr>
      <vt:lpstr>Calibri Light</vt:lpstr>
      <vt:lpstr>Aldhabi</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Administrator</dc:creator>
  <cp:lastModifiedBy>wateen Ghaleb</cp:lastModifiedBy>
  <cp:revision>8</cp:revision>
  <dcterms:created xsi:type="dcterms:W3CDTF">2023-10-07T13:31:00Z</dcterms:created>
  <dcterms:modified xsi:type="dcterms:W3CDTF">2024-07-26T23:10:36Z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C2A95C39F80644FBB850DE3FD95ABFEC_13</vt:lpwstr>
  </property>
  <property fmtid="{D5CDD505-2E9C-101B-9397-08002B2CF9AE}" pid="3" name="KSOProductBuildVer">
    <vt:lpwstr>1033-12.2.0.17153</vt:lpwstr>
  </property>
</Properties>
</file>