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66" r:id="rId5"/>
    <p:sldId id="267" r:id="rId6"/>
    <p:sldId id="26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85225-523D-4AC1-8922-DF80336F8ED2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524DB-EFB2-4243-811E-C1FB19A0A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52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85225-523D-4AC1-8922-DF80336F8ED2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524DB-EFB2-4243-811E-C1FB19A0A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726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85225-523D-4AC1-8922-DF80336F8ED2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524DB-EFB2-4243-811E-C1FB19A0A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041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85225-523D-4AC1-8922-DF80336F8ED2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524DB-EFB2-4243-811E-C1FB19A0A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548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85225-523D-4AC1-8922-DF80336F8ED2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524DB-EFB2-4243-811E-C1FB19A0A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132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85225-523D-4AC1-8922-DF80336F8ED2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524DB-EFB2-4243-811E-C1FB19A0A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518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85225-523D-4AC1-8922-DF80336F8ED2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524DB-EFB2-4243-811E-C1FB19A0A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429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85225-523D-4AC1-8922-DF80336F8ED2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524DB-EFB2-4243-811E-C1FB19A0A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346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85225-523D-4AC1-8922-DF80336F8ED2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524DB-EFB2-4243-811E-C1FB19A0A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67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85225-523D-4AC1-8922-DF80336F8ED2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524DB-EFB2-4243-811E-C1FB19A0A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824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85225-523D-4AC1-8922-DF80336F8ED2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524DB-EFB2-4243-811E-C1FB19A0A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318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285225-523D-4AC1-8922-DF80336F8ED2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F524DB-EFB2-4243-811E-C1FB19A0A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177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3" Type="http://schemas.openxmlformats.org/officeDocument/2006/relationships/image" Target="../media/image2.emf"/><Relationship Id="rId7" Type="http://schemas.openxmlformats.org/officeDocument/2006/relationships/image" Target="../media/image8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emf"/><Relationship Id="rId5" Type="http://schemas.openxmlformats.org/officeDocument/2006/relationships/image" Target="../media/image6.emf"/><Relationship Id="rId10" Type="http://schemas.openxmlformats.org/officeDocument/2006/relationships/image" Target="../media/image11.emf"/><Relationship Id="rId4" Type="http://schemas.openxmlformats.org/officeDocument/2006/relationships/image" Target="../media/image5.emf"/><Relationship Id="rId9" Type="http://schemas.openxmlformats.org/officeDocument/2006/relationships/image" Target="../media/image10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emf"/><Relationship Id="rId3" Type="http://schemas.openxmlformats.org/officeDocument/2006/relationships/image" Target="../media/image13.emf"/><Relationship Id="rId7" Type="http://schemas.openxmlformats.org/officeDocument/2006/relationships/image" Target="../media/image17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emf"/><Relationship Id="rId5" Type="http://schemas.openxmlformats.org/officeDocument/2006/relationships/image" Target="../media/image15.emf"/><Relationship Id="rId4" Type="http://schemas.openxmlformats.org/officeDocument/2006/relationships/image" Target="../media/image1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2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57942"/>
            <a:ext cx="9144000" cy="112599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Chapter 4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19400" y="2742066"/>
            <a:ext cx="6738257" cy="93730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4000" dirty="0" smtClean="0"/>
              <a:t> Basic Nodal and Mesh Analysis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402016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673" y="314348"/>
            <a:ext cx="2944081" cy="54696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81744" y="990601"/>
            <a:ext cx="8467126" cy="175432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Super node is a case in which a voltage source comes between two nodes none of them </a:t>
            </a:r>
          </a:p>
          <a:p>
            <a:r>
              <a:rPr lang="en-US" dirty="0" smtClean="0"/>
              <a:t>Reference </a:t>
            </a:r>
          </a:p>
          <a:p>
            <a:r>
              <a:rPr lang="en-US" dirty="0" smtClean="0"/>
              <a:t>Each super node gives two equations </a:t>
            </a:r>
          </a:p>
          <a:p>
            <a:r>
              <a:rPr lang="en-US" dirty="0" smtClean="0"/>
              <a:t>One equation by relating the nodal voltages to the value of the voltage source </a:t>
            </a:r>
          </a:p>
          <a:p>
            <a:r>
              <a:rPr lang="en-US" dirty="0" smtClean="0"/>
              <a:t>Another equation by applying KCL at the two nodes connecting the voltage source in </a:t>
            </a:r>
          </a:p>
          <a:p>
            <a:r>
              <a:rPr lang="en-US" dirty="0" smtClean="0"/>
              <a:t>the same equation 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7462" y="3015343"/>
            <a:ext cx="4365361" cy="287549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20107" y="3197982"/>
            <a:ext cx="3756241" cy="192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899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6962" y="431400"/>
            <a:ext cx="7664761" cy="5088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7148" y="940200"/>
            <a:ext cx="4365361" cy="287549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0694" y="1257857"/>
            <a:ext cx="3096361" cy="4452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42082" y="1926385"/>
            <a:ext cx="3908521" cy="90312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42082" y="2829505"/>
            <a:ext cx="4923721" cy="64872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118901" y="3974305"/>
            <a:ext cx="4974481" cy="81408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979714" y="3630799"/>
            <a:ext cx="22736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KCL at super node 2+3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118901" y="4825464"/>
            <a:ext cx="4517641" cy="54696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241095" y="4897154"/>
            <a:ext cx="2385720" cy="50880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174812" y="5714637"/>
            <a:ext cx="25722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Solving equations we get </a:t>
            </a:r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931061" y="5609210"/>
            <a:ext cx="1675080" cy="50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9614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471" y="455743"/>
            <a:ext cx="6345001" cy="6996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55922" y="274045"/>
            <a:ext cx="5025241" cy="450288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9051" y="1324149"/>
            <a:ext cx="1725840" cy="35616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2220" y="1827343"/>
            <a:ext cx="5707311" cy="10048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4410" y="2832223"/>
            <a:ext cx="5685121" cy="1272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59051" y="4298811"/>
            <a:ext cx="2538000" cy="11956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569638" y="4689343"/>
            <a:ext cx="3045601" cy="61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1730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5608" y="425057"/>
            <a:ext cx="4517641" cy="16536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5608" y="2240143"/>
            <a:ext cx="6801841" cy="63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756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75657" y="348343"/>
            <a:ext cx="29654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Find nodal voltages v</a:t>
            </a:r>
            <a:r>
              <a:rPr lang="en-US" sz="1200" dirty="0" smtClean="0"/>
              <a:t>1</a:t>
            </a:r>
            <a:r>
              <a:rPr lang="en-US" dirty="0" smtClean="0"/>
              <a:t> and v</a:t>
            </a:r>
            <a:r>
              <a:rPr lang="en-US" sz="1200" dirty="0" smtClean="0"/>
              <a:t>2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0068" y="146450"/>
            <a:ext cx="5177521" cy="295104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360714" y="1099457"/>
            <a:ext cx="18416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From super node 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60714" y="1437530"/>
            <a:ext cx="2284200" cy="36888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360714" y="1894111"/>
            <a:ext cx="1941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KVL at super node </a:t>
            </a:r>
            <a:endParaRPr lang="en-US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6412037"/>
              </p:ext>
            </p:extLst>
          </p:nvPr>
        </p:nvGraphicFramePr>
        <p:xfrm>
          <a:off x="1521662" y="2351144"/>
          <a:ext cx="4019167" cy="31451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5" imgW="2273040" imgH="2387520" progId="Equation.3">
                  <p:embed/>
                </p:oleObj>
              </mc:Choice>
              <mc:Fallback>
                <p:oleObj name="Equation" r:id="rId5" imgW="2273040" imgH="23875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21662" y="2351144"/>
                        <a:ext cx="4019167" cy="31451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978329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85</Words>
  <Application>Microsoft Office PowerPoint</Application>
  <PresentationFormat>Widescreen</PresentationFormat>
  <Paragraphs>13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Microsoft Equation 3.0</vt:lpstr>
      <vt:lpstr>Chapter 4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4</dc:title>
  <dc:creator>montaser dabe'</dc:creator>
  <cp:lastModifiedBy>montaser dabe'</cp:lastModifiedBy>
  <cp:revision>17</cp:revision>
  <dcterms:created xsi:type="dcterms:W3CDTF">2020-06-16T09:04:06Z</dcterms:created>
  <dcterms:modified xsi:type="dcterms:W3CDTF">2020-06-16T10:29:33Z</dcterms:modified>
</cp:coreProperties>
</file>