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308" r:id="rId6"/>
    <p:sldId id="309" r:id="rId7"/>
    <p:sldId id="310" r:id="rId8"/>
    <p:sldId id="311" r:id="rId9"/>
    <p:sldId id="312" r:id="rId10"/>
    <p:sldId id="313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300" r:id="rId21"/>
    <p:sldId id="301" r:id="rId22"/>
    <p:sldId id="302" r:id="rId23"/>
    <p:sldId id="303" r:id="rId24"/>
    <p:sldId id="304" r:id="rId25"/>
    <p:sldId id="305" r:id="rId26"/>
    <p:sldId id="306" r:id="rId27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2DB8E-020C-4E4A-9312-A6034B51FC9A}" type="datetimeFigureOut">
              <a:rPr lang="ar-JO" smtClean="0"/>
              <a:pPr/>
              <a:t>18/04/1442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29EF-4F6B-460B-A61B-5D0D04945BCD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2DB8E-020C-4E4A-9312-A6034B51FC9A}" type="datetimeFigureOut">
              <a:rPr lang="ar-JO" smtClean="0"/>
              <a:pPr/>
              <a:t>18/04/1442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29EF-4F6B-460B-A61B-5D0D04945BCD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2DB8E-020C-4E4A-9312-A6034B51FC9A}" type="datetimeFigureOut">
              <a:rPr lang="ar-JO" smtClean="0"/>
              <a:pPr/>
              <a:t>18/04/1442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29EF-4F6B-460B-A61B-5D0D04945BCD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2DB8E-020C-4E4A-9312-A6034B51FC9A}" type="datetimeFigureOut">
              <a:rPr lang="ar-JO" smtClean="0"/>
              <a:pPr/>
              <a:t>18/04/1442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29EF-4F6B-460B-A61B-5D0D04945BCD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2DB8E-020C-4E4A-9312-A6034B51FC9A}" type="datetimeFigureOut">
              <a:rPr lang="ar-JO" smtClean="0"/>
              <a:pPr/>
              <a:t>18/04/1442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29EF-4F6B-460B-A61B-5D0D04945BCD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2DB8E-020C-4E4A-9312-A6034B51FC9A}" type="datetimeFigureOut">
              <a:rPr lang="ar-JO" smtClean="0"/>
              <a:pPr/>
              <a:t>18/04/1442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29EF-4F6B-460B-A61B-5D0D04945BCD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2DB8E-020C-4E4A-9312-A6034B51FC9A}" type="datetimeFigureOut">
              <a:rPr lang="ar-JO" smtClean="0"/>
              <a:pPr/>
              <a:t>18/04/1442</a:t>
            </a:fld>
            <a:endParaRPr lang="ar-JO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29EF-4F6B-460B-A61B-5D0D04945BCD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2DB8E-020C-4E4A-9312-A6034B51FC9A}" type="datetimeFigureOut">
              <a:rPr lang="ar-JO" smtClean="0"/>
              <a:pPr/>
              <a:t>18/04/1442</a:t>
            </a:fld>
            <a:endParaRPr lang="ar-JO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29EF-4F6B-460B-A61B-5D0D04945BCD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2DB8E-020C-4E4A-9312-A6034B51FC9A}" type="datetimeFigureOut">
              <a:rPr lang="ar-JO" smtClean="0"/>
              <a:pPr/>
              <a:t>18/04/1442</a:t>
            </a:fld>
            <a:endParaRPr lang="ar-JO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29EF-4F6B-460B-A61B-5D0D04945BCD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2DB8E-020C-4E4A-9312-A6034B51FC9A}" type="datetimeFigureOut">
              <a:rPr lang="ar-JO" smtClean="0"/>
              <a:pPr/>
              <a:t>18/04/1442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29EF-4F6B-460B-A61B-5D0D04945BCD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2DB8E-020C-4E4A-9312-A6034B51FC9A}" type="datetimeFigureOut">
              <a:rPr lang="ar-JO" smtClean="0"/>
              <a:pPr/>
              <a:t>18/04/1442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29EF-4F6B-460B-A61B-5D0D04945BCD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2DB8E-020C-4E4A-9312-A6034B51FC9A}" type="datetimeFigureOut">
              <a:rPr lang="ar-JO" smtClean="0"/>
              <a:pPr/>
              <a:t>18/04/1442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D29EF-4F6B-460B-A61B-5D0D04945BCD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772400" cy="14700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Chapter 18</a:t>
            </a:r>
            <a:endParaRPr lang="ar-JO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28728" y="2928934"/>
            <a:ext cx="6400800" cy="1752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Circuit analysis methods and techniques 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15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2"/>
          <p:cNvSpPr>
            <a:spLocks noChangeArrowheads="1"/>
          </p:cNvSpPr>
          <p:nvPr/>
        </p:nvSpPr>
        <p:spPr bwMode="auto">
          <a:xfrm>
            <a:off x="762000" y="0"/>
            <a:ext cx="77724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l" rtl="0"/>
            <a:r>
              <a:rPr lang="en-US" sz="3200" dirty="0">
                <a:solidFill>
                  <a:srgbClr val="CC3300"/>
                </a:solidFill>
                <a:latin typeface="Comic Sans MS" pitchFamily="66" charset="0"/>
              </a:rPr>
              <a:t>Superposition Theorem</a:t>
            </a:r>
          </a:p>
        </p:txBody>
      </p:sp>
      <p:sp>
        <p:nvSpPr>
          <p:cNvPr id="2051" name="Text Box 302"/>
          <p:cNvSpPr txBox="1">
            <a:spLocks noChangeArrowheads="1"/>
          </p:cNvSpPr>
          <p:nvPr/>
        </p:nvSpPr>
        <p:spPr bwMode="auto">
          <a:xfrm>
            <a:off x="0" y="609600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l" rtl="0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/>
              <a:t>The superposition theorem eliminates the need for solving simultaneous linear equations by considering the effect on each source independently.</a:t>
            </a:r>
          </a:p>
          <a:p>
            <a:pPr lvl="1" algn="l" rtl="0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/>
              <a:t> To consider the effects of each source we remove the remaining sources; by setting the voltage sources to zero </a:t>
            </a:r>
            <a:r>
              <a:rPr lang="en-US" sz="2000" dirty="0">
                <a:solidFill>
                  <a:srgbClr val="0000FF"/>
                </a:solidFill>
              </a:rPr>
              <a:t>(short-circuit representation)</a:t>
            </a:r>
            <a:r>
              <a:rPr lang="en-US" sz="2000" dirty="0"/>
              <a:t> and current sources to zero </a:t>
            </a:r>
            <a:r>
              <a:rPr lang="en-US" sz="2000" dirty="0">
                <a:solidFill>
                  <a:srgbClr val="0000FF"/>
                </a:solidFill>
              </a:rPr>
              <a:t>(open-circuit representation).</a:t>
            </a:r>
          </a:p>
          <a:p>
            <a:pPr lvl="1" algn="l" rtl="0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/>
              <a:t> The current through, or voltage across, a portion of the network produced by each source is then added algebraically to find the total solution for current or voltage.</a:t>
            </a:r>
          </a:p>
          <a:p>
            <a:pPr lvl="1" algn="l" rtl="0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/>
              <a:t> The only variation in applying the superposition theorem to </a:t>
            </a:r>
            <a:r>
              <a:rPr lang="en-US" sz="2000" dirty="0">
                <a:solidFill>
                  <a:srgbClr val="0000FF"/>
                </a:solidFill>
              </a:rPr>
              <a:t>AC</a:t>
            </a:r>
            <a:r>
              <a:rPr lang="en-US" sz="2000" dirty="0"/>
              <a:t> networks with independent sources is that we will be working with impedances and </a:t>
            </a:r>
            <a:r>
              <a:rPr lang="en-US" sz="2000" dirty="0" err="1"/>
              <a:t>phasors</a:t>
            </a:r>
            <a:r>
              <a:rPr lang="en-US" sz="2000" dirty="0"/>
              <a:t> instead of just resistors and real numbers.</a:t>
            </a:r>
          </a:p>
          <a:p>
            <a:pPr lvl="1" algn="l" rtl="0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/>
              <a:t>  The superposition theorem is not applicable to power effects in </a:t>
            </a:r>
            <a:r>
              <a:rPr lang="en-US" sz="2000" dirty="0">
                <a:solidFill>
                  <a:srgbClr val="0000FF"/>
                </a:solidFill>
              </a:rPr>
              <a:t>AC</a:t>
            </a:r>
            <a:r>
              <a:rPr lang="en-US" sz="2000" dirty="0"/>
              <a:t> networks since we are still dealing with a nonlinear relationship.</a:t>
            </a:r>
          </a:p>
          <a:p>
            <a:pPr lvl="1" algn="l" rtl="0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/>
              <a:t> It can be applied to  networks with sources of different frequencies only if the total response for each frequency is found independently and the results are expanded in a </a:t>
            </a:r>
            <a:r>
              <a:rPr lang="en-US" sz="2000" dirty="0" err="1"/>
              <a:t>nonsinusoidal</a:t>
            </a:r>
            <a:r>
              <a:rPr lang="en-US" sz="2000" dirty="0"/>
              <a:t> expression .</a:t>
            </a:r>
          </a:p>
          <a:p>
            <a:pPr lvl="1" algn="l" rtl="0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/>
              <a:t> One of the most frequent applications of the superposition theorem is to electronic systems in which the </a:t>
            </a:r>
            <a:r>
              <a:rPr lang="en-US" sz="2000" dirty="0">
                <a:solidFill>
                  <a:srgbClr val="0000FF"/>
                </a:solidFill>
              </a:rPr>
              <a:t>DC and AC</a:t>
            </a:r>
            <a:r>
              <a:rPr lang="en-US" sz="2000" dirty="0"/>
              <a:t> analyses are treated separately and the total solution is the sum of the two.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62000" y="357166"/>
            <a:ext cx="77724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3200" dirty="0">
                <a:solidFill>
                  <a:srgbClr val="CC3300"/>
                </a:solidFill>
                <a:latin typeface="Comic Sans MS" pitchFamily="66" charset="0"/>
              </a:rPr>
              <a:t>Superposition Theorem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81000" y="990600"/>
            <a:ext cx="81534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</a:pPr>
            <a:r>
              <a:rPr lang="en-US" sz="2800" dirty="0"/>
              <a:t>   When a circuit has sources operating at </a:t>
            </a:r>
            <a:r>
              <a:rPr lang="en-US" sz="2800" u="sng" dirty="0">
                <a:solidFill>
                  <a:srgbClr val="FF3300"/>
                </a:solidFill>
              </a:rPr>
              <a:t>different frequencies</a:t>
            </a:r>
            <a:r>
              <a:rPr lang="en-US" sz="2800" dirty="0">
                <a:solidFill>
                  <a:srgbClr val="FF3300"/>
                </a:solidFill>
              </a:rPr>
              <a:t>,</a:t>
            </a:r>
            <a:r>
              <a:rPr lang="en-US" sz="3200" dirty="0"/>
              <a:t> </a:t>
            </a:r>
          </a:p>
          <a:p>
            <a:pPr marL="860425" lvl="1" indent="-403225" algn="l" rtl="0">
              <a:spcBef>
                <a:spcPct val="20000"/>
              </a:spcBef>
              <a:buFontTx/>
              <a:buChar char="•"/>
            </a:pPr>
            <a:r>
              <a:rPr lang="en-US" sz="2800" dirty="0"/>
              <a:t>The </a:t>
            </a:r>
            <a:r>
              <a:rPr lang="en-US" sz="2800" u="sng" dirty="0">
                <a:solidFill>
                  <a:srgbClr val="FF3300"/>
                </a:solidFill>
              </a:rPr>
              <a:t>separate</a:t>
            </a:r>
            <a:r>
              <a:rPr lang="en-US" sz="2800" dirty="0"/>
              <a:t> </a:t>
            </a:r>
            <a:r>
              <a:rPr lang="en-US" sz="2800" dirty="0" err="1"/>
              <a:t>phasor</a:t>
            </a:r>
            <a:r>
              <a:rPr lang="en-US" sz="2800" dirty="0"/>
              <a:t> circuit for each frequency must be solved </a:t>
            </a:r>
            <a:r>
              <a:rPr lang="en-US" sz="2800" u="sng" dirty="0">
                <a:solidFill>
                  <a:srgbClr val="FF3300"/>
                </a:solidFill>
              </a:rPr>
              <a:t>independently</a:t>
            </a:r>
            <a:r>
              <a:rPr lang="en-US" sz="2800" dirty="0">
                <a:solidFill>
                  <a:srgbClr val="FF3300"/>
                </a:solidFill>
              </a:rPr>
              <a:t>,</a:t>
            </a:r>
            <a:r>
              <a:rPr lang="en-US" sz="2800" dirty="0"/>
              <a:t> and </a:t>
            </a:r>
          </a:p>
          <a:p>
            <a:pPr marL="860425" lvl="1" indent="-403225" algn="l" rtl="0">
              <a:spcBef>
                <a:spcPct val="20000"/>
              </a:spcBef>
              <a:buFontTx/>
              <a:buChar char="•"/>
            </a:pPr>
            <a:r>
              <a:rPr lang="en-US" sz="2800" dirty="0"/>
              <a:t>The total response is the </a:t>
            </a:r>
            <a:r>
              <a:rPr lang="en-US" sz="2800" u="sng" dirty="0">
                <a:solidFill>
                  <a:srgbClr val="FF3300"/>
                </a:solidFill>
              </a:rPr>
              <a:t>sum of time-domain responses</a:t>
            </a:r>
            <a:r>
              <a:rPr lang="en-US" sz="2800" dirty="0"/>
              <a:t> of all the individual </a:t>
            </a:r>
            <a:r>
              <a:rPr lang="en-US" sz="2800" dirty="0" err="1"/>
              <a:t>phasor</a:t>
            </a:r>
            <a:r>
              <a:rPr lang="en-US" sz="2800" dirty="0"/>
              <a:t> circuits.</a:t>
            </a:r>
            <a:r>
              <a:rPr lang="en-US" sz="2400" dirty="0"/>
              <a:t>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3"/>
          <p:cNvGrpSpPr>
            <a:grpSpLocks/>
          </p:cNvGrpSpPr>
          <p:nvPr/>
        </p:nvGrpSpPr>
        <p:grpSpPr bwMode="auto">
          <a:xfrm>
            <a:off x="609600" y="2209800"/>
            <a:ext cx="6858000" cy="1752600"/>
            <a:chOff x="251" y="1333"/>
            <a:chExt cx="5263" cy="1720"/>
          </a:xfrm>
        </p:grpSpPr>
        <p:sp>
          <p:nvSpPr>
            <p:cNvPr id="4278" name="Freeform 3"/>
            <p:cNvSpPr>
              <a:spLocks/>
            </p:cNvSpPr>
            <p:nvPr/>
          </p:nvSpPr>
          <p:spPr bwMode="auto">
            <a:xfrm>
              <a:off x="4976" y="1673"/>
              <a:ext cx="1" cy="1379"/>
            </a:xfrm>
            <a:custGeom>
              <a:avLst/>
              <a:gdLst>
                <a:gd name="T0" fmla="*/ 0 w 1"/>
                <a:gd name="T1" fmla="*/ 1379 h 1379"/>
                <a:gd name="T2" fmla="*/ 0 w 1"/>
                <a:gd name="T3" fmla="*/ 0 h 1379"/>
                <a:gd name="T4" fmla="*/ 0 w 1"/>
                <a:gd name="T5" fmla="*/ 1379 h 1379"/>
                <a:gd name="T6" fmla="*/ 0 w 1"/>
                <a:gd name="T7" fmla="*/ 1379 h 13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379"/>
                <a:gd name="T14" fmla="*/ 1 w 1"/>
                <a:gd name="T15" fmla="*/ 1379 h 13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379">
                  <a:moveTo>
                    <a:pt x="0" y="1379"/>
                  </a:moveTo>
                  <a:lnTo>
                    <a:pt x="0" y="0"/>
                  </a:lnTo>
                  <a:lnTo>
                    <a:pt x="0" y="13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79" name="Freeform 4"/>
            <p:cNvSpPr>
              <a:spLocks noEditPoints="1"/>
            </p:cNvSpPr>
            <p:nvPr/>
          </p:nvSpPr>
          <p:spPr bwMode="auto">
            <a:xfrm>
              <a:off x="1310" y="1673"/>
              <a:ext cx="3666" cy="1"/>
            </a:xfrm>
            <a:custGeom>
              <a:avLst/>
              <a:gdLst>
                <a:gd name="T0" fmla="*/ 3666 w 3666"/>
                <a:gd name="T1" fmla="*/ 0 h 1"/>
                <a:gd name="T2" fmla="*/ 0 w 3666"/>
                <a:gd name="T3" fmla="*/ 0 h 1"/>
                <a:gd name="T4" fmla="*/ 3666 w 3666"/>
                <a:gd name="T5" fmla="*/ 0 h 1"/>
                <a:gd name="T6" fmla="*/ 3666 w 3666"/>
                <a:gd name="T7" fmla="*/ 0 h 1"/>
                <a:gd name="T8" fmla="*/ 3666 w 3666"/>
                <a:gd name="T9" fmla="*/ 0 h 1"/>
                <a:gd name="T10" fmla="*/ 3666 w 3666"/>
                <a:gd name="T11" fmla="*/ 0 h 1"/>
                <a:gd name="T12" fmla="*/ 3666 w 3666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6"/>
                <a:gd name="T22" fmla="*/ 0 h 1"/>
                <a:gd name="T23" fmla="*/ 3666 w 3666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6" h="1">
                  <a:moveTo>
                    <a:pt x="3666" y="0"/>
                  </a:moveTo>
                  <a:lnTo>
                    <a:pt x="0" y="0"/>
                  </a:lnTo>
                  <a:lnTo>
                    <a:pt x="3666" y="0"/>
                  </a:lnTo>
                  <a:close/>
                  <a:moveTo>
                    <a:pt x="3666" y="0"/>
                  </a:moveTo>
                  <a:lnTo>
                    <a:pt x="36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80" name="Freeform 5"/>
            <p:cNvSpPr>
              <a:spLocks noEditPoints="1"/>
            </p:cNvSpPr>
            <p:nvPr/>
          </p:nvSpPr>
          <p:spPr bwMode="auto">
            <a:xfrm>
              <a:off x="1310" y="1673"/>
              <a:ext cx="1" cy="1379"/>
            </a:xfrm>
            <a:custGeom>
              <a:avLst/>
              <a:gdLst>
                <a:gd name="T0" fmla="*/ 0 w 1"/>
                <a:gd name="T1" fmla="*/ 0 h 1379"/>
                <a:gd name="T2" fmla="*/ 0 w 1"/>
                <a:gd name="T3" fmla="*/ 1379 h 1379"/>
                <a:gd name="T4" fmla="*/ 0 w 1"/>
                <a:gd name="T5" fmla="*/ 0 h 1379"/>
                <a:gd name="T6" fmla="*/ 0 w 1"/>
                <a:gd name="T7" fmla="*/ 0 h 1379"/>
                <a:gd name="T8" fmla="*/ 0 w 1"/>
                <a:gd name="T9" fmla="*/ 0 h 1379"/>
                <a:gd name="T10" fmla="*/ 0 w 1"/>
                <a:gd name="T11" fmla="*/ 0 h 1379"/>
                <a:gd name="T12" fmla="*/ 0 w 1"/>
                <a:gd name="T13" fmla="*/ 0 h 13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379"/>
                <a:gd name="T23" fmla="*/ 1 w 1"/>
                <a:gd name="T24" fmla="*/ 1379 h 13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379">
                  <a:moveTo>
                    <a:pt x="0" y="0"/>
                  </a:moveTo>
                  <a:lnTo>
                    <a:pt x="0" y="1379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81" name="Freeform 6"/>
            <p:cNvSpPr>
              <a:spLocks noEditPoints="1"/>
            </p:cNvSpPr>
            <p:nvPr/>
          </p:nvSpPr>
          <p:spPr bwMode="auto">
            <a:xfrm>
              <a:off x="1310" y="3052"/>
              <a:ext cx="3666" cy="1"/>
            </a:xfrm>
            <a:custGeom>
              <a:avLst/>
              <a:gdLst>
                <a:gd name="T0" fmla="*/ 0 w 3666"/>
                <a:gd name="T1" fmla="*/ 0 h 1"/>
                <a:gd name="T2" fmla="*/ 3666 w 3666"/>
                <a:gd name="T3" fmla="*/ 0 h 1"/>
                <a:gd name="T4" fmla="*/ 0 w 3666"/>
                <a:gd name="T5" fmla="*/ 0 h 1"/>
                <a:gd name="T6" fmla="*/ 0 w 3666"/>
                <a:gd name="T7" fmla="*/ 0 h 1"/>
                <a:gd name="T8" fmla="*/ 0 w 3666"/>
                <a:gd name="T9" fmla="*/ 0 h 1"/>
                <a:gd name="T10" fmla="*/ 0 w 3666"/>
                <a:gd name="T11" fmla="*/ 0 h 1"/>
                <a:gd name="T12" fmla="*/ 0 w 3666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6"/>
                <a:gd name="T22" fmla="*/ 0 h 1"/>
                <a:gd name="T23" fmla="*/ 3666 w 3666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6" h="1">
                  <a:moveTo>
                    <a:pt x="0" y="0"/>
                  </a:moveTo>
                  <a:lnTo>
                    <a:pt x="3666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82" name="Freeform 7"/>
            <p:cNvSpPr>
              <a:spLocks/>
            </p:cNvSpPr>
            <p:nvPr/>
          </p:nvSpPr>
          <p:spPr bwMode="auto">
            <a:xfrm>
              <a:off x="4976" y="3052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83" name="Freeform 8"/>
            <p:cNvSpPr>
              <a:spLocks/>
            </p:cNvSpPr>
            <p:nvPr/>
          </p:nvSpPr>
          <p:spPr bwMode="auto">
            <a:xfrm>
              <a:off x="2924" y="1649"/>
              <a:ext cx="365" cy="60"/>
            </a:xfrm>
            <a:custGeom>
              <a:avLst/>
              <a:gdLst>
                <a:gd name="T0" fmla="*/ 365 w 365"/>
                <a:gd name="T1" fmla="*/ 60 h 60"/>
                <a:gd name="T2" fmla="*/ 365 w 365"/>
                <a:gd name="T3" fmla="*/ 0 h 60"/>
                <a:gd name="T4" fmla="*/ 0 w 365"/>
                <a:gd name="T5" fmla="*/ 0 h 60"/>
                <a:gd name="T6" fmla="*/ 0 w 365"/>
                <a:gd name="T7" fmla="*/ 60 h 60"/>
                <a:gd name="T8" fmla="*/ 365 w 365"/>
                <a:gd name="T9" fmla="*/ 60 h 60"/>
                <a:gd name="T10" fmla="*/ 365 w 365"/>
                <a:gd name="T11" fmla="*/ 6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5"/>
                <a:gd name="T19" fmla="*/ 0 h 60"/>
                <a:gd name="T20" fmla="*/ 365 w 365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5" h="60">
                  <a:moveTo>
                    <a:pt x="365" y="60"/>
                  </a:moveTo>
                  <a:lnTo>
                    <a:pt x="365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365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84" name="Freeform 9"/>
            <p:cNvSpPr>
              <a:spLocks/>
            </p:cNvSpPr>
            <p:nvPr/>
          </p:nvSpPr>
          <p:spPr bwMode="auto">
            <a:xfrm>
              <a:off x="2918" y="1679"/>
              <a:ext cx="24" cy="66"/>
            </a:xfrm>
            <a:custGeom>
              <a:avLst/>
              <a:gdLst>
                <a:gd name="T0" fmla="*/ 0 w 24"/>
                <a:gd name="T1" fmla="*/ 0 h 66"/>
                <a:gd name="T2" fmla="*/ 24 w 24"/>
                <a:gd name="T3" fmla="*/ 66 h 66"/>
                <a:gd name="T4" fmla="*/ 0 w 24"/>
                <a:gd name="T5" fmla="*/ 0 h 66"/>
                <a:gd name="T6" fmla="*/ 0 w 24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66"/>
                <a:gd name="T14" fmla="*/ 24 w 24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66">
                  <a:moveTo>
                    <a:pt x="0" y="0"/>
                  </a:moveTo>
                  <a:lnTo>
                    <a:pt x="24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85" name="Freeform 10"/>
            <p:cNvSpPr>
              <a:spLocks noEditPoints="1"/>
            </p:cNvSpPr>
            <p:nvPr/>
          </p:nvSpPr>
          <p:spPr bwMode="auto">
            <a:xfrm>
              <a:off x="2942" y="1679"/>
              <a:ext cx="24" cy="66"/>
            </a:xfrm>
            <a:custGeom>
              <a:avLst/>
              <a:gdLst>
                <a:gd name="T0" fmla="*/ 0 w 24"/>
                <a:gd name="T1" fmla="*/ 66 h 66"/>
                <a:gd name="T2" fmla="*/ 24 w 24"/>
                <a:gd name="T3" fmla="*/ 0 h 66"/>
                <a:gd name="T4" fmla="*/ 0 w 24"/>
                <a:gd name="T5" fmla="*/ 66 h 66"/>
                <a:gd name="T6" fmla="*/ 0 w 24"/>
                <a:gd name="T7" fmla="*/ 66 h 66"/>
                <a:gd name="T8" fmla="*/ 0 w 24"/>
                <a:gd name="T9" fmla="*/ 66 h 66"/>
                <a:gd name="T10" fmla="*/ 0 w 24"/>
                <a:gd name="T11" fmla="*/ 66 h 66"/>
                <a:gd name="T12" fmla="*/ 0 w 24"/>
                <a:gd name="T13" fmla="*/ 66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66"/>
                <a:gd name="T23" fmla="*/ 24 w 24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66">
                  <a:moveTo>
                    <a:pt x="0" y="66"/>
                  </a:moveTo>
                  <a:lnTo>
                    <a:pt x="24" y="0"/>
                  </a:lnTo>
                  <a:lnTo>
                    <a:pt x="0" y="66"/>
                  </a:lnTo>
                  <a:close/>
                  <a:moveTo>
                    <a:pt x="0" y="66"/>
                  </a:moveTo>
                  <a:lnTo>
                    <a:pt x="0" y="66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86" name="Freeform 11"/>
            <p:cNvSpPr>
              <a:spLocks noEditPoints="1"/>
            </p:cNvSpPr>
            <p:nvPr/>
          </p:nvSpPr>
          <p:spPr bwMode="auto">
            <a:xfrm>
              <a:off x="2966" y="1607"/>
              <a:ext cx="24" cy="72"/>
            </a:xfrm>
            <a:custGeom>
              <a:avLst/>
              <a:gdLst>
                <a:gd name="T0" fmla="*/ 0 w 24"/>
                <a:gd name="T1" fmla="*/ 72 h 72"/>
                <a:gd name="T2" fmla="*/ 24 w 24"/>
                <a:gd name="T3" fmla="*/ 0 h 72"/>
                <a:gd name="T4" fmla="*/ 0 w 24"/>
                <a:gd name="T5" fmla="*/ 72 h 72"/>
                <a:gd name="T6" fmla="*/ 0 w 24"/>
                <a:gd name="T7" fmla="*/ 72 h 72"/>
                <a:gd name="T8" fmla="*/ 0 w 24"/>
                <a:gd name="T9" fmla="*/ 72 h 72"/>
                <a:gd name="T10" fmla="*/ 0 w 24"/>
                <a:gd name="T11" fmla="*/ 72 h 72"/>
                <a:gd name="T12" fmla="*/ 0 w 24"/>
                <a:gd name="T13" fmla="*/ 72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72"/>
                <a:gd name="T23" fmla="*/ 24 w 24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72">
                  <a:moveTo>
                    <a:pt x="0" y="72"/>
                  </a:moveTo>
                  <a:lnTo>
                    <a:pt x="24" y="0"/>
                  </a:lnTo>
                  <a:lnTo>
                    <a:pt x="0" y="72"/>
                  </a:lnTo>
                  <a:close/>
                  <a:moveTo>
                    <a:pt x="0" y="72"/>
                  </a:moveTo>
                  <a:lnTo>
                    <a:pt x="0" y="72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87" name="Freeform 12"/>
            <p:cNvSpPr>
              <a:spLocks noEditPoints="1"/>
            </p:cNvSpPr>
            <p:nvPr/>
          </p:nvSpPr>
          <p:spPr bwMode="auto">
            <a:xfrm>
              <a:off x="2990" y="1607"/>
              <a:ext cx="24" cy="72"/>
            </a:xfrm>
            <a:custGeom>
              <a:avLst/>
              <a:gdLst>
                <a:gd name="T0" fmla="*/ 0 w 24"/>
                <a:gd name="T1" fmla="*/ 0 h 72"/>
                <a:gd name="T2" fmla="*/ 24 w 24"/>
                <a:gd name="T3" fmla="*/ 72 h 72"/>
                <a:gd name="T4" fmla="*/ 0 w 24"/>
                <a:gd name="T5" fmla="*/ 0 h 72"/>
                <a:gd name="T6" fmla="*/ 0 w 24"/>
                <a:gd name="T7" fmla="*/ 0 h 72"/>
                <a:gd name="T8" fmla="*/ 0 w 24"/>
                <a:gd name="T9" fmla="*/ 0 h 72"/>
                <a:gd name="T10" fmla="*/ 0 w 24"/>
                <a:gd name="T11" fmla="*/ 0 h 72"/>
                <a:gd name="T12" fmla="*/ 0 w 24"/>
                <a:gd name="T13" fmla="*/ 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72"/>
                <a:gd name="T23" fmla="*/ 24 w 24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72">
                  <a:moveTo>
                    <a:pt x="0" y="0"/>
                  </a:moveTo>
                  <a:lnTo>
                    <a:pt x="24" y="7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88" name="Freeform 13"/>
            <p:cNvSpPr>
              <a:spLocks noEditPoints="1"/>
            </p:cNvSpPr>
            <p:nvPr/>
          </p:nvSpPr>
          <p:spPr bwMode="auto">
            <a:xfrm>
              <a:off x="3014" y="167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89" name="Freeform 14"/>
            <p:cNvSpPr>
              <a:spLocks noEditPoints="1"/>
            </p:cNvSpPr>
            <p:nvPr/>
          </p:nvSpPr>
          <p:spPr bwMode="auto">
            <a:xfrm>
              <a:off x="3014" y="1679"/>
              <a:ext cx="24" cy="66"/>
            </a:xfrm>
            <a:custGeom>
              <a:avLst/>
              <a:gdLst>
                <a:gd name="T0" fmla="*/ 0 w 24"/>
                <a:gd name="T1" fmla="*/ 0 h 66"/>
                <a:gd name="T2" fmla="*/ 24 w 24"/>
                <a:gd name="T3" fmla="*/ 66 h 66"/>
                <a:gd name="T4" fmla="*/ 0 w 24"/>
                <a:gd name="T5" fmla="*/ 0 h 66"/>
                <a:gd name="T6" fmla="*/ 0 w 24"/>
                <a:gd name="T7" fmla="*/ 0 h 66"/>
                <a:gd name="T8" fmla="*/ 0 w 24"/>
                <a:gd name="T9" fmla="*/ 0 h 66"/>
                <a:gd name="T10" fmla="*/ 0 w 24"/>
                <a:gd name="T11" fmla="*/ 0 h 66"/>
                <a:gd name="T12" fmla="*/ 0 w 24"/>
                <a:gd name="T13" fmla="*/ 0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66"/>
                <a:gd name="T23" fmla="*/ 24 w 24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66">
                  <a:moveTo>
                    <a:pt x="0" y="0"/>
                  </a:moveTo>
                  <a:lnTo>
                    <a:pt x="24" y="6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90" name="Freeform 15"/>
            <p:cNvSpPr>
              <a:spLocks noEditPoints="1"/>
            </p:cNvSpPr>
            <p:nvPr/>
          </p:nvSpPr>
          <p:spPr bwMode="auto">
            <a:xfrm>
              <a:off x="3038" y="1679"/>
              <a:ext cx="24" cy="66"/>
            </a:xfrm>
            <a:custGeom>
              <a:avLst/>
              <a:gdLst>
                <a:gd name="T0" fmla="*/ 0 w 24"/>
                <a:gd name="T1" fmla="*/ 66 h 66"/>
                <a:gd name="T2" fmla="*/ 24 w 24"/>
                <a:gd name="T3" fmla="*/ 0 h 66"/>
                <a:gd name="T4" fmla="*/ 0 w 24"/>
                <a:gd name="T5" fmla="*/ 66 h 66"/>
                <a:gd name="T6" fmla="*/ 0 w 24"/>
                <a:gd name="T7" fmla="*/ 66 h 66"/>
                <a:gd name="T8" fmla="*/ 0 w 24"/>
                <a:gd name="T9" fmla="*/ 66 h 66"/>
                <a:gd name="T10" fmla="*/ 0 w 24"/>
                <a:gd name="T11" fmla="*/ 66 h 66"/>
                <a:gd name="T12" fmla="*/ 0 w 24"/>
                <a:gd name="T13" fmla="*/ 66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66"/>
                <a:gd name="T23" fmla="*/ 24 w 24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66">
                  <a:moveTo>
                    <a:pt x="0" y="66"/>
                  </a:moveTo>
                  <a:lnTo>
                    <a:pt x="24" y="0"/>
                  </a:lnTo>
                  <a:lnTo>
                    <a:pt x="0" y="66"/>
                  </a:lnTo>
                  <a:close/>
                  <a:moveTo>
                    <a:pt x="0" y="66"/>
                  </a:moveTo>
                  <a:lnTo>
                    <a:pt x="0" y="66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91" name="Freeform 16"/>
            <p:cNvSpPr>
              <a:spLocks noEditPoints="1"/>
            </p:cNvSpPr>
            <p:nvPr/>
          </p:nvSpPr>
          <p:spPr bwMode="auto">
            <a:xfrm>
              <a:off x="3062" y="1607"/>
              <a:ext cx="24" cy="72"/>
            </a:xfrm>
            <a:custGeom>
              <a:avLst/>
              <a:gdLst>
                <a:gd name="T0" fmla="*/ 0 w 24"/>
                <a:gd name="T1" fmla="*/ 72 h 72"/>
                <a:gd name="T2" fmla="*/ 24 w 24"/>
                <a:gd name="T3" fmla="*/ 0 h 72"/>
                <a:gd name="T4" fmla="*/ 0 w 24"/>
                <a:gd name="T5" fmla="*/ 72 h 72"/>
                <a:gd name="T6" fmla="*/ 0 w 24"/>
                <a:gd name="T7" fmla="*/ 72 h 72"/>
                <a:gd name="T8" fmla="*/ 0 w 24"/>
                <a:gd name="T9" fmla="*/ 72 h 72"/>
                <a:gd name="T10" fmla="*/ 0 w 24"/>
                <a:gd name="T11" fmla="*/ 72 h 72"/>
                <a:gd name="T12" fmla="*/ 0 w 24"/>
                <a:gd name="T13" fmla="*/ 72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72"/>
                <a:gd name="T23" fmla="*/ 24 w 24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72">
                  <a:moveTo>
                    <a:pt x="0" y="72"/>
                  </a:moveTo>
                  <a:lnTo>
                    <a:pt x="24" y="0"/>
                  </a:lnTo>
                  <a:lnTo>
                    <a:pt x="0" y="72"/>
                  </a:lnTo>
                  <a:close/>
                  <a:moveTo>
                    <a:pt x="0" y="72"/>
                  </a:moveTo>
                  <a:lnTo>
                    <a:pt x="0" y="72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92" name="Freeform 17"/>
            <p:cNvSpPr>
              <a:spLocks noEditPoints="1"/>
            </p:cNvSpPr>
            <p:nvPr/>
          </p:nvSpPr>
          <p:spPr bwMode="auto">
            <a:xfrm>
              <a:off x="3086" y="1607"/>
              <a:ext cx="24" cy="72"/>
            </a:xfrm>
            <a:custGeom>
              <a:avLst/>
              <a:gdLst>
                <a:gd name="T0" fmla="*/ 0 w 24"/>
                <a:gd name="T1" fmla="*/ 0 h 72"/>
                <a:gd name="T2" fmla="*/ 24 w 24"/>
                <a:gd name="T3" fmla="*/ 72 h 72"/>
                <a:gd name="T4" fmla="*/ 0 w 24"/>
                <a:gd name="T5" fmla="*/ 0 h 72"/>
                <a:gd name="T6" fmla="*/ 0 w 24"/>
                <a:gd name="T7" fmla="*/ 0 h 72"/>
                <a:gd name="T8" fmla="*/ 0 w 24"/>
                <a:gd name="T9" fmla="*/ 0 h 72"/>
                <a:gd name="T10" fmla="*/ 0 w 24"/>
                <a:gd name="T11" fmla="*/ 0 h 72"/>
                <a:gd name="T12" fmla="*/ 0 w 24"/>
                <a:gd name="T13" fmla="*/ 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72"/>
                <a:gd name="T23" fmla="*/ 24 w 24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72">
                  <a:moveTo>
                    <a:pt x="0" y="0"/>
                  </a:moveTo>
                  <a:lnTo>
                    <a:pt x="24" y="7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93" name="Freeform 18"/>
            <p:cNvSpPr>
              <a:spLocks noEditPoints="1"/>
            </p:cNvSpPr>
            <p:nvPr/>
          </p:nvSpPr>
          <p:spPr bwMode="auto">
            <a:xfrm>
              <a:off x="3110" y="1679"/>
              <a:ext cx="24" cy="66"/>
            </a:xfrm>
            <a:custGeom>
              <a:avLst/>
              <a:gdLst>
                <a:gd name="T0" fmla="*/ 0 w 24"/>
                <a:gd name="T1" fmla="*/ 0 h 66"/>
                <a:gd name="T2" fmla="*/ 24 w 24"/>
                <a:gd name="T3" fmla="*/ 66 h 66"/>
                <a:gd name="T4" fmla="*/ 0 w 24"/>
                <a:gd name="T5" fmla="*/ 0 h 66"/>
                <a:gd name="T6" fmla="*/ 0 w 24"/>
                <a:gd name="T7" fmla="*/ 0 h 66"/>
                <a:gd name="T8" fmla="*/ 0 w 24"/>
                <a:gd name="T9" fmla="*/ 0 h 66"/>
                <a:gd name="T10" fmla="*/ 0 w 24"/>
                <a:gd name="T11" fmla="*/ 0 h 66"/>
                <a:gd name="T12" fmla="*/ 0 w 24"/>
                <a:gd name="T13" fmla="*/ 0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66"/>
                <a:gd name="T23" fmla="*/ 24 w 24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66">
                  <a:moveTo>
                    <a:pt x="0" y="0"/>
                  </a:moveTo>
                  <a:lnTo>
                    <a:pt x="24" y="6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94" name="Freeform 19"/>
            <p:cNvSpPr>
              <a:spLocks noEditPoints="1"/>
            </p:cNvSpPr>
            <p:nvPr/>
          </p:nvSpPr>
          <p:spPr bwMode="auto">
            <a:xfrm>
              <a:off x="3134" y="1679"/>
              <a:ext cx="24" cy="66"/>
            </a:xfrm>
            <a:custGeom>
              <a:avLst/>
              <a:gdLst>
                <a:gd name="T0" fmla="*/ 0 w 24"/>
                <a:gd name="T1" fmla="*/ 66 h 66"/>
                <a:gd name="T2" fmla="*/ 24 w 24"/>
                <a:gd name="T3" fmla="*/ 0 h 66"/>
                <a:gd name="T4" fmla="*/ 0 w 24"/>
                <a:gd name="T5" fmla="*/ 66 h 66"/>
                <a:gd name="T6" fmla="*/ 0 w 24"/>
                <a:gd name="T7" fmla="*/ 66 h 66"/>
                <a:gd name="T8" fmla="*/ 0 w 24"/>
                <a:gd name="T9" fmla="*/ 66 h 66"/>
                <a:gd name="T10" fmla="*/ 0 w 24"/>
                <a:gd name="T11" fmla="*/ 66 h 66"/>
                <a:gd name="T12" fmla="*/ 0 w 24"/>
                <a:gd name="T13" fmla="*/ 66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66"/>
                <a:gd name="T23" fmla="*/ 24 w 24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66">
                  <a:moveTo>
                    <a:pt x="0" y="66"/>
                  </a:moveTo>
                  <a:lnTo>
                    <a:pt x="24" y="0"/>
                  </a:lnTo>
                  <a:lnTo>
                    <a:pt x="0" y="66"/>
                  </a:lnTo>
                  <a:close/>
                  <a:moveTo>
                    <a:pt x="0" y="66"/>
                  </a:moveTo>
                  <a:lnTo>
                    <a:pt x="0" y="66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95" name="Freeform 20"/>
            <p:cNvSpPr>
              <a:spLocks noEditPoints="1"/>
            </p:cNvSpPr>
            <p:nvPr/>
          </p:nvSpPr>
          <p:spPr bwMode="auto">
            <a:xfrm>
              <a:off x="3158" y="1607"/>
              <a:ext cx="18" cy="72"/>
            </a:xfrm>
            <a:custGeom>
              <a:avLst/>
              <a:gdLst>
                <a:gd name="T0" fmla="*/ 0 w 18"/>
                <a:gd name="T1" fmla="*/ 72 h 72"/>
                <a:gd name="T2" fmla="*/ 18 w 18"/>
                <a:gd name="T3" fmla="*/ 0 h 72"/>
                <a:gd name="T4" fmla="*/ 0 w 18"/>
                <a:gd name="T5" fmla="*/ 72 h 72"/>
                <a:gd name="T6" fmla="*/ 0 w 18"/>
                <a:gd name="T7" fmla="*/ 72 h 72"/>
                <a:gd name="T8" fmla="*/ 0 w 18"/>
                <a:gd name="T9" fmla="*/ 72 h 72"/>
                <a:gd name="T10" fmla="*/ 0 w 18"/>
                <a:gd name="T11" fmla="*/ 72 h 72"/>
                <a:gd name="T12" fmla="*/ 0 w 18"/>
                <a:gd name="T13" fmla="*/ 72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72"/>
                <a:gd name="T23" fmla="*/ 18 w 18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72">
                  <a:moveTo>
                    <a:pt x="0" y="72"/>
                  </a:moveTo>
                  <a:lnTo>
                    <a:pt x="18" y="0"/>
                  </a:lnTo>
                  <a:lnTo>
                    <a:pt x="0" y="72"/>
                  </a:lnTo>
                  <a:close/>
                  <a:moveTo>
                    <a:pt x="0" y="72"/>
                  </a:moveTo>
                  <a:lnTo>
                    <a:pt x="0" y="72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96" name="Freeform 21"/>
            <p:cNvSpPr>
              <a:spLocks noEditPoints="1"/>
            </p:cNvSpPr>
            <p:nvPr/>
          </p:nvSpPr>
          <p:spPr bwMode="auto">
            <a:xfrm>
              <a:off x="3176" y="1607"/>
              <a:ext cx="23" cy="72"/>
            </a:xfrm>
            <a:custGeom>
              <a:avLst/>
              <a:gdLst>
                <a:gd name="T0" fmla="*/ 0 w 23"/>
                <a:gd name="T1" fmla="*/ 0 h 72"/>
                <a:gd name="T2" fmla="*/ 23 w 23"/>
                <a:gd name="T3" fmla="*/ 72 h 72"/>
                <a:gd name="T4" fmla="*/ 0 w 23"/>
                <a:gd name="T5" fmla="*/ 0 h 72"/>
                <a:gd name="T6" fmla="*/ 0 w 23"/>
                <a:gd name="T7" fmla="*/ 0 h 72"/>
                <a:gd name="T8" fmla="*/ 0 w 23"/>
                <a:gd name="T9" fmla="*/ 0 h 72"/>
                <a:gd name="T10" fmla="*/ 0 w 23"/>
                <a:gd name="T11" fmla="*/ 0 h 72"/>
                <a:gd name="T12" fmla="*/ 0 w 23"/>
                <a:gd name="T13" fmla="*/ 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72"/>
                <a:gd name="T23" fmla="*/ 23 w 23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72">
                  <a:moveTo>
                    <a:pt x="0" y="0"/>
                  </a:moveTo>
                  <a:lnTo>
                    <a:pt x="23" y="7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97" name="Freeform 22"/>
            <p:cNvSpPr>
              <a:spLocks noEditPoints="1"/>
            </p:cNvSpPr>
            <p:nvPr/>
          </p:nvSpPr>
          <p:spPr bwMode="auto">
            <a:xfrm>
              <a:off x="3199" y="1679"/>
              <a:ext cx="24" cy="66"/>
            </a:xfrm>
            <a:custGeom>
              <a:avLst/>
              <a:gdLst>
                <a:gd name="T0" fmla="*/ 0 w 24"/>
                <a:gd name="T1" fmla="*/ 0 h 66"/>
                <a:gd name="T2" fmla="*/ 24 w 24"/>
                <a:gd name="T3" fmla="*/ 66 h 66"/>
                <a:gd name="T4" fmla="*/ 0 w 24"/>
                <a:gd name="T5" fmla="*/ 0 h 66"/>
                <a:gd name="T6" fmla="*/ 0 w 24"/>
                <a:gd name="T7" fmla="*/ 0 h 66"/>
                <a:gd name="T8" fmla="*/ 0 w 24"/>
                <a:gd name="T9" fmla="*/ 0 h 66"/>
                <a:gd name="T10" fmla="*/ 0 w 24"/>
                <a:gd name="T11" fmla="*/ 0 h 66"/>
                <a:gd name="T12" fmla="*/ 0 w 24"/>
                <a:gd name="T13" fmla="*/ 0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66"/>
                <a:gd name="T23" fmla="*/ 24 w 24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66">
                  <a:moveTo>
                    <a:pt x="0" y="0"/>
                  </a:moveTo>
                  <a:lnTo>
                    <a:pt x="24" y="6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98" name="Freeform 23"/>
            <p:cNvSpPr>
              <a:spLocks noEditPoints="1"/>
            </p:cNvSpPr>
            <p:nvPr/>
          </p:nvSpPr>
          <p:spPr bwMode="auto">
            <a:xfrm>
              <a:off x="3223" y="1679"/>
              <a:ext cx="24" cy="66"/>
            </a:xfrm>
            <a:custGeom>
              <a:avLst/>
              <a:gdLst>
                <a:gd name="T0" fmla="*/ 0 w 24"/>
                <a:gd name="T1" fmla="*/ 66 h 66"/>
                <a:gd name="T2" fmla="*/ 24 w 24"/>
                <a:gd name="T3" fmla="*/ 0 h 66"/>
                <a:gd name="T4" fmla="*/ 0 w 24"/>
                <a:gd name="T5" fmla="*/ 66 h 66"/>
                <a:gd name="T6" fmla="*/ 0 w 24"/>
                <a:gd name="T7" fmla="*/ 66 h 66"/>
                <a:gd name="T8" fmla="*/ 0 w 24"/>
                <a:gd name="T9" fmla="*/ 66 h 66"/>
                <a:gd name="T10" fmla="*/ 0 w 24"/>
                <a:gd name="T11" fmla="*/ 66 h 66"/>
                <a:gd name="T12" fmla="*/ 0 w 24"/>
                <a:gd name="T13" fmla="*/ 66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66"/>
                <a:gd name="T23" fmla="*/ 24 w 24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66">
                  <a:moveTo>
                    <a:pt x="0" y="66"/>
                  </a:moveTo>
                  <a:lnTo>
                    <a:pt x="24" y="0"/>
                  </a:lnTo>
                  <a:lnTo>
                    <a:pt x="0" y="66"/>
                  </a:lnTo>
                  <a:close/>
                  <a:moveTo>
                    <a:pt x="0" y="66"/>
                  </a:moveTo>
                  <a:lnTo>
                    <a:pt x="0" y="66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99" name="Freeform 24"/>
            <p:cNvSpPr>
              <a:spLocks noEditPoints="1"/>
            </p:cNvSpPr>
            <p:nvPr/>
          </p:nvSpPr>
          <p:spPr bwMode="auto">
            <a:xfrm>
              <a:off x="3247" y="1607"/>
              <a:ext cx="24" cy="72"/>
            </a:xfrm>
            <a:custGeom>
              <a:avLst/>
              <a:gdLst>
                <a:gd name="T0" fmla="*/ 0 w 24"/>
                <a:gd name="T1" fmla="*/ 72 h 72"/>
                <a:gd name="T2" fmla="*/ 24 w 24"/>
                <a:gd name="T3" fmla="*/ 0 h 72"/>
                <a:gd name="T4" fmla="*/ 0 w 24"/>
                <a:gd name="T5" fmla="*/ 72 h 72"/>
                <a:gd name="T6" fmla="*/ 0 w 24"/>
                <a:gd name="T7" fmla="*/ 72 h 72"/>
                <a:gd name="T8" fmla="*/ 0 w 24"/>
                <a:gd name="T9" fmla="*/ 72 h 72"/>
                <a:gd name="T10" fmla="*/ 0 w 24"/>
                <a:gd name="T11" fmla="*/ 72 h 72"/>
                <a:gd name="T12" fmla="*/ 0 w 24"/>
                <a:gd name="T13" fmla="*/ 72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72"/>
                <a:gd name="T23" fmla="*/ 24 w 24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72">
                  <a:moveTo>
                    <a:pt x="0" y="72"/>
                  </a:moveTo>
                  <a:lnTo>
                    <a:pt x="24" y="0"/>
                  </a:lnTo>
                  <a:lnTo>
                    <a:pt x="0" y="72"/>
                  </a:lnTo>
                  <a:close/>
                  <a:moveTo>
                    <a:pt x="0" y="72"/>
                  </a:moveTo>
                  <a:lnTo>
                    <a:pt x="0" y="72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00" name="Freeform 25"/>
            <p:cNvSpPr>
              <a:spLocks noEditPoints="1"/>
            </p:cNvSpPr>
            <p:nvPr/>
          </p:nvSpPr>
          <p:spPr bwMode="auto">
            <a:xfrm>
              <a:off x="3271" y="1607"/>
              <a:ext cx="30" cy="78"/>
            </a:xfrm>
            <a:custGeom>
              <a:avLst/>
              <a:gdLst>
                <a:gd name="T0" fmla="*/ 0 w 30"/>
                <a:gd name="T1" fmla="*/ 0 h 78"/>
                <a:gd name="T2" fmla="*/ 30 w 30"/>
                <a:gd name="T3" fmla="*/ 78 h 78"/>
                <a:gd name="T4" fmla="*/ 0 w 30"/>
                <a:gd name="T5" fmla="*/ 0 h 78"/>
                <a:gd name="T6" fmla="*/ 0 w 30"/>
                <a:gd name="T7" fmla="*/ 0 h 78"/>
                <a:gd name="T8" fmla="*/ 0 w 30"/>
                <a:gd name="T9" fmla="*/ 0 h 78"/>
                <a:gd name="T10" fmla="*/ 0 w 30"/>
                <a:gd name="T11" fmla="*/ 0 h 78"/>
                <a:gd name="T12" fmla="*/ 0 w 30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78"/>
                <a:gd name="T23" fmla="*/ 30 w 3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78">
                  <a:moveTo>
                    <a:pt x="0" y="0"/>
                  </a:moveTo>
                  <a:lnTo>
                    <a:pt x="30" y="7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01" name="Freeform 26"/>
            <p:cNvSpPr>
              <a:spLocks/>
            </p:cNvSpPr>
            <p:nvPr/>
          </p:nvSpPr>
          <p:spPr bwMode="auto">
            <a:xfrm>
              <a:off x="4246" y="1649"/>
              <a:ext cx="365" cy="60"/>
            </a:xfrm>
            <a:custGeom>
              <a:avLst/>
              <a:gdLst>
                <a:gd name="T0" fmla="*/ 365 w 365"/>
                <a:gd name="T1" fmla="*/ 60 h 60"/>
                <a:gd name="T2" fmla="*/ 365 w 365"/>
                <a:gd name="T3" fmla="*/ 0 h 60"/>
                <a:gd name="T4" fmla="*/ 0 w 365"/>
                <a:gd name="T5" fmla="*/ 0 h 60"/>
                <a:gd name="T6" fmla="*/ 0 w 365"/>
                <a:gd name="T7" fmla="*/ 60 h 60"/>
                <a:gd name="T8" fmla="*/ 365 w 365"/>
                <a:gd name="T9" fmla="*/ 60 h 60"/>
                <a:gd name="T10" fmla="*/ 365 w 365"/>
                <a:gd name="T11" fmla="*/ 6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5"/>
                <a:gd name="T19" fmla="*/ 0 h 60"/>
                <a:gd name="T20" fmla="*/ 365 w 365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5" h="60">
                  <a:moveTo>
                    <a:pt x="365" y="60"/>
                  </a:moveTo>
                  <a:lnTo>
                    <a:pt x="365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365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02" name="Freeform 27"/>
            <p:cNvSpPr>
              <a:spLocks/>
            </p:cNvSpPr>
            <p:nvPr/>
          </p:nvSpPr>
          <p:spPr bwMode="auto">
            <a:xfrm>
              <a:off x="4240" y="1679"/>
              <a:ext cx="24" cy="66"/>
            </a:xfrm>
            <a:custGeom>
              <a:avLst/>
              <a:gdLst>
                <a:gd name="T0" fmla="*/ 0 w 24"/>
                <a:gd name="T1" fmla="*/ 0 h 66"/>
                <a:gd name="T2" fmla="*/ 24 w 24"/>
                <a:gd name="T3" fmla="*/ 66 h 66"/>
                <a:gd name="T4" fmla="*/ 0 w 24"/>
                <a:gd name="T5" fmla="*/ 0 h 66"/>
                <a:gd name="T6" fmla="*/ 0 w 24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66"/>
                <a:gd name="T14" fmla="*/ 24 w 24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66">
                  <a:moveTo>
                    <a:pt x="0" y="0"/>
                  </a:moveTo>
                  <a:lnTo>
                    <a:pt x="24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03" name="Freeform 28"/>
            <p:cNvSpPr>
              <a:spLocks noEditPoints="1"/>
            </p:cNvSpPr>
            <p:nvPr/>
          </p:nvSpPr>
          <p:spPr bwMode="auto">
            <a:xfrm>
              <a:off x="4264" y="1679"/>
              <a:ext cx="24" cy="66"/>
            </a:xfrm>
            <a:custGeom>
              <a:avLst/>
              <a:gdLst>
                <a:gd name="T0" fmla="*/ 0 w 24"/>
                <a:gd name="T1" fmla="*/ 66 h 66"/>
                <a:gd name="T2" fmla="*/ 24 w 24"/>
                <a:gd name="T3" fmla="*/ 0 h 66"/>
                <a:gd name="T4" fmla="*/ 0 w 24"/>
                <a:gd name="T5" fmla="*/ 66 h 66"/>
                <a:gd name="T6" fmla="*/ 0 w 24"/>
                <a:gd name="T7" fmla="*/ 66 h 66"/>
                <a:gd name="T8" fmla="*/ 0 w 24"/>
                <a:gd name="T9" fmla="*/ 66 h 66"/>
                <a:gd name="T10" fmla="*/ 0 w 24"/>
                <a:gd name="T11" fmla="*/ 66 h 66"/>
                <a:gd name="T12" fmla="*/ 0 w 24"/>
                <a:gd name="T13" fmla="*/ 66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66"/>
                <a:gd name="T23" fmla="*/ 24 w 24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66">
                  <a:moveTo>
                    <a:pt x="0" y="66"/>
                  </a:moveTo>
                  <a:lnTo>
                    <a:pt x="24" y="0"/>
                  </a:lnTo>
                  <a:lnTo>
                    <a:pt x="0" y="66"/>
                  </a:lnTo>
                  <a:close/>
                  <a:moveTo>
                    <a:pt x="0" y="66"/>
                  </a:moveTo>
                  <a:lnTo>
                    <a:pt x="0" y="66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04" name="Freeform 29"/>
            <p:cNvSpPr>
              <a:spLocks noEditPoints="1"/>
            </p:cNvSpPr>
            <p:nvPr/>
          </p:nvSpPr>
          <p:spPr bwMode="auto">
            <a:xfrm>
              <a:off x="4288" y="1607"/>
              <a:ext cx="18" cy="72"/>
            </a:xfrm>
            <a:custGeom>
              <a:avLst/>
              <a:gdLst>
                <a:gd name="T0" fmla="*/ 0 w 18"/>
                <a:gd name="T1" fmla="*/ 72 h 72"/>
                <a:gd name="T2" fmla="*/ 18 w 18"/>
                <a:gd name="T3" fmla="*/ 0 h 72"/>
                <a:gd name="T4" fmla="*/ 0 w 18"/>
                <a:gd name="T5" fmla="*/ 72 h 72"/>
                <a:gd name="T6" fmla="*/ 0 w 18"/>
                <a:gd name="T7" fmla="*/ 72 h 72"/>
                <a:gd name="T8" fmla="*/ 0 w 18"/>
                <a:gd name="T9" fmla="*/ 72 h 72"/>
                <a:gd name="T10" fmla="*/ 0 w 18"/>
                <a:gd name="T11" fmla="*/ 72 h 72"/>
                <a:gd name="T12" fmla="*/ 0 w 18"/>
                <a:gd name="T13" fmla="*/ 72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72"/>
                <a:gd name="T23" fmla="*/ 18 w 18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72">
                  <a:moveTo>
                    <a:pt x="0" y="72"/>
                  </a:moveTo>
                  <a:lnTo>
                    <a:pt x="18" y="0"/>
                  </a:lnTo>
                  <a:lnTo>
                    <a:pt x="0" y="72"/>
                  </a:lnTo>
                  <a:close/>
                  <a:moveTo>
                    <a:pt x="0" y="72"/>
                  </a:moveTo>
                  <a:lnTo>
                    <a:pt x="0" y="72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05" name="Freeform 30"/>
            <p:cNvSpPr>
              <a:spLocks noEditPoints="1"/>
            </p:cNvSpPr>
            <p:nvPr/>
          </p:nvSpPr>
          <p:spPr bwMode="auto">
            <a:xfrm>
              <a:off x="4306" y="1607"/>
              <a:ext cx="24" cy="72"/>
            </a:xfrm>
            <a:custGeom>
              <a:avLst/>
              <a:gdLst>
                <a:gd name="T0" fmla="*/ 0 w 24"/>
                <a:gd name="T1" fmla="*/ 0 h 72"/>
                <a:gd name="T2" fmla="*/ 24 w 24"/>
                <a:gd name="T3" fmla="*/ 72 h 72"/>
                <a:gd name="T4" fmla="*/ 0 w 24"/>
                <a:gd name="T5" fmla="*/ 0 h 72"/>
                <a:gd name="T6" fmla="*/ 0 w 24"/>
                <a:gd name="T7" fmla="*/ 0 h 72"/>
                <a:gd name="T8" fmla="*/ 0 w 24"/>
                <a:gd name="T9" fmla="*/ 0 h 72"/>
                <a:gd name="T10" fmla="*/ 0 w 24"/>
                <a:gd name="T11" fmla="*/ 0 h 72"/>
                <a:gd name="T12" fmla="*/ 0 w 24"/>
                <a:gd name="T13" fmla="*/ 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72"/>
                <a:gd name="T23" fmla="*/ 24 w 24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72">
                  <a:moveTo>
                    <a:pt x="0" y="0"/>
                  </a:moveTo>
                  <a:lnTo>
                    <a:pt x="24" y="7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06" name="Freeform 31"/>
            <p:cNvSpPr>
              <a:spLocks noEditPoints="1"/>
            </p:cNvSpPr>
            <p:nvPr/>
          </p:nvSpPr>
          <p:spPr bwMode="auto">
            <a:xfrm>
              <a:off x="4330" y="167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07" name="Freeform 32"/>
            <p:cNvSpPr>
              <a:spLocks noEditPoints="1"/>
            </p:cNvSpPr>
            <p:nvPr/>
          </p:nvSpPr>
          <p:spPr bwMode="auto">
            <a:xfrm>
              <a:off x="4330" y="1679"/>
              <a:ext cx="24" cy="66"/>
            </a:xfrm>
            <a:custGeom>
              <a:avLst/>
              <a:gdLst>
                <a:gd name="T0" fmla="*/ 0 w 24"/>
                <a:gd name="T1" fmla="*/ 0 h 66"/>
                <a:gd name="T2" fmla="*/ 24 w 24"/>
                <a:gd name="T3" fmla="*/ 66 h 66"/>
                <a:gd name="T4" fmla="*/ 0 w 24"/>
                <a:gd name="T5" fmla="*/ 0 h 66"/>
                <a:gd name="T6" fmla="*/ 0 w 24"/>
                <a:gd name="T7" fmla="*/ 0 h 66"/>
                <a:gd name="T8" fmla="*/ 0 w 24"/>
                <a:gd name="T9" fmla="*/ 0 h 66"/>
                <a:gd name="T10" fmla="*/ 0 w 24"/>
                <a:gd name="T11" fmla="*/ 0 h 66"/>
                <a:gd name="T12" fmla="*/ 0 w 24"/>
                <a:gd name="T13" fmla="*/ 0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66"/>
                <a:gd name="T23" fmla="*/ 24 w 24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66">
                  <a:moveTo>
                    <a:pt x="0" y="0"/>
                  </a:moveTo>
                  <a:lnTo>
                    <a:pt x="24" y="6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08" name="Freeform 33"/>
            <p:cNvSpPr>
              <a:spLocks noEditPoints="1"/>
            </p:cNvSpPr>
            <p:nvPr/>
          </p:nvSpPr>
          <p:spPr bwMode="auto">
            <a:xfrm>
              <a:off x="4354" y="1679"/>
              <a:ext cx="24" cy="66"/>
            </a:xfrm>
            <a:custGeom>
              <a:avLst/>
              <a:gdLst>
                <a:gd name="T0" fmla="*/ 0 w 24"/>
                <a:gd name="T1" fmla="*/ 66 h 66"/>
                <a:gd name="T2" fmla="*/ 24 w 24"/>
                <a:gd name="T3" fmla="*/ 0 h 66"/>
                <a:gd name="T4" fmla="*/ 0 w 24"/>
                <a:gd name="T5" fmla="*/ 66 h 66"/>
                <a:gd name="T6" fmla="*/ 0 w 24"/>
                <a:gd name="T7" fmla="*/ 66 h 66"/>
                <a:gd name="T8" fmla="*/ 0 w 24"/>
                <a:gd name="T9" fmla="*/ 66 h 66"/>
                <a:gd name="T10" fmla="*/ 0 w 24"/>
                <a:gd name="T11" fmla="*/ 66 h 66"/>
                <a:gd name="T12" fmla="*/ 0 w 24"/>
                <a:gd name="T13" fmla="*/ 66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66"/>
                <a:gd name="T23" fmla="*/ 24 w 24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66">
                  <a:moveTo>
                    <a:pt x="0" y="66"/>
                  </a:moveTo>
                  <a:lnTo>
                    <a:pt x="24" y="0"/>
                  </a:lnTo>
                  <a:lnTo>
                    <a:pt x="0" y="66"/>
                  </a:lnTo>
                  <a:close/>
                  <a:moveTo>
                    <a:pt x="0" y="66"/>
                  </a:moveTo>
                  <a:lnTo>
                    <a:pt x="0" y="66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09" name="Freeform 34"/>
            <p:cNvSpPr>
              <a:spLocks noEditPoints="1"/>
            </p:cNvSpPr>
            <p:nvPr/>
          </p:nvSpPr>
          <p:spPr bwMode="auto">
            <a:xfrm>
              <a:off x="4378" y="1607"/>
              <a:ext cx="24" cy="72"/>
            </a:xfrm>
            <a:custGeom>
              <a:avLst/>
              <a:gdLst>
                <a:gd name="T0" fmla="*/ 0 w 24"/>
                <a:gd name="T1" fmla="*/ 72 h 72"/>
                <a:gd name="T2" fmla="*/ 24 w 24"/>
                <a:gd name="T3" fmla="*/ 0 h 72"/>
                <a:gd name="T4" fmla="*/ 0 w 24"/>
                <a:gd name="T5" fmla="*/ 72 h 72"/>
                <a:gd name="T6" fmla="*/ 0 w 24"/>
                <a:gd name="T7" fmla="*/ 72 h 72"/>
                <a:gd name="T8" fmla="*/ 0 w 24"/>
                <a:gd name="T9" fmla="*/ 72 h 72"/>
                <a:gd name="T10" fmla="*/ 0 w 24"/>
                <a:gd name="T11" fmla="*/ 72 h 72"/>
                <a:gd name="T12" fmla="*/ 0 w 24"/>
                <a:gd name="T13" fmla="*/ 72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72"/>
                <a:gd name="T23" fmla="*/ 24 w 24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72">
                  <a:moveTo>
                    <a:pt x="0" y="72"/>
                  </a:moveTo>
                  <a:lnTo>
                    <a:pt x="24" y="0"/>
                  </a:lnTo>
                  <a:lnTo>
                    <a:pt x="0" y="72"/>
                  </a:lnTo>
                  <a:close/>
                  <a:moveTo>
                    <a:pt x="0" y="72"/>
                  </a:moveTo>
                  <a:lnTo>
                    <a:pt x="0" y="72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10" name="Freeform 35"/>
            <p:cNvSpPr>
              <a:spLocks noEditPoints="1"/>
            </p:cNvSpPr>
            <p:nvPr/>
          </p:nvSpPr>
          <p:spPr bwMode="auto">
            <a:xfrm>
              <a:off x="4402" y="1607"/>
              <a:ext cx="24" cy="72"/>
            </a:xfrm>
            <a:custGeom>
              <a:avLst/>
              <a:gdLst>
                <a:gd name="T0" fmla="*/ 0 w 24"/>
                <a:gd name="T1" fmla="*/ 0 h 72"/>
                <a:gd name="T2" fmla="*/ 24 w 24"/>
                <a:gd name="T3" fmla="*/ 72 h 72"/>
                <a:gd name="T4" fmla="*/ 0 w 24"/>
                <a:gd name="T5" fmla="*/ 0 h 72"/>
                <a:gd name="T6" fmla="*/ 0 w 24"/>
                <a:gd name="T7" fmla="*/ 0 h 72"/>
                <a:gd name="T8" fmla="*/ 0 w 24"/>
                <a:gd name="T9" fmla="*/ 0 h 72"/>
                <a:gd name="T10" fmla="*/ 0 w 24"/>
                <a:gd name="T11" fmla="*/ 0 h 72"/>
                <a:gd name="T12" fmla="*/ 0 w 24"/>
                <a:gd name="T13" fmla="*/ 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72"/>
                <a:gd name="T23" fmla="*/ 24 w 24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72">
                  <a:moveTo>
                    <a:pt x="0" y="0"/>
                  </a:moveTo>
                  <a:lnTo>
                    <a:pt x="24" y="7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11" name="Freeform 36"/>
            <p:cNvSpPr>
              <a:spLocks noEditPoints="1"/>
            </p:cNvSpPr>
            <p:nvPr/>
          </p:nvSpPr>
          <p:spPr bwMode="auto">
            <a:xfrm>
              <a:off x="4426" y="1679"/>
              <a:ext cx="23" cy="66"/>
            </a:xfrm>
            <a:custGeom>
              <a:avLst/>
              <a:gdLst>
                <a:gd name="T0" fmla="*/ 0 w 23"/>
                <a:gd name="T1" fmla="*/ 0 h 66"/>
                <a:gd name="T2" fmla="*/ 23 w 23"/>
                <a:gd name="T3" fmla="*/ 66 h 66"/>
                <a:gd name="T4" fmla="*/ 0 w 23"/>
                <a:gd name="T5" fmla="*/ 0 h 66"/>
                <a:gd name="T6" fmla="*/ 0 w 23"/>
                <a:gd name="T7" fmla="*/ 0 h 66"/>
                <a:gd name="T8" fmla="*/ 0 w 23"/>
                <a:gd name="T9" fmla="*/ 0 h 66"/>
                <a:gd name="T10" fmla="*/ 0 w 23"/>
                <a:gd name="T11" fmla="*/ 0 h 66"/>
                <a:gd name="T12" fmla="*/ 0 w 23"/>
                <a:gd name="T13" fmla="*/ 0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66"/>
                <a:gd name="T23" fmla="*/ 23 w 23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66">
                  <a:moveTo>
                    <a:pt x="0" y="0"/>
                  </a:moveTo>
                  <a:lnTo>
                    <a:pt x="23" y="6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12" name="Freeform 37"/>
            <p:cNvSpPr>
              <a:spLocks noEditPoints="1"/>
            </p:cNvSpPr>
            <p:nvPr/>
          </p:nvSpPr>
          <p:spPr bwMode="auto">
            <a:xfrm>
              <a:off x="4449" y="1679"/>
              <a:ext cx="24" cy="66"/>
            </a:xfrm>
            <a:custGeom>
              <a:avLst/>
              <a:gdLst>
                <a:gd name="T0" fmla="*/ 0 w 24"/>
                <a:gd name="T1" fmla="*/ 66 h 66"/>
                <a:gd name="T2" fmla="*/ 24 w 24"/>
                <a:gd name="T3" fmla="*/ 0 h 66"/>
                <a:gd name="T4" fmla="*/ 0 w 24"/>
                <a:gd name="T5" fmla="*/ 66 h 66"/>
                <a:gd name="T6" fmla="*/ 0 w 24"/>
                <a:gd name="T7" fmla="*/ 66 h 66"/>
                <a:gd name="T8" fmla="*/ 0 w 24"/>
                <a:gd name="T9" fmla="*/ 66 h 66"/>
                <a:gd name="T10" fmla="*/ 0 w 24"/>
                <a:gd name="T11" fmla="*/ 66 h 66"/>
                <a:gd name="T12" fmla="*/ 0 w 24"/>
                <a:gd name="T13" fmla="*/ 66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66"/>
                <a:gd name="T23" fmla="*/ 24 w 24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66">
                  <a:moveTo>
                    <a:pt x="0" y="66"/>
                  </a:moveTo>
                  <a:lnTo>
                    <a:pt x="24" y="0"/>
                  </a:lnTo>
                  <a:lnTo>
                    <a:pt x="0" y="66"/>
                  </a:lnTo>
                  <a:close/>
                  <a:moveTo>
                    <a:pt x="0" y="66"/>
                  </a:moveTo>
                  <a:lnTo>
                    <a:pt x="0" y="66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13" name="Freeform 38"/>
            <p:cNvSpPr>
              <a:spLocks noEditPoints="1"/>
            </p:cNvSpPr>
            <p:nvPr/>
          </p:nvSpPr>
          <p:spPr bwMode="auto">
            <a:xfrm>
              <a:off x="4473" y="1607"/>
              <a:ext cx="24" cy="72"/>
            </a:xfrm>
            <a:custGeom>
              <a:avLst/>
              <a:gdLst>
                <a:gd name="T0" fmla="*/ 0 w 24"/>
                <a:gd name="T1" fmla="*/ 72 h 72"/>
                <a:gd name="T2" fmla="*/ 24 w 24"/>
                <a:gd name="T3" fmla="*/ 0 h 72"/>
                <a:gd name="T4" fmla="*/ 0 w 24"/>
                <a:gd name="T5" fmla="*/ 72 h 72"/>
                <a:gd name="T6" fmla="*/ 0 w 24"/>
                <a:gd name="T7" fmla="*/ 72 h 72"/>
                <a:gd name="T8" fmla="*/ 0 w 24"/>
                <a:gd name="T9" fmla="*/ 72 h 72"/>
                <a:gd name="T10" fmla="*/ 0 w 24"/>
                <a:gd name="T11" fmla="*/ 72 h 72"/>
                <a:gd name="T12" fmla="*/ 0 w 24"/>
                <a:gd name="T13" fmla="*/ 72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72"/>
                <a:gd name="T23" fmla="*/ 24 w 24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72">
                  <a:moveTo>
                    <a:pt x="0" y="72"/>
                  </a:moveTo>
                  <a:lnTo>
                    <a:pt x="24" y="0"/>
                  </a:lnTo>
                  <a:lnTo>
                    <a:pt x="0" y="72"/>
                  </a:lnTo>
                  <a:close/>
                  <a:moveTo>
                    <a:pt x="0" y="72"/>
                  </a:moveTo>
                  <a:lnTo>
                    <a:pt x="0" y="72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14" name="Freeform 39"/>
            <p:cNvSpPr>
              <a:spLocks noEditPoints="1"/>
            </p:cNvSpPr>
            <p:nvPr/>
          </p:nvSpPr>
          <p:spPr bwMode="auto">
            <a:xfrm>
              <a:off x="4497" y="1607"/>
              <a:ext cx="24" cy="72"/>
            </a:xfrm>
            <a:custGeom>
              <a:avLst/>
              <a:gdLst>
                <a:gd name="T0" fmla="*/ 0 w 24"/>
                <a:gd name="T1" fmla="*/ 0 h 72"/>
                <a:gd name="T2" fmla="*/ 24 w 24"/>
                <a:gd name="T3" fmla="*/ 72 h 72"/>
                <a:gd name="T4" fmla="*/ 0 w 24"/>
                <a:gd name="T5" fmla="*/ 0 h 72"/>
                <a:gd name="T6" fmla="*/ 0 w 24"/>
                <a:gd name="T7" fmla="*/ 0 h 72"/>
                <a:gd name="T8" fmla="*/ 0 w 24"/>
                <a:gd name="T9" fmla="*/ 0 h 72"/>
                <a:gd name="T10" fmla="*/ 0 w 24"/>
                <a:gd name="T11" fmla="*/ 0 h 72"/>
                <a:gd name="T12" fmla="*/ 0 w 24"/>
                <a:gd name="T13" fmla="*/ 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72"/>
                <a:gd name="T23" fmla="*/ 24 w 24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72">
                  <a:moveTo>
                    <a:pt x="0" y="0"/>
                  </a:moveTo>
                  <a:lnTo>
                    <a:pt x="24" y="7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15" name="Freeform 40"/>
            <p:cNvSpPr>
              <a:spLocks noEditPoints="1"/>
            </p:cNvSpPr>
            <p:nvPr/>
          </p:nvSpPr>
          <p:spPr bwMode="auto">
            <a:xfrm>
              <a:off x="4521" y="1679"/>
              <a:ext cx="24" cy="66"/>
            </a:xfrm>
            <a:custGeom>
              <a:avLst/>
              <a:gdLst>
                <a:gd name="T0" fmla="*/ 0 w 24"/>
                <a:gd name="T1" fmla="*/ 0 h 66"/>
                <a:gd name="T2" fmla="*/ 24 w 24"/>
                <a:gd name="T3" fmla="*/ 66 h 66"/>
                <a:gd name="T4" fmla="*/ 0 w 24"/>
                <a:gd name="T5" fmla="*/ 0 h 66"/>
                <a:gd name="T6" fmla="*/ 0 w 24"/>
                <a:gd name="T7" fmla="*/ 0 h 66"/>
                <a:gd name="T8" fmla="*/ 0 w 24"/>
                <a:gd name="T9" fmla="*/ 0 h 66"/>
                <a:gd name="T10" fmla="*/ 0 w 24"/>
                <a:gd name="T11" fmla="*/ 0 h 66"/>
                <a:gd name="T12" fmla="*/ 0 w 24"/>
                <a:gd name="T13" fmla="*/ 0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66"/>
                <a:gd name="T23" fmla="*/ 24 w 24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66">
                  <a:moveTo>
                    <a:pt x="0" y="0"/>
                  </a:moveTo>
                  <a:lnTo>
                    <a:pt x="24" y="6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16" name="Freeform 41"/>
            <p:cNvSpPr>
              <a:spLocks noEditPoints="1"/>
            </p:cNvSpPr>
            <p:nvPr/>
          </p:nvSpPr>
          <p:spPr bwMode="auto">
            <a:xfrm>
              <a:off x="4545" y="1679"/>
              <a:ext cx="24" cy="66"/>
            </a:xfrm>
            <a:custGeom>
              <a:avLst/>
              <a:gdLst>
                <a:gd name="T0" fmla="*/ 0 w 24"/>
                <a:gd name="T1" fmla="*/ 66 h 66"/>
                <a:gd name="T2" fmla="*/ 24 w 24"/>
                <a:gd name="T3" fmla="*/ 0 h 66"/>
                <a:gd name="T4" fmla="*/ 0 w 24"/>
                <a:gd name="T5" fmla="*/ 66 h 66"/>
                <a:gd name="T6" fmla="*/ 0 w 24"/>
                <a:gd name="T7" fmla="*/ 66 h 66"/>
                <a:gd name="T8" fmla="*/ 0 w 24"/>
                <a:gd name="T9" fmla="*/ 66 h 66"/>
                <a:gd name="T10" fmla="*/ 0 w 24"/>
                <a:gd name="T11" fmla="*/ 66 h 66"/>
                <a:gd name="T12" fmla="*/ 0 w 24"/>
                <a:gd name="T13" fmla="*/ 66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66"/>
                <a:gd name="T23" fmla="*/ 24 w 24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66">
                  <a:moveTo>
                    <a:pt x="0" y="66"/>
                  </a:moveTo>
                  <a:lnTo>
                    <a:pt x="24" y="0"/>
                  </a:lnTo>
                  <a:lnTo>
                    <a:pt x="0" y="66"/>
                  </a:lnTo>
                  <a:close/>
                  <a:moveTo>
                    <a:pt x="0" y="66"/>
                  </a:moveTo>
                  <a:lnTo>
                    <a:pt x="0" y="66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17" name="Freeform 42"/>
            <p:cNvSpPr>
              <a:spLocks noEditPoints="1"/>
            </p:cNvSpPr>
            <p:nvPr/>
          </p:nvSpPr>
          <p:spPr bwMode="auto">
            <a:xfrm>
              <a:off x="4569" y="1607"/>
              <a:ext cx="24" cy="72"/>
            </a:xfrm>
            <a:custGeom>
              <a:avLst/>
              <a:gdLst>
                <a:gd name="T0" fmla="*/ 0 w 24"/>
                <a:gd name="T1" fmla="*/ 72 h 72"/>
                <a:gd name="T2" fmla="*/ 24 w 24"/>
                <a:gd name="T3" fmla="*/ 0 h 72"/>
                <a:gd name="T4" fmla="*/ 0 w 24"/>
                <a:gd name="T5" fmla="*/ 72 h 72"/>
                <a:gd name="T6" fmla="*/ 0 w 24"/>
                <a:gd name="T7" fmla="*/ 72 h 72"/>
                <a:gd name="T8" fmla="*/ 0 w 24"/>
                <a:gd name="T9" fmla="*/ 72 h 72"/>
                <a:gd name="T10" fmla="*/ 0 w 24"/>
                <a:gd name="T11" fmla="*/ 72 h 72"/>
                <a:gd name="T12" fmla="*/ 0 w 24"/>
                <a:gd name="T13" fmla="*/ 72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72"/>
                <a:gd name="T23" fmla="*/ 24 w 24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72">
                  <a:moveTo>
                    <a:pt x="0" y="72"/>
                  </a:moveTo>
                  <a:lnTo>
                    <a:pt x="24" y="0"/>
                  </a:lnTo>
                  <a:lnTo>
                    <a:pt x="0" y="72"/>
                  </a:lnTo>
                  <a:close/>
                  <a:moveTo>
                    <a:pt x="0" y="72"/>
                  </a:moveTo>
                  <a:lnTo>
                    <a:pt x="0" y="72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18" name="Freeform 43"/>
            <p:cNvSpPr>
              <a:spLocks noEditPoints="1"/>
            </p:cNvSpPr>
            <p:nvPr/>
          </p:nvSpPr>
          <p:spPr bwMode="auto">
            <a:xfrm>
              <a:off x="4593" y="1607"/>
              <a:ext cx="24" cy="78"/>
            </a:xfrm>
            <a:custGeom>
              <a:avLst/>
              <a:gdLst>
                <a:gd name="T0" fmla="*/ 0 w 24"/>
                <a:gd name="T1" fmla="*/ 0 h 78"/>
                <a:gd name="T2" fmla="*/ 24 w 24"/>
                <a:gd name="T3" fmla="*/ 78 h 78"/>
                <a:gd name="T4" fmla="*/ 0 w 24"/>
                <a:gd name="T5" fmla="*/ 0 h 78"/>
                <a:gd name="T6" fmla="*/ 0 w 24"/>
                <a:gd name="T7" fmla="*/ 0 h 78"/>
                <a:gd name="T8" fmla="*/ 0 w 24"/>
                <a:gd name="T9" fmla="*/ 0 h 78"/>
                <a:gd name="T10" fmla="*/ 0 w 24"/>
                <a:gd name="T11" fmla="*/ 0 h 78"/>
                <a:gd name="T12" fmla="*/ 0 w 24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78"/>
                <a:gd name="T23" fmla="*/ 24 w 24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78">
                  <a:moveTo>
                    <a:pt x="0" y="0"/>
                  </a:moveTo>
                  <a:lnTo>
                    <a:pt x="24" y="7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19" name="Freeform 44"/>
            <p:cNvSpPr>
              <a:spLocks/>
            </p:cNvSpPr>
            <p:nvPr/>
          </p:nvSpPr>
          <p:spPr bwMode="auto">
            <a:xfrm>
              <a:off x="2332" y="1685"/>
              <a:ext cx="1" cy="1367"/>
            </a:xfrm>
            <a:custGeom>
              <a:avLst/>
              <a:gdLst>
                <a:gd name="T0" fmla="*/ 0 w 1"/>
                <a:gd name="T1" fmla="*/ 0 h 1367"/>
                <a:gd name="T2" fmla="*/ 0 w 1"/>
                <a:gd name="T3" fmla="*/ 1367 h 1367"/>
                <a:gd name="T4" fmla="*/ 0 w 1"/>
                <a:gd name="T5" fmla="*/ 0 h 1367"/>
                <a:gd name="T6" fmla="*/ 0 w 1"/>
                <a:gd name="T7" fmla="*/ 0 h 1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367"/>
                <a:gd name="T14" fmla="*/ 1 w 1"/>
                <a:gd name="T15" fmla="*/ 1367 h 1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367">
                  <a:moveTo>
                    <a:pt x="0" y="0"/>
                  </a:moveTo>
                  <a:lnTo>
                    <a:pt x="0" y="1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20" name="Freeform 45"/>
            <p:cNvSpPr>
              <a:spLocks/>
            </p:cNvSpPr>
            <p:nvPr/>
          </p:nvSpPr>
          <p:spPr bwMode="auto">
            <a:xfrm>
              <a:off x="3851" y="1685"/>
              <a:ext cx="1" cy="1367"/>
            </a:xfrm>
            <a:custGeom>
              <a:avLst/>
              <a:gdLst>
                <a:gd name="T0" fmla="*/ 0 w 1"/>
                <a:gd name="T1" fmla="*/ 1367 h 1367"/>
                <a:gd name="T2" fmla="*/ 0 w 1"/>
                <a:gd name="T3" fmla="*/ 0 h 1367"/>
                <a:gd name="T4" fmla="*/ 0 w 1"/>
                <a:gd name="T5" fmla="*/ 1367 h 1367"/>
                <a:gd name="T6" fmla="*/ 0 w 1"/>
                <a:gd name="T7" fmla="*/ 1367 h 1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367"/>
                <a:gd name="T14" fmla="*/ 1 w 1"/>
                <a:gd name="T15" fmla="*/ 1367 h 1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367">
                  <a:moveTo>
                    <a:pt x="0" y="1367"/>
                  </a:moveTo>
                  <a:lnTo>
                    <a:pt x="0" y="0"/>
                  </a:lnTo>
                  <a:lnTo>
                    <a:pt x="0" y="13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21" name="Freeform 46"/>
            <p:cNvSpPr>
              <a:spLocks/>
            </p:cNvSpPr>
            <p:nvPr/>
          </p:nvSpPr>
          <p:spPr bwMode="auto">
            <a:xfrm>
              <a:off x="1710" y="1333"/>
              <a:ext cx="84" cy="155"/>
            </a:xfrm>
            <a:custGeom>
              <a:avLst/>
              <a:gdLst>
                <a:gd name="T0" fmla="*/ 84 w 84"/>
                <a:gd name="T1" fmla="*/ 125 h 155"/>
                <a:gd name="T2" fmla="*/ 78 w 84"/>
                <a:gd name="T3" fmla="*/ 125 h 155"/>
                <a:gd name="T4" fmla="*/ 72 w 84"/>
                <a:gd name="T5" fmla="*/ 137 h 155"/>
                <a:gd name="T6" fmla="*/ 60 w 84"/>
                <a:gd name="T7" fmla="*/ 137 h 155"/>
                <a:gd name="T8" fmla="*/ 18 w 84"/>
                <a:gd name="T9" fmla="*/ 137 h 155"/>
                <a:gd name="T10" fmla="*/ 48 w 84"/>
                <a:gd name="T11" fmla="*/ 95 h 155"/>
                <a:gd name="T12" fmla="*/ 60 w 84"/>
                <a:gd name="T13" fmla="*/ 71 h 155"/>
                <a:gd name="T14" fmla="*/ 72 w 84"/>
                <a:gd name="T15" fmla="*/ 59 h 155"/>
                <a:gd name="T16" fmla="*/ 72 w 84"/>
                <a:gd name="T17" fmla="*/ 41 h 155"/>
                <a:gd name="T18" fmla="*/ 72 w 84"/>
                <a:gd name="T19" fmla="*/ 24 h 155"/>
                <a:gd name="T20" fmla="*/ 60 w 84"/>
                <a:gd name="T21" fmla="*/ 12 h 155"/>
                <a:gd name="T22" fmla="*/ 54 w 84"/>
                <a:gd name="T23" fmla="*/ 6 h 155"/>
                <a:gd name="T24" fmla="*/ 42 w 84"/>
                <a:gd name="T25" fmla="*/ 0 h 155"/>
                <a:gd name="T26" fmla="*/ 30 w 84"/>
                <a:gd name="T27" fmla="*/ 0 h 155"/>
                <a:gd name="T28" fmla="*/ 18 w 84"/>
                <a:gd name="T29" fmla="*/ 12 h 155"/>
                <a:gd name="T30" fmla="*/ 6 w 84"/>
                <a:gd name="T31" fmla="*/ 24 h 155"/>
                <a:gd name="T32" fmla="*/ 0 w 84"/>
                <a:gd name="T33" fmla="*/ 47 h 155"/>
                <a:gd name="T34" fmla="*/ 6 w 84"/>
                <a:gd name="T35" fmla="*/ 47 h 155"/>
                <a:gd name="T36" fmla="*/ 12 w 84"/>
                <a:gd name="T37" fmla="*/ 29 h 155"/>
                <a:gd name="T38" fmla="*/ 18 w 84"/>
                <a:gd name="T39" fmla="*/ 24 h 155"/>
                <a:gd name="T40" fmla="*/ 30 w 84"/>
                <a:gd name="T41" fmla="*/ 18 h 155"/>
                <a:gd name="T42" fmla="*/ 42 w 84"/>
                <a:gd name="T43" fmla="*/ 24 h 155"/>
                <a:gd name="T44" fmla="*/ 54 w 84"/>
                <a:gd name="T45" fmla="*/ 29 h 155"/>
                <a:gd name="T46" fmla="*/ 54 w 84"/>
                <a:gd name="T47" fmla="*/ 47 h 155"/>
                <a:gd name="T48" fmla="*/ 48 w 84"/>
                <a:gd name="T49" fmla="*/ 77 h 155"/>
                <a:gd name="T50" fmla="*/ 30 w 84"/>
                <a:gd name="T51" fmla="*/ 107 h 155"/>
                <a:gd name="T52" fmla="*/ 0 w 84"/>
                <a:gd name="T53" fmla="*/ 155 h 155"/>
                <a:gd name="T54" fmla="*/ 0 w 84"/>
                <a:gd name="T55" fmla="*/ 155 h 155"/>
                <a:gd name="T56" fmla="*/ 72 w 84"/>
                <a:gd name="T57" fmla="*/ 155 h 155"/>
                <a:gd name="T58" fmla="*/ 84 w 84"/>
                <a:gd name="T59" fmla="*/ 125 h 15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4"/>
                <a:gd name="T91" fmla="*/ 0 h 155"/>
                <a:gd name="T92" fmla="*/ 84 w 84"/>
                <a:gd name="T93" fmla="*/ 155 h 15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4" h="155">
                  <a:moveTo>
                    <a:pt x="84" y="125"/>
                  </a:moveTo>
                  <a:lnTo>
                    <a:pt x="78" y="125"/>
                  </a:lnTo>
                  <a:lnTo>
                    <a:pt x="72" y="137"/>
                  </a:lnTo>
                  <a:lnTo>
                    <a:pt x="60" y="137"/>
                  </a:lnTo>
                  <a:lnTo>
                    <a:pt x="18" y="137"/>
                  </a:lnTo>
                  <a:lnTo>
                    <a:pt x="48" y="95"/>
                  </a:lnTo>
                  <a:lnTo>
                    <a:pt x="60" y="71"/>
                  </a:lnTo>
                  <a:lnTo>
                    <a:pt x="72" y="59"/>
                  </a:lnTo>
                  <a:lnTo>
                    <a:pt x="72" y="41"/>
                  </a:lnTo>
                  <a:lnTo>
                    <a:pt x="72" y="24"/>
                  </a:lnTo>
                  <a:lnTo>
                    <a:pt x="60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8" y="12"/>
                  </a:lnTo>
                  <a:lnTo>
                    <a:pt x="6" y="24"/>
                  </a:lnTo>
                  <a:lnTo>
                    <a:pt x="0" y="47"/>
                  </a:lnTo>
                  <a:lnTo>
                    <a:pt x="6" y="47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24"/>
                  </a:lnTo>
                  <a:lnTo>
                    <a:pt x="54" y="29"/>
                  </a:lnTo>
                  <a:lnTo>
                    <a:pt x="54" y="47"/>
                  </a:lnTo>
                  <a:lnTo>
                    <a:pt x="48" y="77"/>
                  </a:lnTo>
                  <a:lnTo>
                    <a:pt x="30" y="107"/>
                  </a:lnTo>
                  <a:lnTo>
                    <a:pt x="0" y="155"/>
                  </a:lnTo>
                  <a:lnTo>
                    <a:pt x="72" y="155"/>
                  </a:lnTo>
                  <a:lnTo>
                    <a:pt x="84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22" name="Freeform 47"/>
            <p:cNvSpPr>
              <a:spLocks/>
            </p:cNvSpPr>
            <p:nvPr/>
          </p:nvSpPr>
          <p:spPr bwMode="auto">
            <a:xfrm>
              <a:off x="1848" y="1339"/>
              <a:ext cx="119" cy="149"/>
            </a:xfrm>
            <a:custGeom>
              <a:avLst/>
              <a:gdLst>
                <a:gd name="T0" fmla="*/ 0 w 119"/>
                <a:gd name="T1" fmla="*/ 149 h 149"/>
                <a:gd name="T2" fmla="*/ 48 w 119"/>
                <a:gd name="T3" fmla="*/ 149 h 149"/>
                <a:gd name="T4" fmla="*/ 48 w 119"/>
                <a:gd name="T5" fmla="*/ 143 h 149"/>
                <a:gd name="T6" fmla="*/ 36 w 119"/>
                <a:gd name="T7" fmla="*/ 137 h 149"/>
                <a:gd name="T8" fmla="*/ 30 w 119"/>
                <a:gd name="T9" fmla="*/ 125 h 149"/>
                <a:gd name="T10" fmla="*/ 30 w 119"/>
                <a:gd name="T11" fmla="*/ 77 h 149"/>
                <a:gd name="T12" fmla="*/ 90 w 119"/>
                <a:gd name="T13" fmla="*/ 77 h 149"/>
                <a:gd name="T14" fmla="*/ 90 w 119"/>
                <a:gd name="T15" fmla="*/ 119 h 149"/>
                <a:gd name="T16" fmla="*/ 84 w 119"/>
                <a:gd name="T17" fmla="*/ 137 h 149"/>
                <a:gd name="T18" fmla="*/ 72 w 119"/>
                <a:gd name="T19" fmla="*/ 143 h 149"/>
                <a:gd name="T20" fmla="*/ 72 w 119"/>
                <a:gd name="T21" fmla="*/ 149 h 149"/>
                <a:gd name="T22" fmla="*/ 119 w 119"/>
                <a:gd name="T23" fmla="*/ 149 h 149"/>
                <a:gd name="T24" fmla="*/ 119 w 119"/>
                <a:gd name="T25" fmla="*/ 143 h 149"/>
                <a:gd name="T26" fmla="*/ 107 w 119"/>
                <a:gd name="T27" fmla="*/ 137 h 149"/>
                <a:gd name="T28" fmla="*/ 107 w 119"/>
                <a:gd name="T29" fmla="*/ 125 h 149"/>
                <a:gd name="T30" fmla="*/ 107 w 119"/>
                <a:gd name="T31" fmla="*/ 23 h 149"/>
                <a:gd name="T32" fmla="*/ 107 w 119"/>
                <a:gd name="T33" fmla="*/ 6 h 149"/>
                <a:gd name="T34" fmla="*/ 119 w 119"/>
                <a:gd name="T35" fmla="*/ 0 h 149"/>
                <a:gd name="T36" fmla="*/ 119 w 119"/>
                <a:gd name="T37" fmla="*/ 0 h 149"/>
                <a:gd name="T38" fmla="*/ 72 w 119"/>
                <a:gd name="T39" fmla="*/ 0 h 149"/>
                <a:gd name="T40" fmla="*/ 72 w 119"/>
                <a:gd name="T41" fmla="*/ 0 h 149"/>
                <a:gd name="T42" fmla="*/ 84 w 119"/>
                <a:gd name="T43" fmla="*/ 6 h 149"/>
                <a:gd name="T44" fmla="*/ 90 w 119"/>
                <a:gd name="T45" fmla="*/ 23 h 149"/>
                <a:gd name="T46" fmla="*/ 90 w 119"/>
                <a:gd name="T47" fmla="*/ 65 h 149"/>
                <a:gd name="T48" fmla="*/ 30 w 119"/>
                <a:gd name="T49" fmla="*/ 65 h 149"/>
                <a:gd name="T50" fmla="*/ 30 w 119"/>
                <a:gd name="T51" fmla="*/ 23 h 149"/>
                <a:gd name="T52" fmla="*/ 36 w 119"/>
                <a:gd name="T53" fmla="*/ 6 h 149"/>
                <a:gd name="T54" fmla="*/ 48 w 119"/>
                <a:gd name="T55" fmla="*/ 0 h 149"/>
                <a:gd name="T56" fmla="*/ 48 w 119"/>
                <a:gd name="T57" fmla="*/ 0 h 149"/>
                <a:gd name="T58" fmla="*/ 0 w 119"/>
                <a:gd name="T59" fmla="*/ 0 h 149"/>
                <a:gd name="T60" fmla="*/ 0 w 119"/>
                <a:gd name="T61" fmla="*/ 0 h 149"/>
                <a:gd name="T62" fmla="*/ 12 w 119"/>
                <a:gd name="T63" fmla="*/ 6 h 149"/>
                <a:gd name="T64" fmla="*/ 12 w 119"/>
                <a:gd name="T65" fmla="*/ 23 h 149"/>
                <a:gd name="T66" fmla="*/ 12 w 119"/>
                <a:gd name="T67" fmla="*/ 119 h 149"/>
                <a:gd name="T68" fmla="*/ 12 w 119"/>
                <a:gd name="T69" fmla="*/ 137 h 149"/>
                <a:gd name="T70" fmla="*/ 0 w 119"/>
                <a:gd name="T71" fmla="*/ 143 h 149"/>
                <a:gd name="T72" fmla="*/ 0 w 119"/>
                <a:gd name="T73" fmla="*/ 149 h 1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9"/>
                <a:gd name="T112" fmla="*/ 0 h 149"/>
                <a:gd name="T113" fmla="*/ 119 w 119"/>
                <a:gd name="T114" fmla="*/ 149 h 14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9" h="149">
                  <a:moveTo>
                    <a:pt x="0" y="149"/>
                  </a:moveTo>
                  <a:lnTo>
                    <a:pt x="48" y="149"/>
                  </a:lnTo>
                  <a:lnTo>
                    <a:pt x="48" y="143"/>
                  </a:lnTo>
                  <a:lnTo>
                    <a:pt x="36" y="137"/>
                  </a:lnTo>
                  <a:lnTo>
                    <a:pt x="30" y="125"/>
                  </a:lnTo>
                  <a:lnTo>
                    <a:pt x="30" y="77"/>
                  </a:lnTo>
                  <a:lnTo>
                    <a:pt x="90" y="77"/>
                  </a:lnTo>
                  <a:lnTo>
                    <a:pt x="90" y="119"/>
                  </a:lnTo>
                  <a:lnTo>
                    <a:pt x="84" y="137"/>
                  </a:lnTo>
                  <a:lnTo>
                    <a:pt x="72" y="143"/>
                  </a:lnTo>
                  <a:lnTo>
                    <a:pt x="72" y="149"/>
                  </a:lnTo>
                  <a:lnTo>
                    <a:pt x="119" y="149"/>
                  </a:lnTo>
                  <a:lnTo>
                    <a:pt x="119" y="143"/>
                  </a:lnTo>
                  <a:lnTo>
                    <a:pt x="107" y="137"/>
                  </a:lnTo>
                  <a:lnTo>
                    <a:pt x="107" y="125"/>
                  </a:lnTo>
                  <a:lnTo>
                    <a:pt x="107" y="23"/>
                  </a:lnTo>
                  <a:lnTo>
                    <a:pt x="107" y="6"/>
                  </a:lnTo>
                  <a:lnTo>
                    <a:pt x="119" y="0"/>
                  </a:lnTo>
                  <a:lnTo>
                    <a:pt x="72" y="0"/>
                  </a:lnTo>
                  <a:lnTo>
                    <a:pt x="84" y="6"/>
                  </a:lnTo>
                  <a:lnTo>
                    <a:pt x="90" y="23"/>
                  </a:lnTo>
                  <a:lnTo>
                    <a:pt x="90" y="65"/>
                  </a:lnTo>
                  <a:lnTo>
                    <a:pt x="30" y="65"/>
                  </a:lnTo>
                  <a:lnTo>
                    <a:pt x="30" y="23"/>
                  </a:lnTo>
                  <a:lnTo>
                    <a:pt x="36" y="6"/>
                  </a:lnTo>
                  <a:lnTo>
                    <a:pt x="48" y="0"/>
                  </a:lnTo>
                  <a:lnTo>
                    <a:pt x="0" y="0"/>
                  </a:lnTo>
                  <a:lnTo>
                    <a:pt x="12" y="6"/>
                  </a:lnTo>
                  <a:lnTo>
                    <a:pt x="12" y="23"/>
                  </a:lnTo>
                  <a:lnTo>
                    <a:pt x="12" y="119"/>
                  </a:lnTo>
                  <a:lnTo>
                    <a:pt x="12" y="137"/>
                  </a:lnTo>
                  <a:lnTo>
                    <a:pt x="0" y="143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23" name="Freeform 48"/>
            <p:cNvSpPr>
              <a:spLocks/>
            </p:cNvSpPr>
            <p:nvPr/>
          </p:nvSpPr>
          <p:spPr bwMode="auto">
            <a:xfrm>
              <a:off x="3002" y="1333"/>
              <a:ext cx="54" cy="155"/>
            </a:xfrm>
            <a:custGeom>
              <a:avLst/>
              <a:gdLst>
                <a:gd name="T0" fmla="*/ 0 w 54"/>
                <a:gd name="T1" fmla="*/ 155 h 155"/>
                <a:gd name="T2" fmla="*/ 54 w 54"/>
                <a:gd name="T3" fmla="*/ 155 h 155"/>
                <a:gd name="T4" fmla="*/ 54 w 54"/>
                <a:gd name="T5" fmla="*/ 149 h 155"/>
                <a:gd name="T6" fmla="*/ 42 w 54"/>
                <a:gd name="T7" fmla="*/ 149 h 155"/>
                <a:gd name="T8" fmla="*/ 36 w 54"/>
                <a:gd name="T9" fmla="*/ 137 h 155"/>
                <a:gd name="T10" fmla="*/ 36 w 54"/>
                <a:gd name="T11" fmla="*/ 0 h 155"/>
                <a:gd name="T12" fmla="*/ 36 w 54"/>
                <a:gd name="T13" fmla="*/ 0 h 155"/>
                <a:gd name="T14" fmla="*/ 0 w 54"/>
                <a:gd name="T15" fmla="*/ 18 h 155"/>
                <a:gd name="T16" fmla="*/ 0 w 54"/>
                <a:gd name="T17" fmla="*/ 24 h 155"/>
                <a:gd name="T18" fmla="*/ 12 w 54"/>
                <a:gd name="T19" fmla="*/ 18 h 155"/>
                <a:gd name="T20" fmla="*/ 12 w 54"/>
                <a:gd name="T21" fmla="*/ 18 h 155"/>
                <a:gd name="T22" fmla="*/ 18 w 54"/>
                <a:gd name="T23" fmla="*/ 24 h 155"/>
                <a:gd name="T24" fmla="*/ 18 w 54"/>
                <a:gd name="T25" fmla="*/ 29 h 155"/>
                <a:gd name="T26" fmla="*/ 18 w 54"/>
                <a:gd name="T27" fmla="*/ 131 h 155"/>
                <a:gd name="T28" fmla="*/ 18 w 54"/>
                <a:gd name="T29" fmla="*/ 143 h 155"/>
                <a:gd name="T30" fmla="*/ 12 w 54"/>
                <a:gd name="T31" fmla="*/ 149 h 155"/>
                <a:gd name="T32" fmla="*/ 0 w 54"/>
                <a:gd name="T33" fmla="*/ 149 h 155"/>
                <a:gd name="T34" fmla="*/ 0 w 54"/>
                <a:gd name="T35" fmla="*/ 155 h 1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4"/>
                <a:gd name="T55" fmla="*/ 0 h 155"/>
                <a:gd name="T56" fmla="*/ 54 w 54"/>
                <a:gd name="T57" fmla="*/ 155 h 1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4" h="155">
                  <a:moveTo>
                    <a:pt x="0" y="155"/>
                  </a:moveTo>
                  <a:lnTo>
                    <a:pt x="54" y="155"/>
                  </a:lnTo>
                  <a:lnTo>
                    <a:pt x="54" y="149"/>
                  </a:lnTo>
                  <a:lnTo>
                    <a:pt x="42" y="149"/>
                  </a:lnTo>
                  <a:lnTo>
                    <a:pt x="36" y="137"/>
                  </a:lnTo>
                  <a:lnTo>
                    <a:pt x="36" y="0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18" y="29"/>
                  </a:lnTo>
                  <a:lnTo>
                    <a:pt x="18" y="131"/>
                  </a:lnTo>
                  <a:lnTo>
                    <a:pt x="18" y="143"/>
                  </a:lnTo>
                  <a:lnTo>
                    <a:pt x="12" y="149"/>
                  </a:lnTo>
                  <a:lnTo>
                    <a:pt x="0" y="149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24" name="Freeform 49"/>
            <p:cNvSpPr>
              <a:spLocks/>
            </p:cNvSpPr>
            <p:nvPr/>
          </p:nvSpPr>
          <p:spPr bwMode="auto">
            <a:xfrm>
              <a:off x="3128" y="1333"/>
              <a:ext cx="125" cy="155"/>
            </a:xfrm>
            <a:custGeom>
              <a:avLst/>
              <a:gdLst>
                <a:gd name="T0" fmla="*/ 48 w 125"/>
                <a:gd name="T1" fmla="*/ 119 h 155"/>
                <a:gd name="T2" fmla="*/ 42 w 125"/>
                <a:gd name="T3" fmla="*/ 113 h 155"/>
                <a:gd name="T4" fmla="*/ 30 w 125"/>
                <a:gd name="T5" fmla="*/ 95 h 155"/>
                <a:gd name="T6" fmla="*/ 24 w 125"/>
                <a:gd name="T7" fmla="*/ 77 h 155"/>
                <a:gd name="T8" fmla="*/ 24 w 125"/>
                <a:gd name="T9" fmla="*/ 59 h 155"/>
                <a:gd name="T10" fmla="*/ 24 w 125"/>
                <a:gd name="T11" fmla="*/ 35 h 155"/>
                <a:gd name="T12" fmla="*/ 36 w 125"/>
                <a:gd name="T13" fmla="*/ 18 h 155"/>
                <a:gd name="T14" fmla="*/ 48 w 125"/>
                <a:gd name="T15" fmla="*/ 6 h 155"/>
                <a:gd name="T16" fmla="*/ 60 w 125"/>
                <a:gd name="T17" fmla="*/ 6 h 155"/>
                <a:gd name="T18" fmla="*/ 77 w 125"/>
                <a:gd name="T19" fmla="*/ 6 h 155"/>
                <a:gd name="T20" fmla="*/ 89 w 125"/>
                <a:gd name="T21" fmla="*/ 18 h 155"/>
                <a:gd name="T22" fmla="*/ 95 w 125"/>
                <a:gd name="T23" fmla="*/ 35 h 155"/>
                <a:gd name="T24" fmla="*/ 101 w 125"/>
                <a:gd name="T25" fmla="*/ 59 h 155"/>
                <a:gd name="T26" fmla="*/ 101 w 125"/>
                <a:gd name="T27" fmla="*/ 77 h 155"/>
                <a:gd name="T28" fmla="*/ 95 w 125"/>
                <a:gd name="T29" fmla="*/ 95 h 155"/>
                <a:gd name="T30" fmla="*/ 83 w 125"/>
                <a:gd name="T31" fmla="*/ 113 h 155"/>
                <a:gd name="T32" fmla="*/ 77 w 125"/>
                <a:gd name="T33" fmla="*/ 119 h 155"/>
                <a:gd name="T34" fmla="*/ 71 w 125"/>
                <a:gd name="T35" fmla="*/ 155 h 155"/>
                <a:gd name="T36" fmla="*/ 125 w 125"/>
                <a:gd name="T37" fmla="*/ 155 h 155"/>
                <a:gd name="T38" fmla="*/ 125 w 125"/>
                <a:gd name="T39" fmla="*/ 119 h 155"/>
                <a:gd name="T40" fmla="*/ 125 w 125"/>
                <a:gd name="T41" fmla="*/ 119 h 155"/>
                <a:gd name="T42" fmla="*/ 119 w 125"/>
                <a:gd name="T43" fmla="*/ 131 h 155"/>
                <a:gd name="T44" fmla="*/ 113 w 125"/>
                <a:gd name="T45" fmla="*/ 131 h 155"/>
                <a:gd name="T46" fmla="*/ 83 w 125"/>
                <a:gd name="T47" fmla="*/ 131 h 155"/>
                <a:gd name="T48" fmla="*/ 83 w 125"/>
                <a:gd name="T49" fmla="*/ 125 h 155"/>
                <a:gd name="T50" fmla="*/ 101 w 125"/>
                <a:gd name="T51" fmla="*/ 113 h 155"/>
                <a:gd name="T52" fmla="*/ 113 w 125"/>
                <a:gd name="T53" fmla="*/ 101 h 155"/>
                <a:gd name="T54" fmla="*/ 125 w 125"/>
                <a:gd name="T55" fmla="*/ 65 h 155"/>
                <a:gd name="T56" fmla="*/ 113 w 125"/>
                <a:gd name="T57" fmla="*/ 29 h 155"/>
                <a:gd name="T58" fmla="*/ 107 w 125"/>
                <a:gd name="T59" fmla="*/ 18 h 155"/>
                <a:gd name="T60" fmla="*/ 95 w 125"/>
                <a:gd name="T61" fmla="*/ 6 h 155"/>
                <a:gd name="T62" fmla="*/ 77 w 125"/>
                <a:gd name="T63" fmla="*/ 0 h 155"/>
                <a:gd name="T64" fmla="*/ 60 w 125"/>
                <a:gd name="T65" fmla="*/ 0 h 155"/>
                <a:gd name="T66" fmla="*/ 42 w 125"/>
                <a:gd name="T67" fmla="*/ 0 h 155"/>
                <a:gd name="T68" fmla="*/ 30 w 125"/>
                <a:gd name="T69" fmla="*/ 6 h 155"/>
                <a:gd name="T70" fmla="*/ 18 w 125"/>
                <a:gd name="T71" fmla="*/ 18 h 155"/>
                <a:gd name="T72" fmla="*/ 6 w 125"/>
                <a:gd name="T73" fmla="*/ 29 h 155"/>
                <a:gd name="T74" fmla="*/ 0 w 125"/>
                <a:gd name="T75" fmla="*/ 65 h 155"/>
                <a:gd name="T76" fmla="*/ 12 w 125"/>
                <a:gd name="T77" fmla="*/ 101 h 155"/>
                <a:gd name="T78" fmla="*/ 24 w 125"/>
                <a:gd name="T79" fmla="*/ 113 h 155"/>
                <a:gd name="T80" fmla="*/ 42 w 125"/>
                <a:gd name="T81" fmla="*/ 125 h 155"/>
                <a:gd name="T82" fmla="*/ 42 w 125"/>
                <a:gd name="T83" fmla="*/ 131 h 155"/>
                <a:gd name="T84" fmla="*/ 12 w 125"/>
                <a:gd name="T85" fmla="*/ 131 h 155"/>
                <a:gd name="T86" fmla="*/ 6 w 125"/>
                <a:gd name="T87" fmla="*/ 131 h 155"/>
                <a:gd name="T88" fmla="*/ 0 w 125"/>
                <a:gd name="T89" fmla="*/ 119 h 155"/>
                <a:gd name="T90" fmla="*/ 0 w 125"/>
                <a:gd name="T91" fmla="*/ 119 h 155"/>
                <a:gd name="T92" fmla="*/ 0 w 125"/>
                <a:gd name="T93" fmla="*/ 155 h 155"/>
                <a:gd name="T94" fmla="*/ 54 w 125"/>
                <a:gd name="T95" fmla="*/ 155 h 155"/>
                <a:gd name="T96" fmla="*/ 48 w 125"/>
                <a:gd name="T97" fmla="*/ 119 h 1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"/>
                <a:gd name="T148" fmla="*/ 0 h 155"/>
                <a:gd name="T149" fmla="*/ 125 w 125"/>
                <a:gd name="T150" fmla="*/ 155 h 1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" h="155">
                  <a:moveTo>
                    <a:pt x="48" y="119"/>
                  </a:moveTo>
                  <a:lnTo>
                    <a:pt x="42" y="113"/>
                  </a:lnTo>
                  <a:lnTo>
                    <a:pt x="30" y="95"/>
                  </a:lnTo>
                  <a:lnTo>
                    <a:pt x="24" y="77"/>
                  </a:lnTo>
                  <a:lnTo>
                    <a:pt x="24" y="59"/>
                  </a:lnTo>
                  <a:lnTo>
                    <a:pt x="24" y="35"/>
                  </a:lnTo>
                  <a:lnTo>
                    <a:pt x="36" y="18"/>
                  </a:lnTo>
                  <a:lnTo>
                    <a:pt x="48" y="6"/>
                  </a:lnTo>
                  <a:lnTo>
                    <a:pt x="60" y="6"/>
                  </a:lnTo>
                  <a:lnTo>
                    <a:pt x="77" y="6"/>
                  </a:lnTo>
                  <a:lnTo>
                    <a:pt x="89" y="18"/>
                  </a:lnTo>
                  <a:lnTo>
                    <a:pt x="95" y="35"/>
                  </a:lnTo>
                  <a:lnTo>
                    <a:pt x="101" y="59"/>
                  </a:lnTo>
                  <a:lnTo>
                    <a:pt x="101" y="77"/>
                  </a:lnTo>
                  <a:lnTo>
                    <a:pt x="95" y="95"/>
                  </a:lnTo>
                  <a:lnTo>
                    <a:pt x="83" y="113"/>
                  </a:lnTo>
                  <a:lnTo>
                    <a:pt x="77" y="119"/>
                  </a:lnTo>
                  <a:lnTo>
                    <a:pt x="71" y="155"/>
                  </a:lnTo>
                  <a:lnTo>
                    <a:pt x="125" y="155"/>
                  </a:lnTo>
                  <a:lnTo>
                    <a:pt x="125" y="119"/>
                  </a:lnTo>
                  <a:lnTo>
                    <a:pt x="119" y="131"/>
                  </a:lnTo>
                  <a:lnTo>
                    <a:pt x="113" y="131"/>
                  </a:lnTo>
                  <a:lnTo>
                    <a:pt x="83" y="131"/>
                  </a:lnTo>
                  <a:lnTo>
                    <a:pt x="83" y="125"/>
                  </a:lnTo>
                  <a:lnTo>
                    <a:pt x="101" y="113"/>
                  </a:lnTo>
                  <a:lnTo>
                    <a:pt x="113" y="101"/>
                  </a:lnTo>
                  <a:lnTo>
                    <a:pt x="125" y="65"/>
                  </a:lnTo>
                  <a:lnTo>
                    <a:pt x="113" y="29"/>
                  </a:lnTo>
                  <a:lnTo>
                    <a:pt x="107" y="18"/>
                  </a:lnTo>
                  <a:lnTo>
                    <a:pt x="95" y="6"/>
                  </a:lnTo>
                  <a:lnTo>
                    <a:pt x="77" y="0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29"/>
                  </a:lnTo>
                  <a:lnTo>
                    <a:pt x="0" y="65"/>
                  </a:lnTo>
                  <a:lnTo>
                    <a:pt x="12" y="101"/>
                  </a:lnTo>
                  <a:lnTo>
                    <a:pt x="24" y="113"/>
                  </a:lnTo>
                  <a:lnTo>
                    <a:pt x="42" y="125"/>
                  </a:lnTo>
                  <a:lnTo>
                    <a:pt x="42" y="131"/>
                  </a:lnTo>
                  <a:lnTo>
                    <a:pt x="12" y="131"/>
                  </a:lnTo>
                  <a:lnTo>
                    <a:pt x="6" y="131"/>
                  </a:lnTo>
                  <a:lnTo>
                    <a:pt x="0" y="119"/>
                  </a:lnTo>
                  <a:lnTo>
                    <a:pt x="0" y="155"/>
                  </a:lnTo>
                  <a:lnTo>
                    <a:pt x="54" y="155"/>
                  </a:lnTo>
                  <a:lnTo>
                    <a:pt x="48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25" name="Freeform 50"/>
            <p:cNvSpPr>
              <a:spLocks noEditPoints="1"/>
            </p:cNvSpPr>
            <p:nvPr/>
          </p:nvSpPr>
          <p:spPr bwMode="auto">
            <a:xfrm>
              <a:off x="4312" y="1333"/>
              <a:ext cx="84" cy="155"/>
            </a:xfrm>
            <a:custGeom>
              <a:avLst/>
              <a:gdLst>
                <a:gd name="T0" fmla="*/ 84 w 84"/>
                <a:gd name="T1" fmla="*/ 101 h 155"/>
                <a:gd name="T2" fmla="*/ 66 w 84"/>
                <a:gd name="T3" fmla="*/ 101 h 155"/>
                <a:gd name="T4" fmla="*/ 66 w 84"/>
                <a:gd name="T5" fmla="*/ 0 h 155"/>
                <a:gd name="T6" fmla="*/ 54 w 84"/>
                <a:gd name="T7" fmla="*/ 0 h 155"/>
                <a:gd name="T8" fmla="*/ 0 w 84"/>
                <a:gd name="T9" fmla="*/ 101 h 155"/>
                <a:gd name="T10" fmla="*/ 0 w 84"/>
                <a:gd name="T11" fmla="*/ 119 h 155"/>
                <a:gd name="T12" fmla="*/ 48 w 84"/>
                <a:gd name="T13" fmla="*/ 119 h 155"/>
                <a:gd name="T14" fmla="*/ 48 w 84"/>
                <a:gd name="T15" fmla="*/ 155 h 155"/>
                <a:gd name="T16" fmla="*/ 66 w 84"/>
                <a:gd name="T17" fmla="*/ 155 h 155"/>
                <a:gd name="T18" fmla="*/ 66 w 84"/>
                <a:gd name="T19" fmla="*/ 119 h 155"/>
                <a:gd name="T20" fmla="*/ 84 w 84"/>
                <a:gd name="T21" fmla="*/ 119 h 155"/>
                <a:gd name="T22" fmla="*/ 84 w 84"/>
                <a:gd name="T23" fmla="*/ 101 h 155"/>
                <a:gd name="T24" fmla="*/ 48 w 84"/>
                <a:gd name="T25" fmla="*/ 101 h 155"/>
                <a:gd name="T26" fmla="*/ 6 w 84"/>
                <a:gd name="T27" fmla="*/ 101 h 155"/>
                <a:gd name="T28" fmla="*/ 48 w 84"/>
                <a:gd name="T29" fmla="*/ 24 h 155"/>
                <a:gd name="T30" fmla="*/ 48 w 84"/>
                <a:gd name="T31" fmla="*/ 24 h 155"/>
                <a:gd name="T32" fmla="*/ 48 w 84"/>
                <a:gd name="T33" fmla="*/ 101 h 1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155"/>
                <a:gd name="T53" fmla="*/ 84 w 84"/>
                <a:gd name="T54" fmla="*/ 155 h 1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155">
                  <a:moveTo>
                    <a:pt x="84" y="101"/>
                  </a:moveTo>
                  <a:lnTo>
                    <a:pt x="66" y="101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0" y="101"/>
                  </a:lnTo>
                  <a:lnTo>
                    <a:pt x="0" y="119"/>
                  </a:lnTo>
                  <a:lnTo>
                    <a:pt x="48" y="119"/>
                  </a:lnTo>
                  <a:lnTo>
                    <a:pt x="48" y="155"/>
                  </a:lnTo>
                  <a:lnTo>
                    <a:pt x="66" y="155"/>
                  </a:lnTo>
                  <a:lnTo>
                    <a:pt x="66" y="119"/>
                  </a:lnTo>
                  <a:lnTo>
                    <a:pt x="84" y="119"/>
                  </a:lnTo>
                  <a:lnTo>
                    <a:pt x="84" y="101"/>
                  </a:lnTo>
                  <a:close/>
                  <a:moveTo>
                    <a:pt x="48" y="101"/>
                  </a:moveTo>
                  <a:lnTo>
                    <a:pt x="6" y="101"/>
                  </a:lnTo>
                  <a:lnTo>
                    <a:pt x="48" y="24"/>
                  </a:lnTo>
                  <a:lnTo>
                    <a:pt x="48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26" name="Freeform 51"/>
            <p:cNvSpPr>
              <a:spLocks/>
            </p:cNvSpPr>
            <p:nvPr/>
          </p:nvSpPr>
          <p:spPr bwMode="auto">
            <a:xfrm>
              <a:off x="4449" y="1333"/>
              <a:ext cx="132" cy="155"/>
            </a:xfrm>
            <a:custGeom>
              <a:avLst/>
              <a:gdLst>
                <a:gd name="T0" fmla="*/ 54 w 132"/>
                <a:gd name="T1" fmla="*/ 119 h 155"/>
                <a:gd name="T2" fmla="*/ 42 w 132"/>
                <a:gd name="T3" fmla="*/ 113 h 155"/>
                <a:gd name="T4" fmla="*/ 30 w 132"/>
                <a:gd name="T5" fmla="*/ 95 h 155"/>
                <a:gd name="T6" fmla="*/ 30 w 132"/>
                <a:gd name="T7" fmla="*/ 77 h 155"/>
                <a:gd name="T8" fmla="*/ 30 w 132"/>
                <a:gd name="T9" fmla="*/ 59 h 155"/>
                <a:gd name="T10" fmla="*/ 30 w 132"/>
                <a:gd name="T11" fmla="*/ 35 h 155"/>
                <a:gd name="T12" fmla="*/ 42 w 132"/>
                <a:gd name="T13" fmla="*/ 18 h 155"/>
                <a:gd name="T14" fmla="*/ 54 w 132"/>
                <a:gd name="T15" fmla="*/ 6 h 155"/>
                <a:gd name="T16" fmla="*/ 66 w 132"/>
                <a:gd name="T17" fmla="*/ 6 h 155"/>
                <a:gd name="T18" fmla="*/ 84 w 132"/>
                <a:gd name="T19" fmla="*/ 6 h 155"/>
                <a:gd name="T20" fmla="*/ 96 w 132"/>
                <a:gd name="T21" fmla="*/ 18 h 155"/>
                <a:gd name="T22" fmla="*/ 102 w 132"/>
                <a:gd name="T23" fmla="*/ 35 h 155"/>
                <a:gd name="T24" fmla="*/ 108 w 132"/>
                <a:gd name="T25" fmla="*/ 59 h 155"/>
                <a:gd name="T26" fmla="*/ 108 w 132"/>
                <a:gd name="T27" fmla="*/ 77 h 155"/>
                <a:gd name="T28" fmla="*/ 102 w 132"/>
                <a:gd name="T29" fmla="*/ 95 h 155"/>
                <a:gd name="T30" fmla="*/ 90 w 132"/>
                <a:gd name="T31" fmla="*/ 113 h 155"/>
                <a:gd name="T32" fmla="*/ 78 w 132"/>
                <a:gd name="T33" fmla="*/ 119 h 155"/>
                <a:gd name="T34" fmla="*/ 78 w 132"/>
                <a:gd name="T35" fmla="*/ 155 h 155"/>
                <a:gd name="T36" fmla="*/ 132 w 132"/>
                <a:gd name="T37" fmla="*/ 155 h 155"/>
                <a:gd name="T38" fmla="*/ 132 w 132"/>
                <a:gd name="T39" fmla="*/ 119 h 155"/>
                <a:gd name="T40" fmla="*/ 126 w 132"/>
                <a:gd name="T41" fmla="*/ 119 h 155"/>
                <a:gd name="T42" fmla="*/ 126 w 132"/>
                <a:gd name="T43" fmla="*/ 131 h 155"/>
                <a:gd name="T44" fmla="*/ 114 w 132"/>
                <a:gd name="T45" fmla="*/ 131 h 155"/>
                <a:gd name="T46" fmla="*/ 90 w 132"/>
                <a:gd name="T47" fmla="*/ 131 h 155"/>
                <a:gd name="T48" fmla="*/ 90 w 132"/>
                <a:gd name="T49" fmla="*/ 125 h 155"/>
                <a:gd name="T50" fmla="*/ 108 w 132"/>
                <a:gd name="T51" fmla="*/ 113 h 155"/>
                <a:gd name="T52" fmla="*/ 120 w 132"/>
                <a:gd name="T53" fmla="*/ 101 h 155"/>
                <a:gd name="T54" fmla="*/ 126 w 132"/>
                <a:gd name="T55" fmla="*/ 83 h 155"/>
                <a:gd name="T56" fmla="*/ 126 w 132"/>
                <a:gd name="T57" fmla="*/ 65 h 155"/>
                <a:gd name="T58" fmla="*/ 120 w 132"/>
                <a:gd name="T59" fmla="*/ 29 h 155"/>
                <a:gd name="T60" fmla="*/ 108 w 132"/>
                <a:gd name="T61" fmla="*/ 18 h 155"/>
                <a:gd name="T62" fmla="*/ 102 w 132"/>
                <a:gd name="T63" fmla="*/ 6 h 155"/>
                <a:gd name="T64" fmla="*/ 84 w 132"/>
                <a:gd name="T65" fmla="*/ 0 h 155"/>
                <a:gd name="T66" fmla="*/ 66 w 132"/>
                <a:gd name="T67" fmla="*/ 0 h 155"/>
                <a:gd name="T68" fmla="*/ 48 w 132"/>
                <a:gd name="T69" fmla="*/ 0 h 155"/>
                <a:gd name="T70" fmla="*/ 36 w 132"/>
                <a:gd name="T71" fmla="*/ 6 h 155"/>
                <a:gd name="T72" fmla="*/ 24 w 132"/>
                <a:gd name="T73" fmla="*/ 18 h 155"/>
                <a:gd name="T74" fmla="*/ 12 w 132"/>
                <a:gd name="T75" fmla="*/ 29 h 155"/>
                <a:gd name="T76" fmla="*/ 6 w 132"/>
                <a:gd name="T77" fmla="*/ 65 h 155"/>
                <a:gd name="T78" fmla="*/ 6 w 132"/>
                <a:gd name="T79" fmla="*/ 83 h 155"/>
                <a:gd name="T80" fmla="*/ 18 w 132"/>
                <a:gd name="T81" fmla="*/ 101 h 155"/>
                <a:gd name="T82" fmla="*/ 30 w 132"/>
                <a:gd name="T83" fmla="*/ 113 h 155"/>
                <a:gd name="T84" fmla="*/ 48 w 132"/>
                <a:gd name="T85" fmla="*/ 125 h 155"/>
                <a:gd name="T86" fmla="*/ 48 w 132"/>
                <a:gd name="T87" fmla="*/ 131 h 155"/>
                <a:gd name="T88" fmla="*/ 18 w 132"/>
                <a:gd name="T89" fmla="*/ 131 h 155"/>
                <a:gd name="T90" fmla="*/ 12 w 132"/>
                <a:gd name="T91" fmla="*/ 131 h 155"/>
                <a:gd name="T92" fmla="*/ 6 w 132"/>
                <a:gd name="T93" fmla="*/ 119 h 155"/>
                <a:gd name="T94" fmla="*/ 0 w 132"/>
                <a:gd name="T95" fmla="*/ 119 h 155"/>
                <a:gd name="T96" fmla="*/ 0 w 132"/>
                <a:gd name="T97" fmla="*/ 155 h 155"/>
                <a:gd name="T98" fmla="*/ 54 w 132"/>
                <a:gd name="T99" fmla="*/ 155 h 155"/>
                <a:gd name="T100" fmla="*/ 54 w 132"/>
                <a:gd name="T101" fmla="*/ 119 h 1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2"/>
                <a:gd name="T154" fmla="*/ 0 h 155"/>
                <a:gd name="T155" fmla="*/ 132 w 132"/>
                <a:gd name="T156" fmla="*/ 155 h 1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2" h="155">
                  <a:moveTo>
                    <a:pt x="54" y="119"/>
                  </a:moveTo>
                  <a:lnTo>
                    <a:pt x="42" y="113"/>
                  </a:lnTo>
                  <a:lnTo>
                    <a:pt x="30" y="95"/>
                  </a:lnTo>
                  <a:lnTo>
                    <a:pt x="30" y="77"/>
                  </a:lnTo>
                  <a:lnTo>
                    <a:pt x="30" y="59"/>
                  </a:lnTo>
                  <a:lnTo>
                    <a:pt x="30" y="35"/>
                  </a:lnTo>
                  <a:lnTo>
                    <a:pt x="42" y="18"/>
                  </a:lnTo>
                  <a:lnTo>
                    <a:pt x="54" y="6"/>
                  </a:lnTo>
                  <a:lnTo>
                    <a:pt x="66" y="6"/>
                  </a:lnTo>
                  <a:lnTo>
                    <a:pt x="84" y="6"/>
                  </a:lnTo>
                  <a:lnTo>
                    <a:pt x="96" y="18"/>
                  </a:lnTo>
                  <a:lnTo>
                    <a:pt x="102" y="35"/>
                  </a:lnTo>
                  <a:lnTo>
                    <a:pt x="108" y="59"/>
                  </a:lnTo>
                  <a:lnTo>
                    <a:pt x="108" y="77"/>
                  </a:lnTo>
                  <a:lnTo>
                    <a:pt x="102" y="95"/>
                  </a:lnTo>
                  <a:lnTo>
                    <a:pt x="90" y="113"/>
                  </a:lnTo>
                  <a:lnTo>
                    <a:pt x="78" y="119"/>
                  </a:lnTo>
                  <a:lnTo>
                    <a:pt x="78" y="155"/>
                  </a:lnTo>
                  <a:lnTo>
                    <a:pt x="132" y="155"/>
                  </a:lnTo>
                  <a:lnTo>
                    <a:pt x="132" y="119"/>
                  </a:lnTo>
                  <a:lnTo>
                    <a:pt x="126" y="119"/>
                  </a:lnTo>
                  <a:lnTo>
                    <a:pt x="126" y="131"/>
                  </a:lnTo>
                  <a:lnTo>
                    <a:pt x="114" y="131"/>
                  </a:lnTo>
                  <a:lnTo>
                    <a:pt x="90" y="131"/>
                  </a:lnTo>
                  <a:lnTo>
                    <a:pt x="90" y="125"/>
                  </a:lnTo>
                  <a:lnTo>
                    <a:pt x="108" y="113"/>
                  </a:lnTo>
                  <a:lnTo>
                    <a:pt x="120" y="101"/>
                  </a:lnTo>
                  <a:lnTo>
                    <a:pt x="126" y="83"/>
                  </a:lnTo>
                  <a:lnTo>
                    <a:pt x="126" y="65"/>
                  </a:lnTo>
                  <a:lnTo>
                    <a:pt x="120" y="29"/>
                  </a:lnTo>
                  <a:lnTo>
                    <a:pt x="108" y="18"/>
                  </a:lnTo>
                  <a:lnTo>
                    <a:pt x="102" y="6"/>
                  </a:lnTo>
                  <a:lnTo>
                    <a:pt x="84" y="0"/>
                  </a:lnTo>
                  <a:lnTo>
                    <a:pt x="66" y="0"/>
                  </a:lnTo>
                  <a:lnTo>
                    <a:pt x="48" y="0"/>
                  </a:lnTo>
                  <a:lnTo>
                    <a:pt x="36" y="6"/>
                  </a:lnTo>
                  <a:lnTo>
                    <a:pt x="24" y="18"/>
                  </a:lnTo>
                  <a:lnTo>
                    <a:pt x="12" y="29"/>
                  </a:lnTo>
                  <a:lnTo>
                    <a:pt x="6" y="65"/>
                  </a:lnTo>
                  <a:lnTo>
                    <a:pt x="6" y="83"/>
                  </a:lnTo>
                  <a:lnTo>
                    <a:pt x="18" y="101"/>
                  </a:lnTo>
                  <a:lnTo>
                    <a:pt x="30" y="113"/>
                  </a:lnTo>
                  <a:lnTo>
                    <a:pt x="48" y="125"/>
                  </a:lnTo>
                  <a:lnTo>
                    <a:pt x="48" y="131"/>
                  </a:lnTo>
                  <a:lnTo>
                    <a:pt x="18" y="131"/>
                  </a:lnTo>
                  <a:lnTo>
                    <a:pt x="12" y="131"/>
                  </a:lnTo>
                  <a:lnTo>
                    <a:pt x="6" y="119"/>
                  </a:lnTo>
                  <a:lnTo>
                    <a:pt x="0" y="119"/>
                  </a:lnTo>
                  <a:lnTo>
                    <a:pt x="0" y="155"/>
                  </a:lnTo>
                  <a:lnTo>
                    <a:pt x="54" y="155"/>
                  </a:lnTo>
                  <a:lnTo>
                    <a:pt x="54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27" name="Freeform 52"/>
            <p:cNvSpPr>
              <a:spLocks/>
            </p:cNvSpPr>
            <p:nvPr/>
          </p:nvSpPr>
          <p:spPr bwMode="auto">
            <a:xfrm>
              <a:off x="1638" y="1643"/>
              <a:ext cx="371" cy="90"/>
            </a:xfrm>
            <a:custGeom>
              <a:avLst/>
              <a:gdLst>
                <a:gd name="T0" fmla="*/ 371 w 371"/>
                <a:gd name="T1" fmla="*/ 90 h 90"/>
                <a:gd name="T2" fmla="*/ 371 w 371"/>
                <a:gd name="T3" fmla="*/ 0 h 90"/>
                <a:gd name="T4" fmla="*/ 0 w 371"/>
                <a:gd name="T5" fmla="*/ 0 h 90"/>
                <a:gd name="T6" fmla="*/ 0 w 371"/>
                <a:gd name="T7" fmla="*/ 90 h 90"/>
                <a:gd name="T8" fmla="*/ 371 w 371"/>
                <a:gd name="T9" fmla="*/ 90 h 90"/>
                <a:gd name="T10" fmla="*/ 371 w 371"/>
                <a:gd name="T11" fmla="*/ 90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1"/>
                <a:gd name="T19" fmla="*/ 0 h 90"/>
                <a:gd name="T20" fmla="*/ 371 w 371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1" h="90">
                  <a:moveTo>
                    <a:pt x="371" y="90"/>
                  </a:moveTo>
                  <a:lnTo>
                    <a:pt x="371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371" y="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28" name="Freeform 53"/>
            <p:cNvSpPr>
              <a:spLocks/>
            </p:cNvSpPr>
            <p:nvPr/>
          </p:nvSpPr>
          <p:spPr bwMode="auto">
            <a:xfrm>
              <a:off x="1638" y="1595"/>
              <a:ext cx="60" cy="96"/>
            </a:xfrm>
            <a:custGeom>
              <a:avLst/>
              <a:gdLst>
                <a:gd name="T0" fmla="*/ 0 w 60"/>
                <a:gd name="T1" fmla="*/ 96 h 96"/>
                <a:gd name="T2" fmla="*/ 6 w 60"/>
                <a:gd name="T3" fmla="*/ 60 h 96"/>
                <a:gd name="T4" fmla="*/ 18 w 60"/>
                <a:gd name="T5" fmla="*/ 30 h 96"/>
                <a:gd name="T6" fmla="*/ 36 w 60"/>
                <a:gd name="T7" fmla="*/ 6 h 96"/>
                <a:gd name="T8" fmla="*/ 60 w 60"/>
                <a:gd name="T9" fmla="*/ 0 h 96"/>
                <a:gd name="T10" fmla="*/ 60 w 60"/>
                <a:gd name="T11" fmla="*/ 0 h 96"/>
                <a:gd name="T12" fmla="*/ 36 w 60"/>
                <a:gd name="T13" fmla="*/ 6 h 96"/>
                <a:gd name="T14" fmla="*/ 18 w 60"/>
                <a:gd name="T15" fmla="*/ 30 h 96"/>
                <a:gd name="T16" fmla="*/ 6 w 60"/>
                <a:gd name="T17" fmla="*/ 60 h 96"/>
                <a:gd name="T18" fmla="*/ 0 w 60"/>
                <a:gd name="T19" fmla="*/ 96 h 96"/>
                <a:gd name="T20" fmla="*/ 0 w 60"/>
                <a:gd name="T21" fmla="*/ 96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0"/>
                <a:gd name="T34" fmla="*/ 0 h 96"/>
                <a:gd name="T35" fmla="*/ 60 w 60"/>
                <a:gd name="T36" fmla="*/ 96 h 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0" h="96">
                  <a:moveTo>
                    <a:pt x="0" y="96"/>
                  </a:moveTo>
                  <a:lnTo>
                    <a:pt x="6" y="60"/>
                  </a:lnTo>
                  <a:lnTo>
                    <a:pt x="18" y="30"/>
                  </a:lnTo>
                  <a:lnTo>
                    <a:pt x="36" y="6"/>
                  </a:lnTo>
                  <a:lnTo>
                    <a:pt x="60" y="0"/>
                  </a:lnTo>
                  <a:lnTo>
                    <a:pt x="36" y="6"/>
                  </a:lnTo>
                  <a:lnTo>
                    <a:pt x="18" y="30"/>
                  </a:lnTo>
                  <a:lnTo>
                    <a:pt x="6" y="6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29" name="Freeform 54"/>
            <p:cNvSpPr>
              <a:spLocks noEditPoints="1"/>
            </p:cNvSpPr>
            <p:nvPr/>
          </p:nvSpPr>
          <p:spPr bwMode="auto">
            <a:xfrm>
              <a:off x="1698" y="1595"/>
              <a:ext cx="54" cy="96"/>
            </a:xfrm>
            <a:custGeom>
              <a:avLst/>
              <a:gdLst>
                <a:gd name="T0" fmla="*/ 0 w 54"/>
                <a:gd name="T1" fmla="*/ 0 h 96"/>
                <a:gd name="T2" fmla="*/ 24 w 54"/>
                <a:gd name="T3" fmla="*/ 6 h 96"/>
                <a:gd name="T4" fmla="*/ 36 w 54"/>
                <a:gd name="T5" fmla="*/ 30 h 96"/>
                <a:gd name="T6" fmla="*/ 48 w 54"/>
                <a:gd name="T7" fmla="*/ 60 h 96"/>
                <a:gd name="T8" fmla="*/ 54 w 54"/>
                <a:gd name="T9" fmla="*/ 96 h 96"/>
                <a:gd name="T10" fmla="*/ 54 w 54"/>
                <a:gd name="T11" fmla="*/ 96 h 96"/>
                <a:gd name="T12" fmla="*/ 48 w 54"/>
                <a:gd name="T13" fmla="*/ 60 h 96"/>
                <a:gd name="T14" fmla="*/ 36 w 54"/>
                <a:gd name="T15" fmla="*/ 30 h 96"/>
                <a:gd name="T16" fmla="*/ 24 w 54"/>
                <a:gd name="T17" fmla="*/ 6 h 96"/>
                <a:gd name="T18" fmla="*/ 0 w 54"/>
                <a:gd name="T19" fmla="*/ 0 h 96"/>
                <a:gd name="T20" fmla="*/ 0 w 54"/>
                <a:gd name="T21" fmla="*/ 0 h 96"/>
                <a:gd name="T22" fmla="*/ 0 w 54"/>
                <a:gd name="T23" fmla="*/ 0 h 96"/>
                <a:gd name="T24" fmla="*/ 0 w 54"/>
                <a:gd name="T25" fmla="*/ 0 h 96"/>
                <a:gd name="T26" fmla="*/ 0 w 54"/>
                <a:gd name="T27" fmla="*/ 0 h 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"/>
                <a:gd name="T43" fmla="*/ 0 h 96"/>
                <a:gd name="T44" fmla="*/ 54 w 54"/>
                <a:gd name="T45" fmla="*/ 96 h 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" h="96">
                  <a:moveTo>
                    <a:pt x="0" y="0"/>
                  </a:moveTo>
                  <a:lnTo>
                    <a:pt x="24" y="6"/>
                  </a:lnTo>
                  <a:lnTo>
                    <a:pt x="36" y="30"/>
                  </a:lnTo>
                  <a:lnTo>
                    <a:pt x="48" y="60"/>
                  </a:lnTo>
                  <a:lnTo>
                    <a:pt x="54" y="96"/>
                  </a:lnTo>
                  <a:lnTo>
                    <a:pt x="48" y="60"/>
                  </a:lnTo>
                  <a:lnTo>
                    <a:pt x="36" y="30"/>
                  </a:lnTo>
                  <a:lnTo>
                    <a:pt x="24" y="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30" name="Freeform 55"/>
            <p:cNvSpPr>
              <a:spLocks noEditPoints="1"/>
            </p:cNvSpPr>
            <p:nvPr/>
          </p:nvSpPr>
          <p:spPr bwMode="auto">
            <a:xfrm>
              <a:off x="1740" y="1691"/>
              <a:ext cx="12" cy="66"/>
            </a:xfrm>
            <a:custGeom>
              <a:avLst/>
              <a:gdLst>
                <a:gd name="T0" fmla="*/ 12 w 12"/>
                <a:gd name="T1" fmla="*/ 0 h 66"/>
                <a:gd name="T2" fmla="*/ 6 w 12"/>
                <a:gd name="T3" fmla="*/ 36 h 66"/>
                <a:gd name="T4" fmla="*/ 0 w 12"/>
                <a:gd name="T5" fmla="*/ 66 h 66"/>
                <a:gd name="T6" fmla="*/ 0 w 12"/>
                <a:gd name="T7" fmla="*/ 66 h 66"/>
                <a:gd name="T8" fmla="*/ 6 w 12"/>
                <a:gd name="T9" fmla="*/ 36 h 66"/>
                <a:gd name="T10" fmla="*/ 12 w 12"/>
                <a:gd name="T11" fmla="*/ 0 h 66"/>
                <a:gd name="T12" fmla="*/ 12 w 12"/>
                <a:gd name="T13" fmla="*/ 0 h 66"/>
                <a:gd name="T14" fmla="*/ 12 w 12"/>
                <a:gd name="T15" fmla="*/ 0 h 66"/>
                <a:gd name="T16" fmla="*/ 12 w 12"/>
                <a:gd name="T17" fmla="*/ 0 h 66"/>
                <a:gd name="T18" fmla="*/ 12 w 12"/>
                <a:gd name="T19" fmla="*/ 0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66"/>
                <a:gd name="T32" fmla="*/ 12 w 12"/>
                <a:gd name="T33" fmla="*/ 66 h 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66">
                  <a:moveTo>
                    <a:pt x="12" y="0"/>
                  </a:moveTo>
                  <a:lnTo>
                    <a:pt x="6" y="36"/>
                  </a:lnTo>
                  <a:lnTo>
                    <a:pt x="0" y="66"/>
                  </a:lnTo>
                  <a:lnTo>
                    <a:pt x="6" y="36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31" name="Freeform 56"/>
            <p:cNvSpPr>
              <a:spLocks noEditPoints="1"/>
            </p:cNvSpPr>
            <p:nvPr/>
          </p:nvSpPr>
          <p:spPr bwMode="auto">
            <a:xfrm>
              <a:off x="1722" y="1691"/>
              <a:ext cx="18" cy="66"/>
            </a:xfrm>
            <a:custGeom>
              <a:avLst/>
              <a:gdLst>
                <a:gd name="T0" fmla="*/ 18 w 18"/>
                <a:gd name="T1" fmla="*/ 66 h 66"/>
                <a:gd name="T2" fmla="*/ 6 w 18"/>
                <a:gd name="T3" fmla="*/ 36 h 66"/>
                <a:gd name="T4" fmla="*/ 0 w 18"/>
                <a:gd name="T5" fmla="*/ 0 h 66"/>
                <a:gd name="T6" fmla="*/ 0 w 18"/>
                <a:gd name="T7" fmla="*/ 0 h 66"/>
                <a:gd name="T8" fmla="*/ 6 w 18"/>
                <a:gd name="T9" fmla="*/ 36 h 66"/>
                <a:gd name="T10" fmla="*/ 18 w 18"/>
                <a:gd name="T11" fmla="*/ 66 h 66"/>
                <a:gd name="T12" fmla="*/ 18 w 18"/>
                <a:gd name="T13" fmla="*/ 66 h 66"/>
                <a:gd name="T14" fmla="*/ 18 w 18"/>
                <a:gd name="T15" fmla="*/ 66 h 66"/>
                <a:gd name="T16" fmla="*/ 18 w 18"/>
                <a:gd name="T17" fmla="*/ 66 h 66"/>
                <a:gd name="T18" fmla="*/ 18 w 18"/>
                <a:gd name="T19" fmla="*/ 66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66"/>
                <a:gd name="T32" fmla="*/ 18 w 18"/>
                <a:gd name="T33" fmla="*/ 66 h 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66">
                  <a:moveTo>
                    <a:pt x="18" y="66"/>
                  </a:moveTo>
                  <a:lnTo>
                    <a:pt x="6" y="36"/>
                  </a:lnTo>
                  <a:lnTo>
                    <a:pt x="0" y="0"/>
                  </a:lnTo>
                  <a:lnTo>
                    <a:pt x="6" y="36"/>
                  </a:lnTo>
                  <a:lnTo>
                    <a:pt x="18" y="66"/>
                  </a:lnTo>
                  <a:close/>
                  <a:moveTo>
                    <a:pt x="18" y="66"/>
                  </a:moveTo>
                  <a:lnTo>
                    <a:pt x="18" y="66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32" name="Freeform 57"/>
            <p:cNvSpPr>
              <a:spLocks noEditPoints="1"/>
            </p:cNvSpPr>
            <p:nvPr/>
          </p:nvSpPr>
          <p:spPr bwMode="auto">
            <a:xfrm>
              <a:off x="1722" y="1595"/>
              <a:ext cx="60" cy="96"/>
            </a:xfrm>
            <a:custGeom>
              <a:avLst/>
              <a:gdLst>
                <a:gd name="T0" fmla="*/ 0 w 60"/>
                <a:gd name="T1" fmla="*/ 96 h 96"/>
                <a:gd name="T2" fmla="*/ 6 w 60"/>
                <a:gd name="T3" fmla="*/ 60 h 96"/>
                <a:gd name="T4" fmla="*/ 18 w 60"/>
                <a:gd name="T5" fmla="*/ 30 h 96"/>
                <a:gd name="T6" fmla="*/ 36 w 60"/>
                <a:gd name="T7" fmla="*/ 6 h 96"/>
                <a:gd name="T8" fmla="*/ 60 w 60"/>
                <a:gd name="T9" fmla="*/ 0 h 96"/>
                <a:gd name="T10" fmla="*/ 60 w 60"/>
                <a:gd name="T11" fmla="*/ 0 h 96"/>
                <a:gd name="T12" fmla="*/ 36 w 60"/>
                <a:gd name="T13" fmla="*/ 6 h 96"/>
                <a:gd name="T14" fmla="*/ 18 w 60"/>
                <a:gd name="T15" fmla="*/ 30 h 96"/>
                <a:gd name="T16" fmla="*/ 6 w 60"/>
                <a:gd name="T17" fmla="*/ 60 h 96"/>
                <a:gd name="T18" fmla="*/ 0 w 60"/>
                <a:gd name="T19" fmla="*/ 96 h 96"/>
                <a:gd name="T20" fmla="*/ 0 w 60"/>
                <a:gd name="T21" fmla="*/ 96 h 96"/>
                <a:gd name="T22" fmla="*/ 0 w 60"/>
                <a:gd name="T23" fmla="*/ 96 h 96"/>
                <a:gd name="T24" fmla="*/ 0 w 60"/>
                <a:gd name="T25" fmla="*/ 96 h 96"/>
                <a:gd name="T26" fmla="*/ 0 w 60"/>
                <a:gd name="T27" fmla="*/ 96 h 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96"/>
                <a:gd name="T44" fmla="*/ 60 w 60"/>
                <a:gd name="T45" fmla="*/ 96 h 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96">
                  <a:moveTo>
                    <a:pt x="0" y="96"/>
                  </a:moveTo>
                  <a:lnTo>
                    <a:pt x="6" y="60"/>
                  </a:lnTo>
                  <a:lnTo>
                    <a:pt x="18" y="30"/>
                  </a:lnTo>
                  <a:lnTo>
                    <a:pt x="36" y="6"/>
                  </a:lnTo>
                  <a:lnTo>
                    <a:pt x="60" y="0"/>
                  </a:lnTo>
                  <a:lnTo>
                    <a:pt x="36" y="6"/>
                  </a:lnTo>
                  <a:lnTo>
                    <a:pt x="18" y="30"/>
                  </a:lnTo>
                  <a:lnTo>
                    <a:pt x="6" y="60"/>
                  </a:lnTo>
                  <a:lnTo>
                    <a:pt x="0" y="96"/>
                  </a:lnTo>
                  <a:close/>
                  <a:moveTo>
                    <a:pt x="0" y="96"/>
                  </a:moveTo>
                  <a:lnTo>
                    <a:pt x="0" y="96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33" name="Freeform 58"/>
            <p:cNvSpPr>
              <a:spLocks noEditPoints="1"/>
            </p:cNvSpPr>
            <p:nvPr/>
          </p:nvSpPr>
          <p:spPr bwMode="auto">
            <a:xfrm>
              <a:off x="1782" y="1595"/>
              <a:ext cx="60" cy="96"/>
            </a:xfrm>
            <a:custGeom>
              <a:avLst/>
              <a:gdLst>
                <a:gd name="T0" fmla="*/ 0 w 60"/>
                <a:gd name="T1" fmla="*/ 0 h 96"/>
                <a:gd name="T2" fmla="*/ 24 w 60"/>
                <a:gd name="T3" fmla="*/ 6 h 96"/>
                <a:gd name="T4" fmla="*/ 42 w 60"/>
                <a:gd name="T5" fmla="*/ 30 h 96"/>
                <a:gd name="T6" fmla="*/ 54 w 60"/>
                <a:gd name="T7" fmla="*/ 60 h 96"/>
                <a:gd name="T8" fmla="*/ 60 w 60"/>
                <a:gd name="T9" fmla="*/ 96 h 96"/>
                <a:gd name="T10" fmla="*/ 60 w 60"/>
                <a:gd name="T11" fmla="*/ 96 h 96"/>
                <a:gd name="T12" fmla="*/ 54 w 60"/>
                <a:gd name="T13" fmla="*/ 60 h 96"/>
                <a:gd name="T14" fmla="*/ 42 w 60"/>
                <a:gd name="T15" fmla="*/ 30 h 96"/>
                <a:gd name="T16" fmla="*/ 24 w 60"/>
                <a:gd name="T17" fmla="*/ 6 h 96"/>
                <a:gd name="T18" fmla="*/ 0 w 60"/>
                <a:gd name="T19" fmla="*/ 0 h 96"/>
                <a:gd name="T20" fmla="*/ 0 w 60"/>
                <a:gd name="T21" fmla="*/ 0 h 96"/>
                <a:gd name="T22" fmla="*/ 0 w 60"/>
                <a:gd name="T23" fmla="*/ 0 h 96"/>
                <a:gd name="T24" fmla="*/ 0 w 60"/>
                <a:gd name="T25" fmla="*/ 0 h 96"/>
                <a:gd name="T26" fmla="*/ 0 w 60"/>
                <a:gd name="T27" fmla="*/ 0 h 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96"/>
                <a:gd name="T44" fmla="*/ 60 w 60"/>
                <a:gd name="T45" fmla="*/ 96 h 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96">
                  <a:moveTo>
                    <a:pt x="0" y="0"/>
                  </a:moveTo>
                  <a:lnTo>
                    <a:pt x="24" y="6"/>
                  </a:lnTo>
                  <a:lnTo>
                    <a:pt x="42" y="30"/>
                  </a:lnTo>
                  <a:lnTo>
                    <a:pt x="54" y="60"/>
                  </a:lnTo>
                  <a:lnTo>
                    <a:pt x="60" y="96"/>
                  </a:lnTo>
                  <a:lnTo>
                    <a:pt x="54" y="60"/>
                  </a:lnTo>
                  <a:lnTo>
                    <a:pt x="42" y="30"/>
                  </a:lnTo>
                  <a:lnTo>
                    <a:pt x="24" y="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34" name="Freeform 59"/>
            <p:cNvSpPr>
              <a:spLocks noEditPoints="1"/>
            </p:cNvSpPr>
            <p:nvPr/>
          </p:nvSpPr>
          <p:spPr bwMode="auto">
            <a:xfrm>
              <a:off x="1824" y="1691"/>
              <a:ext cx="18" cy="66"/>
            </a:xfrm>
            <a:custGeom>
              <a:avLst/>
              <a:gdLst>
                <a:gd name="T0" fmla="*/ 18 w 18"/>
                <a:gd name="T1" fmla="*/ 0 h 66"/>
                <a:gd name="T2" fmla="*/ 12 w 18"/>
                <a:gd name="T3" fmla="*/ 36 h 66"/>
                <a:gd name="T4" fmla="*/ 0 w 18"/>
                <a:gd name="T5" fmla="*/ 66 h 66"/>
                <a:gd name="T6" fmla="*/ 0 w 18"/>
                <a:gd name="T7" fmla="*/ 66 h 66"/>
                <a:gd name="T8" fmla="*/ 12 w 18"/>
                <a:gd name="T9" fmla="*/ 36 h 66"/>
                <a:gd name="T10" fmla="*/ 18 w 18"/>
                <a:gd name="T11" fmla="*/ 0 h 66"/>
                <a:gd name="T12" fmla="*/ 18 w 18"/>
                <a:gd name="T13" fmla="*/ 0 h 66"/>
                <a:gd name="T14" fmla="*/ 18 w 18"/>
                <a:gd name="T15" fmla="*/ 0 h 66"/>
                <a:gd name="T16" fmla="*/ 18 w 18"/>
                <a:gd name="T17" fmla="*/ 0 h 66"/>
                <a:gd name="T18" fmla="*/ 18 w 18"/>
                <a:gd name="T19" fmla="*/ 0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66"/>
                <a:gd name="T32" fmla="*/ 18 w 18"/>
                <a:gd name="T33" fmla="*/ 66 h 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66">
                  <a:moveTo>
                    <a:pt x="18" y="0"/>
                  </a:moveTo>
                  <a:lnTo>
                    <a:pt x="12" y="36"/>
                  </a:lnTo>
                  <a:lnTo>
                    <a:pt x="0" y="66"/>
                  </a:lnTo>
                  <a:lnTo>
                    <a:pt x="12" y="36"/>
                  </a:lnTo>
                  <a:lnTo>
                    <a:pt x="18" y="0"/>
                  </a:lnTo>
                  <a:close/>
                  <a:moveTo>
                    <a:pt x="18" y="0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35" name="Freeform 60"/>
            <p:cNvSpPr>
              <a:spLocks noEditPoints="1"/>
            </p:cNvSpPr>
            <p:nvPr/>
          </p:nvSpPr>
          <p:spPr bwMode="auto">
            <a:xfrm>
              <a:off x="1806" y="1691"/>
              <a:ext cx="18" cy="66"/>
            </a:xfrm>
            <a:custGeom>
              <a:avLst/>
              <a:gdLst>
                <a:gd name="T0" fmla="*/ 18 w 18"/>
                <a:gd name="T1" fmla="*/ 66 h 66"/>
                <a:gd name="T2" fmla="*/ 6 w 18"/>
                <a:gd name="T3" fmla="*/ 36 h 66"/>
                <a:gd name="T4" fmla="*/ 0 w 18"/>
                <a:gd name="T5" fmla="*/ 0 h 66"/>
                <a:gd name="T6" fmla="*/ 0 w 18"/>
                <a:gd name="T7" fmla="*/ 0 h 66"/>
                <a:gd name="T8" fmla="*/ 6 w 18"/>
                <a:gd name="T9" fmla="*/ 36 h 66"/>
                <a:gd name="T10" fmla="*/ 18 w 18"/>
                <a:gd name="T11" fmla="*/ 66 h 66"/>
                <a:gd name="T12" fmla="*/ 18 w 18"/>
                <a:gd name="T13" fmla="*/ 66 h 66"/>
                <a:gd name="T14" fmla="*/ 18 w 18"/>
                <a:gd name="T15" fmla="*/ 66 h 66"/>
                <a:gd name="T16" fmla="*/ 18 w 18"/>
                <a:gd name="T17" fmla="*/ 66 h 66"/>
                <a:gd name="T18" fmla="*/ 18 w 18"/>
                <a:gd name="T19" fmla="*/ 66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66"/>
                <a:gd name="T32" fmla="*/ 18 w 18"/>
                <a:gd name="T33" fmla="*/ 66 h 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66">
                  <a:moveTo>
                    <a:pt x="18" y="66"/>
                  </a:moveTo>
                  <a:lnTo>
                    <a:pt x="6" y="36"/>
                  </a:lnTo>
                  <a:lnTo>
                    <a:pt x="0" y="0"/>
                  </a:lnTo>
                  <a:lnTo>
                    <a:pt x="6" y="36"/>
                  </a:lnTo>
                  <a:lnTo>
                    <a:pt x="18" y="66"/>
                  </a:lnTo>
                  <a:close/>
                  <a:moveTo>
                    <a:pt x="18" y="66"/>
                  </a:moveTo>
                  <a:lnTo>
                    <a:pt x="18" y="66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36" name="Freeform 61"/>
            <p:cNvSpPr>
              <a:spLocks noEditPoints="1"/>
            </p:cNvSpPr>
            <p:nvPr/>
          </p:nvSpPr>
          <p:spPr bwMode="auto">
            <a:xfrm>
              <a:off x="1806" y="1595"/>
              <a:ext cx="60" cy="96"/>
            </a:xfrm>
            <a:custGeom>
              <a:avLst/>
              <a:gdLst>
                <a:gd name="T0" fmla="*/ 0 w 60"/>
                <a:gd name="T1" fmla="*/ 96 h 96"/>
                <a:gd name="T2" fmla="*/ 6 w 60"/>
                <a:gd name="T3" fmla="*/ 60 h 96"/>
                <a:gd name="T4" fmla="*/ 18 w 60"/>
                <a:gd name="T5" fmla="*/ 30 h 96"/>
                <a:gd name="T6" fmla="*/ 36 w 60"/>
                <a:gd name="T7" fmla="*/ 6 h 96"/>
                <a:gd name="T8" fmla="*/ 60 w 60"/>
                <a:gd name="T9" fmla="*/ 0 h 96"/>
                <a:gd name="T10" fmla="*/ 60 w 60"/>
                <a:gd name="T11" fmla="*/ 0 h 96"/>
                <a:gd name="T12" fmla="*/ 36 w 60"/>
                <a:gd name="T13" fmla="*/ 6 h 96"/>
                <a:gd name="T14" fmla="*/ 18 w 60"/>
                <a:gd name="T15" fmla="*/ 30 h 96"/>
                <a:gd name="T16" fmla="*/ 6 w 60"/>
                <a:gd name="T17" fmla="*/ 60 h 96"/>
                <a:gd name="T18" fmla="*/ 0 w 60"/>
                <a:gd name="T19" fmla="*/ 96 h 96"/>
                <a:gd name="T20" fmla="*/ 0 w 60"/>
                <a:gd name="T21" fmla="*/ 96 h 96"/>
                <a:gd name="T22" fmla="*/ 0 w 60"/>
                <a:gd name="T23" fmla="*/ 96 h 96"/>
                <a:gd name="T24" fmla="*/ 0 w 60"/>
                <a:gd name="T25" fmla="*/ 96 h 96"/>
                <a:gd name="T26" fmla="*/ 0 w 60"/>
                <a:gd name="T27" fmla="*/ 96 h 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96"/>
                <a:gd name="T44" fmla="*/ 60 w 60"/>
                <a:gd name="T45" fmla="*/ 96 h 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96">
                  <a:moveTo>
                    <a:pt x="0" y="96"/>
                  </a:moveTo>
                  <a:lnTo>
                    <a:pt x="6" y="60"/>
                  </a:lnTo>
                  <a:lnTo>
                    <a:pt x="18" y="30"/>
                  </a:lnTo>
                  <a:lnTo>
                    <a:pt x="36" y="6"/>
                  </a:lnTo>
                  <a:lnTo>
                    <a:pt x="60" y="0"/>
                  </a:lnTo>
                  <a:lnTo>
                    <a:pt x="36" y="6"/>
                  </a:lnTo>
                  <a:lnTo>
                    <a:pt x="18" y="30"/>
                  </a:lnTo>
                  <a:lnTo>
                    <a:pt x="6" y="60"/>
                  </a:lnTo>
                  <a:lnTo>
                    <a:pt x="0" y="96"/>
                  </a:lnTo>
                  <a:close/>
                  <a:moveTo>
                    <a:pt x="0" y="96"/>
                  </a:moveTo>
                  <a:lnTo>
                    <a:pt x="0" y="96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37" name="Freeform 62"/>
            <p:cNvSpPr>
              <a:spLocks noEditPoints="1"/>
            </p:cNvSpPr>
            <p:nvPr/>
          </p:nvSpPr>
          <p:spPr bwMode="auto">
            <a:xfrm>
              <a:off x="1866" y="1595"/>
              <a:ext cx="60" cy="96"/>
            </a:xfrm>
            <a:custGeom>
              <a:avLst/>
              <a:gdLst>
                <a:gd name="T0" fmla="*/ 0 w 60"/>
                <a:gd name="T1" fmla="*/ 0 h 96"/>
                <a:gd name="T2" fmla="*/ 24 w 60"/>
                <a:gd name="T3" fmla="*/ 6 h 96"/>
                <a:gd name="T4" fmla="*/ 42 w 60"/>
                <a:gd name="T5" fmla="*/ 30 h 96"/>
                <a:gd name="T6" fmla="*/ 54 w 60"/>
                <a:gd name="T7" fmla="*/ 60 h 96"/>
                <a:gd name="T8" fmla="*/ 60 w 60"/>
                <a:gd name="T9" fmla="*/ 96 h 96"/>
                <a:gd name="T10" fmla="*/ 60 w 60"/>
                <a:gd name="T11" fmla="*/ 96 h 96"/>
                <a:gd name="T12" fmla="*/ 54 w 60"/>
                <a:gd name="T13" fmla="*/ 60 h 96"/>
                <a:gd name="T14" fmla="*/ 42 w 60"/>
                <a:gd name="T15" fmla="*/ 30 h 96"/>
                <a:gd name="T16" fmla="*/ 24 w 60"/>
                <a:gd name="T17" fmla="*/ 6 h 96"/>
                <a:gd name="T18" fmla="*/ 0 w 60"/>
                <a:gd name="T19" fmla="*/ 0 h 96"/>
                <a:gd name="T20" fmla="*/ 0 w 60"/>
                <a:gd name="T21" fmla="*/ 0 h 96"/>
                <a:gd name="T22" fmla="*/ 0 w 60"/>
                <a:gd name="T23" fmla="*/ 0 h 96"/>
                <a:gd name="T24" fmla="*/ 0 w 60"/>
                <a:gd name="T25" fmla="*/ 0 h 96"/>
                <a:gd name="T26" fmla="*/ 0 w 60"/>
                <a:gd name="T27" fmla="*/ 0 h 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96"/>
                <a:gd name="T44" fmla="*/ 60 w 60"/>
                <a:gd name="T45" fmla="*/ 96 h 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96">
                  <a:moveTo>
                    <a:pt x="0" y="0"/>
                  </a:moveTo>
                  <a:lnTo>
                    <a:pt x="24" y="6"/>
                  </a:lnTo>
                  <a:lnTo>
                    <a:pt x="42" y="30"/>
                  </a:lnTo>
                  <a:lnTo>
                    <a:pt x="54" y="60"/>
                  </a:lnTo>
                  <a:lnTo>
                    <a:pt x="60" y="96"/>
                  </a:lnTo>
                  <a:lnTo>
                    <a:pt x="54" y="60"/>
                  </a:lnTo>
                  <a:lnTo>
                    <a:pt x="42" y="30"/>
                  </a:lnTo>
                  <a:lnTo>
                    <a:pt x="24" y="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38" name="Freeform 63"/>
            <p:cNvSpPr>
              <a:spLocks noEditPoints="1"/>
            </p:cNvSpPr>
            <p:nvPr/>
          </p:nvSpPr>
          <p:spPr bwMode="auto">
            <a:xfrm>
              <a:off x="1908" y="1691"/>
              <a:ext cx="18" cy="66"/>
            </a:xfrm>
            <a:custGeom>
              <a:avLst/>
              <a:gdLst>
                <a:gd name="T0" fmla="*/ 18 w 18"/>
                <a:gd name="T1" fmla="*/ 0 h 66"/>
                <a:gd name="T2" fmla="*/ 12 w 18"/>
                <a:gd name="T3" fmla="*/ 36 h 66"/>
                <a:gd name="T4" fmla="*/ 0 w 18"/>
                <a:gd name="T5" fmla="*/ 66 h 66"/>
                <a:gd name="T6" fmla="*/ 0 w 18"/>
                <a:gd name="T7" fmla="*/ 66 h 66"/>
                <a:gd name="T8" fmla="*/ 12 w 18"/>
                <a:gd name="T9" fmla="*/ 36 h 66"/>
                <a:gd name="T10" fmla="*/ 18 w 18"/>
                <a:gd name="T11" fmla="*/ 0 h 66"/>
                <a:gd name="T12" fmla="*/ 18 w 18"/>
                <a:gd name="T13" fmla="*/ 0 h 66"/>
                <a:gd name="T14" fmla="*/ 18 w 18"/>
                <a:gd name="T15" fmla="*/ 0 h 66"/>
                <a:gd name="T16" fmla="*/ 18 w 18"/>
                <a:gd name="T17" fmla="*/ 0 h 66"/>
                <a:gd name="T18" fmla="*/ 18 w 18"/>
                <a:gd name="T19" fmla="*/ 0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66"/>
                <a:gd name="T32" fmla="*/ 18 w 18"/>
                <a:gd name="T33" fmla="*/ 66 h 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66">
                  <a:moveTo>
                    <a:pt x="18" y="0"/>
                  </a:moveTo>
                  <a:lnTo>
                    <a:pt x="12" y="36"/>
                  </a:lnTo>
                  <a:lnTo>
                    <a:pt x="0" y="66"/>
                  </a:lnTo>
                  <a:lnTo>
                    <a:pt x="12" y="36"/>
                  </a:lnTo>
                  <a:lnTo>
                    <a:pt x="18" y="0"/>
                  </a:lnTo>
                  <a:close/>
                  <a:moveTo>
                    <a:pt x="18" y="0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39" name="Freeform 64"/>
            <p:cNvSpPr>
              <a:spLocks noEditPoints="1"/>
            </p:cNvSpPr>
            <p:nvPr/>
          </p:nvSpPr>
          <p:spPr bwMode="auto">
            <a:xfrm>
              <a:off x="1896" y="1691"/>
              <a:ext cx="12" cy="66"/>
            </a:xfrm>
            <a:custGeom>
              <a:avLst/>
              <a:gdLst>
                <a:gd name="T0" fmla="*/ 12 w 12"/>
                <a:gd name="T1" fmla="*/ 66 h 66"/>
                <a:gd name="T2" fmla="*/ 6 w 12"/>
                <a:gd name="T3" fmla="*/ 36 h 66"/>
                <a:gd name="T4" fmla="*/ 0 w 12"/>
                <a:gd name="T5" fmla="*/ 0 h 66"/>
                <a:gd name="T6" fmla="*/ 0 w 12"/>
                <a:gd name="T7" fmla="*/ 0 h 66"/>
                <a:gd name="T8" fmla="*/ 6 w 12"/>
                <a:gd name="T9" fmla="*/ 36 h 66"/>
                <a:gd name="T10" fmla="*/ 12 w 12"/>
                <a:gd name="T11" fmla="*/ 66 h 66"/>
                <a:gd name="T12" fmla="*/ 12 w 12"/>
                <a:gd name="T13" fmla="*/ 66 h 66"/>
                <a:gd name="T14" fmla="*/ 12 w 12"/>
                <a:gd name="T15" fmla="*/ 66 h 66"/>
                <a:gd name="T16" fmla="*/ 12 w 12"/>
                <a:gd name="T17" fmla="*/ 66 h 66"/>
                <a:gd name="T18" fmla="*/ 12 w 12"/>
                <a:gd name="T19" fmla="*/ 66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66"/>
                <a:gd name="T32" fmla="*/ 12 w 12"/>
                <a:gd name="T33" fmla="*/ 66 h 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66">
                  <a:moveTo>
                    <a:pt x="12" y="66"/>
                  </a:moveTo>
                  <a:lnTo>
                    <a:pt x="6" y="36"/>
                  </a:lnTo>
                  <a:lnTo>
                    <a:pt x="0" y="0"/>
                  </a:lnTo>
                  <a:lnTo>
                    <a:pt x="6" y="36"/>
                  </a:lnTo>
                  <a:lnTo>
                    <a:pt x="12" y="66"/>
                  </a:lnTo>
                  <a:close/>
                  <a:moveTo>
                    <a:pt x="12" y="66"/>
                  </a:moveTo>
                  <a:lnTo>
                    <a:pt x="12" y="66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40" name="Freeform 65"/>
            <p:cNvSpPr>
              <a:spLocks noEditPoints="1"/>
            </p:cNvSpPr>
            <p:nvPr/>
          </p:nvSpPr>
          <p:spPr bwMode="auto">
            <a:xfrm>
              <a:off x="1896" y="1595"/>
              <a:ext cx="53" cy="96"/>
            </a:xfrm>
            <a:custGeom>
              <a:avLst/>
              <a:gdLst>
                <a:gd name="T0" fmla="*/ 0 w 53"/>
                <a:gd name="T1" fmla="*/ 96 h 96"/>
                <a:gd name="T2" fmla="*/ 6 w 53"/>
                <a:gd name="T3" fmla="*/ 60 h 96"/>
                <a:gd name="T4" fmla="*/ 18 w 53"/>
                <a:gd name="T5" fmla="*/ 30 h 96"/>
                <a:gd name="T6" fmla="*/ 36 w 53"/>
                <a:gd name="T7" fmla="*/ 6 h 96"/>
                <a:gd name="T8" fmla="*/ 53 w 53"/>
                <a:gd name="T9" fmla="*/ 0 h 96"/>
                <a:gd name="T10" fmla="*/ 53 w 53"/>
                <a:gd name="T11" fmla="*/ 0 h 96"/>
                <a:gd name="T12" fmla="*/ 36 w 53"/>
                <a:gd name="T13" fmla="*/ 6 h 96"/>
                <a:gd name="T14" fmla="*/ 18 w 53"/>
                <a:gd name="T15" fmla="*/ 30 h 96"/>
                <a:gd name="T16" fmla="*/ 6 w 53"/>
                <a:gd name="T17" fmla="*/ 60 h 96"/>
                <a:gd name="T18" fmla="*/ 0 w 53"/>
                <a:gd name="T19" fmla="*/ 96 h 96"/>
                <a:gd name="T20" fmla="*/ 0 w 53"/>
                <a:gd name="T21" fmla="*/ 96 h 96"/>
                <a:gd name="T22" fmla="*/ 0 w 53"/>
                <a:gd name="T23" fmla="*/ 96 h 96"/>
                <a:gd name="T24" fmla="*/ 0 w 53"/>
                <a:gd name="T25" fmla="*/ 96 h 96"/>
                <a:gd name="T26" fmla="*/ 0 w 53"/>
                <a:gd name="T27" fmla="*/ 96 h 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"/>
                <a:gd name="T43" fmla="*/ 0 h 96"/>
                <a:gd name="T44" fmla="*/ 53 w 53"/>
                <a:gd name="T45" fmla="*/ 96 h 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" h="96">
                  <a:moveTo>
                    <a:pt x="0" y="96"/>
                  </a:moveTo>
                  <a:lnTo>
                    <a:pt x="6" y="60"/>
                  </a:lnTo>
                  <a:lnTo>
                    <a:pt x="18" y="30"/>
                  </a:lnTo>
                  <a:lnTo>
                    <a:pt x="36" y="6"/>
                  </a:lnTo>
                  <a:lnTo>
                    <a:pt x="53" y="0"/>
                  </a:lnTo>
                  <a:lnTo>
                    <a:pt x="36" y="6"/>
                  </a:lnTo>
                  <a:lnTo>
                    <a:pt x="18" y="30"/>
                  </a:lnTo>
                  <a:lnTo>
                    <a:pt x="6" y="60"/>
                  </a:lnTo>
                  <a:lnTo>
                    <a:pt x="0" y="96"/>
                  </a:lnTo>
                  <a:close/>
                  <a:moveTo>
                    <a:pt x="0" y="96"/>
                  </a:moveTo>
                  <a:lnTo>
                    <a:pt x="0" y="96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41" name="Freeform 66"/>
            <p:cNvSpPr>
              <a:spLocks noEditPoints="1"/>
            </p:cNvSpPr>
            <p:nvPr/>
          </p:nvSpPr>
          <p:spPr bwMode="auto">
            <a:xfrm>
              <a:off x="1949" y="1595"/>
              <a:ext cx="60" cy="96"/>
            </a:xfrm>
            <a:custGeom>
              <a:avLst/>
              <a:gdLst>
                <a:gd name="T0" fmla="*/ 0 w 60"/>
                <a:gd name="T1" fmla="*/ 0 h 96"/>
                <a:gd name="T2" fmla="*/ 24 w 60"/>
                <a:gd name="T3" fmla="*/ 6 h 96"/>
                <a:gd name="T4" fmla="*/ 42 w 60"/>
                <a:gd name="T5" fmla="*/ 30 h 96"/>
                <a:gd name="T6" fmla="*/ 54 w 60"/>
                <a:gd name="T7" fmla="*/ 60 h 96"/>
                <a:gd name="T8" fmla="*/ 60 w 60"/>
                <a:gd name="T9" fmla="*/ 96 h 96"/>
                <a:gd name="T10" fmla="*/ 60 w 60"/>
                <a:gd name="T11" fmla="*/ 96 h 96"/>
                <a:gd name="T12" fmla="*/ 54 w 60"/>
                <a:gd name="T13" fmla="*/ 60 h 96"/>
                <a:gd name="T14" fmla="*/ 42 w 60"/>
                <a:gd name="T15" fmla="*/ 30 h 96"/>
                <a:gd name="T16" fmla="*/ 24 w 60"/>
                <a:gd name="T17" fmla="*/ 6 h 96"/>
                <a:gd name="T18" fmla="*/ 0 w 60"/>
                <a:gd name="T19" fmla="*/ 0 h 96"/>
                <a:gd name="T20" fmla="*/ 0 w 60"/>
                <a:gd name="T21" fmla="*/ 0 h 96"/>
                <a:gd name="T22" fmla="*/ 0 w 60"/>
                <a:gd name="T23" fmla="*/ 0 h 96"/>
                <a:gd name="T24" fmla="*/ 0 w 60"/>
                <a:gd name="T25" fmla="*/ 0 h 96"/>
                <a:gd name="T26" fmla="*/ 0 w 60"/>
                <a:gd name="T27" fmla="*/ 0 h 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96"/>
                <a:gd name="T44" fmla="*/ 60 w 60"/>
                <a:gd name="T45" fmla="*/ 96 h 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96">
                  <a:moveTo>
                    <a:pt x="0" y="0"/>
                  </a:moveTo>
                  <a:lnTo>
                    <a:pt x="24" y="6"/>
                  </a:lnTo>
                  <a:lnTo>
                    <a:pt x="42" y="30"/>
                  </a:lnTo>
                  <a:lnTo>
                    <a:pt x="54" y="60"/>
                  </a:lnTo>
                  <a:lnTo>
                    <a:pt x="60" y="96"/>
                  </a:lnTo>
                  <a:lnTo>
                    <a:pt x="54" y="60"/>
                  </a:lnTo>
                  <a:lnTo>
                    <a:pt x="42" y="30"/>
                  </a:lnTo>
                  <a:lnTo>
                    <a:pt x="24" y="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42" name="Freeform 67"/>
            <p:cNvSpPr>
              <a:spLocks noEditPoints="1"/>
            </p:cNvSpPr>
            <p:nvPr/>
          </p:nvSpPr>
          <p:spPr bwMode="auto">
            <a:xfrm>
              <a:off x="1638" y="1691"/>
              <a:ext cx="371" cy="1"/>
            </a:xfrm>
            <a:custGeom>
              <a:avLst/>
              <a:gdLst>
                <a:gd name="T0" fmla="*/ 0 w 371"/>
                <a:gd name="T1" fmla="*/ 0 h 1"/>
                <a:gd name="T2" fmla="*/ 0 w 371"/>
                <a:gd name="T3" fmla="*/ 0 h 1"/>
                <a:gd name="T4" fmla="*/ 0 w 371"/>
                <a:gd name="T5" fmla="*/ 0 h 1"/>
                <a:gd name="T6" fmla="*/ 371 w 371"/>
                <a:gd name="T7" fmla="*/ 0 h 1"/>
                <a:gd name="T8" fmla="*/ 371 w 371"/>
                <a:gd name="T9" fmla="*/ 0 h 1"/>
                <a:gd name="T10" fmla="*/ 371 w 37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1"/>
                <a:gd name="T19" fmla="*/ 0 h 1"/>
                <a:gd name="T20" fmla="*/ 371 w 37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1" h="1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371" y="0"/>
                  </a:moveTo>
                  <a:lnTo>
                    <a:pt x="371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43" name="Freeform 68"/>
            <p:cNvSpPr>
              <a:spLocks/>
            </p:cNvSpPr>
            <p:nvPr/>
          </p:nvSpPr>
          <p:spPr bwMode="auto">
            <a:xfrm>
              <a:off x="3738" y="2306"/>
              <a:ext cx="251" cy="71"/>
            </a:xfrm>
            <a:custGeom>
              <a:avLst/>
              <a:gdLst>
                <a:gd name="T0" fmla="*/ 0 w 251"/>
                <a:gd name="T1" fmla="*/ 71 h 71"/>
                <a:gd name="T2" fmla="*/ 0 w 251"/>
                <a:gd name="T3" fmla="*/ 0 h 71"/>
                <a:gd name="T4" fmla="*/ 251 w 251"/>
                <a:gd name="T5" fmla="*/ 0 h 71"/>
                <a:gd name="T6" fmla="*/ 251 w 251"/>
                <a:gd name="T7" fmla="*/ 71 h 71"/>
                <a:gd name="T8" fmla="*/ 0 w 251"/>
                <a:gd name="T9" fmla="*/ 71 h 71"/>
                <a:gd name="T10" fmla="*/ 0 w 251"/>
                <a:gd name="T11" fmla="*/ 71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1"/>
                <a:gd name="T19" fmla="*/ 0 h 71"/>
                <a:gd name="T20" fmla="*/ 251 w 251"/>
                <a:gd name="T21" fmla="*/ 71 h 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1" h="71">
                  <a:moveTo>
                    <a:pt x="0" y="71"/>
                  </a:moveTo>
                  <a:lnTo>
                    <a:pt x="0" y="0"/>
                  </a:lnTo>
                  <a:lnTo>
                    <a:pt x="251" y="0"/>
                  </a:lnTo>
                  <a:lnTo>
                    <a:pt x="251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44" name="Freeform 69"/>
            <p:cNvSpPr>
              <a:spLocks/>
            </p:cNvSpPr>
            <p:nvPr/>
          </p:nvSpPr>
          <p:spPr bwMode="auto">
            <a:xfrm>
              <a:off x="3863" y="2306"/>
              <a:ext cx="126" cy="1"/>
            </a:xfrm>
            <a:custGeom>
              <a:avLst/>
              <a:gdLst>
                <a:gd name="T0" fmla="*/ 0 w 126"/>
                <a:gd name="T1" fmla="*/ 0 h 1"/>
                <a:gd name="T2" fmla="*/ 126 w 126"/>
                <a:gd name="T3" fmla="*/ 0 h 1"/>
                <a:gd name="T4" fmla="*/ 0 w 126"/>
                <a:gd name="T5" fmla="*/ 0 h 1"/>
                <a:gd name="T6" fmla="*/ 0 w 126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1"/>
                <a:gd name="T14" fmla="*/ 126 w 126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1">
                  <a:moveTo>
                    <a:pt x="0" y="0"/>
                  </a:moveTo>
                  <a:lnTo>
                    <a:pt x="1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45" name="Freeform 70"/>
            <p:cNvSpPr>
              <a:spLocks/>
            </p:cNvSpPr>
            <p:nvPr/>
          </p:nvSpPr>
          <p:spPr bwMode="auto">
            <a:xfrm>
              <a:off x="3863" y="2371"/>
              <a:ext cx="126" cy="1"/>
            </a:xfrm>
            <a:custGeom>
              <a:avLst/>
              <a:gdLst>
                <a:gd name="T0" fmla="*/ 0 w 126"/>
                <a:gd name="T1" fmla="*/ 0 h 1"/>
                <a:gd name="T2" fmla="*/ 126 w 126"/>
                <a:gd name="T3" fmla="*/ 0 h 1"/>
                <a:gd name="T4" fmla="*/ 0 w 126"/>
                <a:gd name="T5" fmla="*/ 0 h 1"/>
                <a:gd name="T6" fmla="*/ 0 w 126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1"/>
                <a:gd name="T14" fmla="*/ 126 w 126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1">
                  <a:moveTo>
                    <a:pt x="0" y="0"/>
                  </a:moveTo>
                  <a:lnTo>
                    <a:pt x="1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46" name="Freeform 71"/>
            <p:cNvSpPr>
              <a:spLocks/>
            </p:cNvSpPr>
            <p:nvPr/>
          </p:nvSpPr>
          <p:spPr bwMode="auto">
            <a:xfrm>
              <a:off x="3738" y="2306"/>
              <a:ext cx="125" cy="1"/>
            </a:xfrm>
            <a:custGeom>
              <a:avLst/>
              <a:gdLst>
                <a:gd name="T0" fmla="*/ 125 w 125"/>
                <a:gd name="T1" fmla="*/ 0 h 1"/>
                <a:gd name="T2" fmla="*/ 0 w 125"/>
                <a:gd name="T3" fmla="*/ 0 h 1"/>
                <a:gd name="T4" fmla="*/ 125 w 125"/>
                <a:gd name="T5" fmla="*/ 0 h 1"/>
                <a:gd name="T6" fmla="*/ 125 w 12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"/>
                <a:gd name="T13" fmla="*/ 0 h 1"/>
                <a:gd name="T14" fmla="*/ 125 w 125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5" h="1">
                  <a:moveTo>
                    <a:pt x="125" y="0"/>
                  </a:moveTo>
                  <a:lnTo>
                    <a:pt x="0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47" name="Freeform 72"/>
            <p:cNvSpPr>
              <a:spLocks/>
            </p:cNvSpPr>
            <p:nvPr/>
          </p:nvSpPr>
          <p:spPr bwMode="auto">
            <a:xfrm>
              <a:off x="3738" y="2371"/>
              <a:ext cx="125" cy="1"/>
            </a:xfrm>
            <a:custGeom>
              <a:avLst/>
              <a:gdLst>
                <a:gd name="T0" fmla="*/ 125 w 125"/>
                <a:gd name="T1" fmla="*/ 0 h 1"/>
                <a:gd name="T2" fmla="*/ 0 w 125"/>
                <a:gd name="T3" fmla="*/ 0 h 1"/>
                <a:gd name="T4" fmla="*/ 125 w 125"/>
                <a:gd name="T5" fmla="*/ 0 h 1"/>
                <a:gd name="T6" fmla="*/ 125 w 12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"/>
                <a:gd name="T13" fmla="*/ 0 h 1"/>
                <a:gd name="T14" fmla="*/ 125 w 125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5" h="1">
                  <a:moveTo>
                    <a:pt x="125" y="0"/>
                  </a:moveTo>
                  <a:lnTo>
                    <a:pt x="0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48" name="Freeform 73"/>
            <p:cNvSpPr>
              <a:spLocks noEditPoints="1"/>
            </p:cNvSpPr>
            <p:nvPr/>
          </p:nvSpPr>
          <p:spPr bwMode="auto">
            <a:xfrm>
              <a:off x="4085" y="2246"/>
              <a:ext cx="83" cy="161"/>
            </a:xfrm>
            <a:custGeom>
              <a:avLst/>
              <a:gdLst>
                <a:gd name="T0" fmla="*/ 41 w 83"/>
                <a:gd name="T1" fmla="*/ 6 h 161"/>
                <a:gd name="T2" fmla="*/ 53 w 83"/>
                <a:gd name="T3" fmla="*/ 18 h 161"/>
                <a:gd name="T4" fmla="*/ 65 w 83"/>
                <a:gd name="T5" fmla="*/ 36 h 161"/>
                <a:gd name="T6" fmla="*/ 65 w 83"/>
                <a:gd name="T7" fmla="*/ 66 h 161"/>
                <a:gd name="T8" fmla="*/ 65 w 83"/>
                <a:gd name="T9" fmla="*/ 84 h 161"/>
                <a:gd name="T10" fmla="*/ 65 w 83"/>
                <a:gd name="T11" fmla="*/ 102 h 161"/>
                <a:gd name="T12" fmla="*/ 65 w 83"/>
                <a:gd name="T13" fmla="*/ 125 h 161"/>
                <a:gd name="T14" fmla="*/ 53 w 83"/>
                <a:gd name="T15" fmla="*/ 149 h 161"/>
                <a:gd name="T16" fmla="*/ 41 w 83"/>
                <a:gd name="T17" fmla="*/ 155 h 161"/>
                <a:gd name="T18" fmla="*/ 30 w 83"/>
                <a:gd name="T19" fmla="*/ 149 h 161"/>
                <a:gd name="T20" fmla="*/ 24 w 83"/>
                <a:gd name="T21" fmla="*/ 125 h 161"/>
                <a:gd name="T22" fmla="*/ 18 w 83"/>
                <a:gd name="T23" fmla="*/ 102 h 161"/>
                <a:gd name="T24" fmla="*/ 18 w 83"/>
                <a:gd name="T25" fmla="*/ 84 h 161"/>
                <a:gd name="T26" fmla="*/ 18 w 83"/>
                <a:gd name="T27" fmla="*/ 66 h 161"/>
                <a:gd name="T28" fmla="*/ 24 w 83"/>
                <a:gd name="T29" fmla="*/ 36 h 161"/>
                <a:gd name="T30" fmla="*/ 30 w 83"/>
                <a:gd name="T31" fmla="*/ 18 h 161"/>
                <a:gd name="T32" fmla="*/ 41 w 83"/>
                <a:gd name="T33" fmla="*/ 6 h 161"/>
                <a:gd name="T34" fmla="*/ 41 w 83"/>
                <a:gd name="T35" fmla="*/ 6 h 161"/>
                <a:gd name="T36" fmla="*/ 41 w 83"/>
                <a:gd name="T37" fmla="*/ 0 h 161"/>
                <a:gd name="T38" fmla="*/ 24 w 83"/>
                <a:gd name="T39" fmla="*/ 12 h 161"/>
                <a:gd name="T40" fmla="*/ 12 w 83"/>
                <a:gd name="T41" fmla="*/ 30 h 161"/>
                <a:gd name="T42" fmla="*/ 0 w 83"/>
                <a:gd name="T43" fmla="*/ 60 h 161"/>
                <a:gd name="T44" fmla="*/ 0 w 83"/>
                <a:gd name="T45" fmla="*/ 84 h 161"/>
                <a:gd name="T46" fmla="*/ 0 w 83"/>
                <a:gd name="T47" fmla="*/ 108 h 161"/>
                <a:gd name="T48" fmla="*/ 12 w 83"/>
                <a:gd name="T49" fmla="*/ 131 h 161"/>
                <a:gd name="T50" fmla="*/ 24 w 83"/>
                <a:gd name="T51" fmla="*/ 155 h 161"/>
                <a:gd name="T52" fmla="*/ 41 w 83"/>
                <a:gd name="T53" fmla="*/ 161 h 161"/>
                <a:gd name="T54" fmla="*/ 65 w 83"/>
                <a:gd name="T55" fmla="*/ 155 h 161"/>
                <a:gd name="T56" fmla="*/ 77 w 83"/>
                <a:gd name="T57" fmla="*/ 131 h 161"/>
                <a:gd name="T58" fmla="*/ 83 w 83"/>
                <a:gd name="T59" fmla="*/ 108 h 161"/>
                <a:gd name="T60" fmla="*/ 83 w 83"/>
                <a:gd name="T61" fmla="*/ 84 h 161"/>
                <a:gd name="T62" fmla="*/ 83 w 83"/>
                <a:gd name="T63" fmla="*/ 60 h 161"/>
                <a:gd name="T64" fmla="*/ 77 w 83"/>
                <a:gd name="T65" fmla="*/ 30 h 161"/>
                <a:gd name="T66" fmla="*/ 65 w 83"/>
                <a:gd name="T67" fmla="*/ 12 h 161"/>
                <a:gd name="T68" fmla="*/ 41 w 83"/>
                <a:gd name="T69" fmla="*/ 0 h 161"/>
                <a:gd name="T70" fmla="*/ 41 w 83"/>
                <a:gd name="T71" fmla="*/ 0 h 1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"/>
                <a:gd name="T109" fmla="*/ 0 h 161"/>
                <a:gd name="T110" fmla="*/ 83 w 83"/>
                <a:gd name="T111" fmla="*/ 161 h 1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" h="161">
                  <a:moveTo>
                    <a:pt x="41" y="6"/>
                  </a:moveTo>
                  <a:lnTo>
                    <a:pt x="53" y="18"/>
                  </a:lnTo>
                  <a:lnTo>
                    <a:pt x="65" y="36"/>
                  </a:lnTo>
                  <a:lnTo>
                    <a:pt x="65" y="66"/>
                  </a:lnTo>
                  <a:lnTo>
                    <a:pt x="65" y="84"/>
                  </a:lnTo>
                  <a:lnTo>
                    <a:pt x="65" y="102"/>
                  </a:lnTo>
                  <a:lnTo>
                    <a:pt x="65" y="125"/>
                  </a:lnTo>
                  <a:lnTo>
                    <a:pt x="53" y="149"/>
                  </a:lnTo>
                  <a:lnTo>
                    <a:pt x="41" y="155"/>
                  </a:lnTo>
                  <a:lnTo>
                    <a:pt x="30" y="149"/>
                  </a:lnTo>
                  <a:lnTo>
                    <a:pt x="24" y="125"/>
                  </a:lnTo>
                  <a:lnTo>
                    <a:pt x="18" y="102"/>
                  </a:lnTo>
                  <a:lnTo>
                    <a:pt x="18" y="84"/>
                  </a:lnTo>
                  <a:lnTo>
                    <a:pt x="18" y="66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41" y="6"/>
                  </a:lnTo>
                  <a:close/>
                  <a:moveTo>
                    <a:pt x="41" y="0"/>
                  </a:moveTo>
                  <a:lnTo>
                    <a:pt x="24" y="12"/>
                  </a:lnTo>
                  <a:lnTo>
                    <a:pt x="12" y="30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108"/>
                  </a:lnTo>
                  <a:lnTo>
                    <a:pt x="12" y="131"/>
                  </a:lnTo>
                  <a:lnTo>
                    <a:pt x="24" y="155"/>
                  </a:lnTo>
                  <a:lnTo>
                    <a:pt x="41" y="161"/>
                  </a:lnTo>
                  <a:lnTo>
                    <a:pt x="65" y="155"/>
                  </a:lnTo>
                  <a:lnTo>
                    <a:pt x="77" y="131"/>
                  </a:lnTo>
                  <a:lnTo>
                    <a:pt x="83" y="108"/>
                  </a:lnTo>
                  <a:lnTo>
                    <a:pt x="83" y="84"/>
                  </a:lnTo>
                  <a:lnTo>
                    <a:pt x="83" y="60"/>
                  </a:lnTo>
                  <a:lnTo>
                    <a:pt x="77" y="30"/>
                  </a:lnTo>
                  <a:lnTo>
                    <a:pt x="65" y="1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49" name="Freeform 74"/>
            <p:cNvSpPr>
              <a:spLocks/>
            </p:cNvSpPr>
            <p:nvPr/>
          </p:nvSpPr>
          <p:spPr bwMode="auto">
            <a:xfrm>
              <a:off x="4186" y="2377"/>
              <a:ext cx="18" cy="30"/>
            </a:xfrm>
            <a:custGeom>
              <a:avLst/>
              <a:gdLst>
                <a:gd name="T0" fmla="*/ 12 w 18"/>
                <a:gd name="T1" fmla="*/ 30 h 30"/>
                <a:gd name="T2" fmla="*/ 18 w 18"/>
                <a:gd name="T3" fmla="*/ 24 h 30"/>
                <a:gd name="T4" fmla="*/ 18 w 18"/>
                <a:gd name="T5" fmla="*/ 18 h 30"/>
                <a:gd name="T6" fmla="*/ 18 w 18"/>
                <a:gd name="T7" fmla="*/ 6 h 30"/>
                <a:gd name="T8" fmla="*/ 12 w 18"/>
                <a:gd name="T9" fmla="*/ 0 h 30"/>
                <a:gd name="T10" fmla="*/ 6 w 18"/>
                <a:gd name="T11" fmla="*/ 6 h 30"/>
                <a:gd name="T12" fmla="*/ 0 w 18"/>
                <a:gd name="T13" fmla="*/ 18 h 30"/>
                <a:gd name="T14" fmla="*/ 6 w 18"/>
                <a:gd name="T15" fmla="*/ 24 h 30"/>
                <a:gd name="T16" fmla="*/ 12 w 18"/>
                <a:gd name="T17" fmla="*/ 30 h 30"/>
                <a:gd name="T18" fmla="*/ 12 w 18"/>
                <a:gd name="T19" fmla="*/ 3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30"/>
                <a:gd name="T32" fmla="*/ 18 w 18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30">
                  <a:moveTo>
                    <a:pt x="12" y="30"/>
                  </a:moveTo>
                  <a:lnTo>
                    <a:pt x="18" y="24"/>
                  </a:lnTo>
                  <a:lnTo>
                    <a:pt x="18" y="18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50" name="Freeform 75"/>
            <p:cNvSpPr>
              <a:spLocks/>
            </p:cNvSpPr>
            <p:nvPr/>
          </p:nvSpPr>
          <p:spPr bwMode="auto">
            <a:xfrm>
              <a:off x="4240" y="2246"/>
              <a:ext cx="54" cy="155"/>
            </a:xfrm>
            <a:custGeom>
              <a:avLst/>
              <a:gdLst>
                <a:gd name="T0" fmla="*/ 0 w 54"/>
                <a:gd name="T1" fmla="*/ 155 h 155"/>
                <a:gd name="T2" fmla="*/ 54 w 54"/>
                <a:gd name="T3" fmla="*/ 155 h 155"/>
                <a:gd name="T4" fmla="*/ 54 w 54"/>
                <a:gd name="T5" fmla="*/ 155 h 155"/>
                <a:gd name="T6" fmla="*/ 42 w 54"/>
                <a:gd name="T7" fmla="*/ 155 h 155"/>
                <a:gd name="T8" fmla="*/ 36 w 54"/>
                <a:gd name="T9" fmla="*/ 149 h 155"/>
                <a:gd name="T10" fmla="*/ 36 w 54"/>
                <a:gd name="T11" fmla="*/ 137 h 155"/>
                <a:gd name="T12" fmla="*/ 36 w 54"/>
                <a:gd name="T13" fmla="*/ 0 h 155"/>
                <a:gd name="T14" fmla="*/ 30 w 54"/>
                <a:gd name="T15" fmla="*/ 0 h 155"/>
                <a:gd name="T16" fmla="*/ 0 w 54"/>
                <a:gd name="T17" fmla="*/ 24 h 155"/>
                <a:gd name="T18" fmla="*/ 0 w 54"/>
                <a:gd name="T19" fmla="*/ 24 h 155"/>
                <a:gd name="T20" fmla="*/ 12 w 54"/>
                <a:gd name="T21" fmla="*/ 18 h 155"/>
                <a:gd name="T22" fmla="*/ 12 w 54"/>
                <a:gd name="T23" fmla="*/ 18 h 155"/>
                <a:gd name="T24" fmla="*/ 18 w 54"/>
                <a:gd name="T25" fmla="*/ 24 h 155"/>
                <a:gd name="T26" fmla="*/ 18 w 54"/>
                <a:gd name="T27" fmla="*/ 30 h 155"/>
                <a:gd name="T28" fmla="*/ 18 w 54"/>
                <a:gd name="T29" fmla="*/ 137 h 155"/>
                <a:gd name="T30" fmla="*/ 18 w 54"/>
                <a:gd name="T31" fmla="*/ 149 h 155"/>
                <a:gd name="T32" fmla="*/ 12 w 54"/>
                <a:gd name="T33" fmla="*/ 155 h 155"/>
                <a:gd name="T34" fmla="*/ 0 w 54"/>
                <a:gd name="T35" fmla="*/ 155 h 155"/>
                <a:gd name="T36" fmla="*/ 0 w 54"/>
                <a:gd name="T37" fmla="*/ 155 h 1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"/>
                <a:gd name="T58" fmla="*/ 0 h 155"/>
                <a:gd name="T59" fmla="*/ 54 w 54"/>
                <a:gd name="T60" fmla="*/ 155 h 1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" h="155">
                  <a:moveTo>
                    <a:pt x="0" y="155"/>
                  </a:moveTo>
                  <a:lnTo>
                    <a:pt x="54" y="155"/>
                  </a:lnTo>
                  <a:lnTo>
                    <a:pt x="42" y="155"/>
                  </a:lnTo>
                  <a:lnTo>
                    <a:pt x="36" y="149"/>
                  </a:lnTo>
                  <a:lnTo>
                    <a:pt x="36" y="137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0" y="24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18" y="137"/>
                  </a:lnTo>
                  <a:lnTo>
                    <a:pt x="18" y="149"/>
                  </a:lnTo>
                  <a:lnTo>
                    <a:pt x="12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51" name="Freeform 76"/>
            <p:cNvSpPr>
              <a:spLocks/>
            </p:cNvSpPr>
            <p:nvPr/>
          </p:nvSpPr>
          <p:spPr bwMode="auto">
            <a:xfrm>
              <a:off x="4360" y="2252"/>
              <a:ext cx="95" cy="149"/>
            </a:xfrm>
            <a:custGeom>
              <a:avLst/>
              <a:gdLst>
                <a:gd name="T0" fmla="*/ 83 w 95"/>
                <a:gd name="T1" fmla="*/ 96 h 149"/>
                <a:gd name="T2" fmla="*/ 83 w 95"/>
                <a:gd name="T3" fmla="*/ 42 h 149"/>
                <a:gd name="T4" fmla="*/ 77 w 95"/>
                <a:gd name="T5" fmla="*/ 42 h 149"/>
                <a:gd name="T6" fmla="*/ 72 w 95"/>
                <a:gd name="T7" fmla="*/ 60 h 149"/>
                <a:gd name="T8" fmla="*/ 60 w 95"/>
                <a:gd name="T9" fmla="*/ 66 h 149"/>
                <a:gd name="T10" fmla="*/ 30 w 95"/>
                <a:gd name="T11" fmla="*/ 66 h 149"/>
                <a:gd name="T12" fmla="*/ 30 w 95"/>
                <a:gd name="T13" fmla="*/ 18 h 149"/>
                <a:gd name="T14" fmla="*/ 36 w 95"/>
                <a:gd name="T15" fmla="*/ 6 h 149"/>
                <a:gd name="T16" fmla="*/ 36 w 95"/>
                <a:gd name="T17" fmla="*/ 6 h 149"/>
                <a:gd name="T18" fmla="*/ 66 w 95"/>
                <a:gd name="T19" fmla="*/ 6 h 149"/>
                <a:gd name="T20" fmla="*/ 83 w 95"/>
                <a:gd name="T21" fmla="*/ 12 h 149"/>
                <a:gd name="T22" fmla="*/ 89 w 95"/>
                <a:gd name="T23" fmla="*/ 30 h 149"/>
                <a:gd name="T24" fmla="*/ 95 w 95"/>
                <a:gd name="T25" fmla="*/ 30 h 149"/>
                <a:gd name="T26" fmla="*/ 95 w 95"/>
                <a:gd name="T27" fmla="*/ 0 h 149"/>
                <a:gd name="T28" fmla="*/ 0 w 95"/>
                <a:gd name="T29" fmla="*/ 0 h 149"/>
                <a:gd name="T30" fmla="*/ 0 w 95"/>
                <a:gd name="T31" fmla="*/ 6 h 149"/>
                <a:gd name="T32" fmla="*/ 12 w 95"/>
                <a:gd name="T33" fmla="*/ 6 h 149"/>
                <a:gd name="T34" fmla="*/ 12 w 95"/>
                <a:gd name="T35" fmla="*/ 12 h 149"/>
                <a:gd name="T36" fmla="*/ 12 w 95"/>
                <a:gd name="T37" fmla="*/ 24 h 149"/>
                <a:gd name="T38" fmla="*/ 12 w 95"/>
                <a:gd name="T39" fmla="*/ 125 h 149"/>
                <a:gd name="T40" fmla="*/ 12 w 95"/>
                <a:gd name="T41" fmla="*/ 137 h 149"/>
                <a:gd name="T42" fmla="*/ 12 w 95"/>
                <a:gd name="T43" fmla="*/ 143 h 149"/>
                <a:gd name="T44" fmla="*/ 0 w 95"/>
                <a:gd name="T45" fmla="*/ 149 h 149"/>
                <a:gd name="T46" fmla="*/ 0 w 95"/>
                <a:gd name="T47" fmla="*/ 149 h 149"/>
                <a:gd name="T48" fmla="*/ 48 w 95"/>
                <a:gd name="T49" fmla="*/ 149 h 149"/>
                <a:gd name="T50" fmla="*/ 48 w 95"/>
                <a:gd name="T51" fmla="*/ 149 h 149"/>
                <a:gd name="T52" fmla="*/ 36 w 95"/>
                <a:gd name="T53" fmla="*/ 143 h 149"/>
                <a:gd name="T54" fmla="*/ 30 w 95"/>
                <a:gd name="T55" fmla="*/ 137 h 149"/>
                <a:gd name="T56" fmla="*/ 30 w 95"/>
                <a:gd name="T57" fmla="*/ 125 h 149"/>
                <a:gd name="T58" fmla="*/ 30 w 95"/>
                <a:gd name="T59" fmla="*/ 78 h 149"/>
                <a:gd name="T60" fmla="*/ 60 w 95"/>
                <a:gd name="T61" fmla="*/ 78 h 149"/>
                <a:gd name="T62" fmla="*/ 72 w 95"/>
                <a:gd name="T63" fmla="*/ 78 h 149"/>
                <a:gd name="T64" fmla="*/ 77 w 95"/>
                <a:gd name="T65" fmla="*/ 84 h 149"/>
                <a:gd name="T66" fmla="*/ 77 w 95"/>
                <a:gd name="T67" fmla="*/ 96 h 149"/>
                <a:gd name="T68" fmla="*/ 83 w 95"/>
                <a:gd name="T69" fmla="*/ 96 h 1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"/>
                <a:gd name="T106" fmla="*/ 0 h 149"/>
                <a:gd name="T107" fmla="*/ 95 w 95"/>
                <a:gd name="T108" fmla="*/ 149 h 14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" h="149">
                  <a:moveTo>
                    <a:pt x="83" y="96"/>
                  </a:moveTo>
                  <a:lnTo>
                    <a:pt x="83" y="42"/>
                  </a:lnTo>
                  <a:lnTo>
                    <a:pt x="77" y="42"/>
                  </a:lnTo>
                  <a:lnTo>
                    <a:pt x="72" y="60"/>
                  </a:lnTo>
                  <a:lnTo>
                    <a:pt x="60" y="66"/>
                  </a:lnTo>
                  <a:lnTo>
                    <a:pt x="30" y="66"/>
                  </a:lnTo>
                  <a:lnTo>
                    <a:pt x="30" y="18"/>
                  </a:lnTo>
                  <a:lnTo>
                    <a:pt x="36" y="6"/>
                  </a:lnTo>
                  <a:lnTo>
                    <a:pt x="66" y="6"/>
                  </a:lnTo>
                  <a:lnTo>
                    <a:pt x="83" y="12"/>
                  </a:lnTo>
                  <a:lnTo>
                    <a:pt x="89" y="30"/>
                  </a:lnTo>
                  <a:lnTo>
                    <a:pt x="95" y="30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24"/>
                  </a:lnTo>
                  <a:lnTo>
                    <a:pt x="12" y="125"/>
                  </a:lnTo>
                  <a:lnTo>
                    <a:pt x="12" y="137"/>
                  </a:lnTo>
                  <a:lnTo>
                    <a:pt x="12" y="143"/>
                  </a:lnTo>
                  <a:lnTo>
                    <a:pt x="0" y="149"/>
                  </a:lnTo>
                  <a:lnTo>
                    <a:pt x="48" y="149"/>
                  </a:lnTo>
                  <a:lnTo>
                    <a:pt x="36" y="143"/>
                  </a:lnTo>
                  <a:lnTo>
                    <a:pt x="30" y="137"/>
                  </a:lnTo>
                  <a:lnTo>
                    <a:pt x="30" y="125"/>
                  </a:lnTo>
                  <a:lnTo>
                    <a:pt x="30" y="78"/>
                  </a:lnTo>
                  <a:lnTo>
                    <a:pt x="60" y="78"/>
                  </a:lnTo>
                  <a:lnTo>
                    <a:pt x="72" y="78"/>
                  </a:lnTo>
                  <a:lnTo>
                    <a:pt x="77" y="84"/>
                  </a:lnTo>
                  <a:lnTo>
                    <a:pt x="77" y="96"/>
                  </a:lnTo>
                  <a:lnTo>
                    <a:pt x="83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52" name="Freeform 77"/>
            <p:cNvSpPr>
              <a:spLocks/>
            </p:cNvSpPr>
            <p:nvPr/>
          </p:nvSpPr>
          <p:spPr bwMode="auto">
            <a:xfrm>
              <a:off x="5257" y="2246"/>
              <a:ext cx="72" cy="161"/>
            </a:xfrm>
            <a:custGeom>
              <a:avLst/>
              <a:gdLst>
                <a:gd name="T0" fmla="*/ 24 w 72"/>
                <a:gd name="T1" fmla="*/ 24 h 161"/>
                <a:gd name="T2" fmla="*/ 60 w 72"/>
                <a:gd name="T3" fmla="*/ 24 h 161"/>
                <a:gd name="T4" fmla="*/ 66 w 72"/>
                <a:gd name="T5" fmla="*/ 24 h 161"/>
                <a:gd name="T6" fmla="*/ 66 w 72"/>
                <a:gd name="T7" fmla="*/ 18 h 161"/>
                <a:gd name="T8" fmla="*/ 72 w 72"/>
                <a:gd name="T9" fmla="*/ 0 h 161"/>
                <a:gd name="T10" fmla="*/ 72 w 72"/>
                <a:gd name="T11" fmla="*/ 0 h 161"/>
                <a:gd name="T12" fmla="*/ 66 w 72"/>
                <a:gd name="T13" fmla="*/ 6 h 161"/>
                <a:gd name="T14" fmla="*/ 60 w 72"/>
                <a:gd name="T15" fmla="*/ 6 h 161"/>
                <a:gd name="T16" fmla="*/ 24 w 72"/>
                <a:gd name="T17" fmla="*/ 6 h 161"/>
                <a:gd name="T18" fmla="*/ 6 w 72"/>
                <a:gd name="T19" fmla="*/ 60 h 161"/>
                <a:gd name="T20" fmla="*/ 6 w 72"/>
                <a:gd name="T21" fmla="*/ 60 h 161"/>
                <a:gd name="T22" fmla="*/ 24 w 72"/>
                <a:gd name="T23" fmla="*/ 66 h 161"/>
                <a:gd name="T24" fmla="*/ 42 w 72"/>
                <a:gd name="T25" fmla="*/ 72 h 161"/>
                <a:gd name="T26" fmla="*/ 54 w 72"/>
                <a:gd name="T27" fmla="*/ 90 h 161"/>
                <a:gd name="T28" fmla="*/ 60 w 72"/>
                <a:gd name="T29" fmla="*/ 113 h 161"/>
                <a:gd name="T30" fmla="*/ 60 w 72"/>
                <a:gd name="T31" fmla="*/ 131 h 161"/>
                <a:gd name="T32" fmla="*/ 48 w 72"/>
                <a:gd name="T33" fmla="*/ 143 h 161"/>
                <a:gd name="T34" fmla="*/ 30 w 72"/>
                <a:gd name="T35" fmla="*/ 149 h 161"/>
                <a:gd name="T36" fmla="*/ 18 w 72"/>
                <a:gd name="T37" fmla="*/ 143 h 161"/>
                <a:gd name="T38" fmla="*/ 6 w 72"/>
                <a:gd name="T39" fmla="*/ 137 h 161"/>
                <a:gd name="T40" fmla="*/ 0 w 72"/>
                <a:gd name="T41" fmla="*/ 143 h 161"/>
                <a:gd name="T42" fmla="*/ 0 w 72"/>
                <a:gd name="T43" fmla="*/ 149 h 161"/>
                <a:gd name="T44" fmla="*/ 6 w 72"/>
                <a:gd name="T45" fmla="*/ 155 h 161"/>
                <a:gd name="T46" fmla="*/ 24 w 72"/>
                <a:gd name="T47" fmla="*/ 161 h 161"/>
                <a:gd name="T48" fmla="*/ 42 w 72"/>
                <a:gd name="T49" fmla="*/ 155 h 161"/>
                <a:gd name="T50" fmla="*/ 60 w 72"/>
                <a:gd name="T51" fmla="*/ 143 h 161"/>
                <a:gd name="T52" fmla="*/ 66 w 72"/>
                <a:gd name="T53" fmla="*/ 131 h 161"/>
                <a:gd name="T54" fmla="*/ 72 w 72"/>
                <a:gd name="T55" fmla="*/ 108 h 161"/>
                <a:gd name="T56" fmla="*/ 72 w 72"/>
                <a:gd name="T57" fmla="*/ 96 h 161"/>
                <a:gd name="T58" fmla="*/ 66 w 72"/>
                <a:gd name="T59" fmla="*/ 84 h 161"/>
                <a:gd name="T60" fmla="*/ 60 w 72"/>
                <a:gd name="T61" fmla="*/ 66 h 161"/>
                <a:gd name="T62" fmla="*/ 48 w 72"/>
                <a:gd name="T63" fmla="*/ 54 h 161"/>
                <a:gd name="T64" fmla="*/ 42 w 72"/>
                <a:gd name="T65" fmla="*/ 48 h 161"/>
                <a:gd name="T66" fmla="*/ 18 w 72"/>
                <a:gd name="T67" fmla="*/ 42 h 161"/>
                <a:gd name="T68" fmla="*/ 24 w 72"/>
                <a:gd name="T69" fmla="*/ 24 h 1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"/>
                <a:gd name="T106" fmla="*/ 0 h 161"/>
                <a:gd name="T107" fmla="*/ 72 w 72"/>
                <a:gd name="T108" fmla="*/ 161 h 1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" h="161">
                  <a:moveTo>
                    <a:pt x="24" y="24"/>
                  </a:moveTo>
                  <a:lnTo>
                    <a:pt x="60" y="24"/>
                  </a:lnTo>
                  <a:lnTo>
                    <a:pt x="66" y="24"/>
                  </a:lnTo>
                  <a:lnTo>
                    <a:pt x="66" y="18"/>
                  </a:lnTo>
                  <a:lnTo>
                    <a:pt x="72" y="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24" y="6"/>
                  </a:lnTo>
                  <a:lnTo>
                    <a:pt x="6" y="60"/>
                  </a:lnTo>
                  <a:lnTo>
                    <a:pt x="24" y="66"/>
                  </a:lnTo>
                  <a:lnTo>
                    <a:pt x="42" y="72"/>
                  </a:lnTo>
                  <a:lnTo>
                    <a:pt x="54" y="90"/>
                  </a:lnTo>
                  <a:lnTo>
                    <a:pt x="60" y="113"/>
                  </a:lnTo>
                  <a:lnTo>
                    <a:pt x="60" y="131"/>
                  </a:lnTo>
                  <a:lnTo>
                    <a:pt x="48" y="143"/>
                  </a:lnTo>
                  <a:lnTo>
                    <a:pt x="30" y="149"/>
                  </a:lnTo>
                  <a:lnTo>
                    <a:pt x="18" y="143"/>
                  </a:lnTo>
                  <a:lnTo>
                    <a:pt x="6" y="137"/>
                  </a:lnTo>
                  <a:lnTo>
                    <a:pt x="0" y="143"/>
                  </a:lnTo>
                  <a:lnTo>
                    <a:pt x="0" y="149"/>
                  </a:lnTo>
                  <a:lnTo>
                    <a:pt x="6" y="155"/>
                  </a:lnTo>
                  <a:lnTo>
                    <a:pt x="24" y="161"/>
                  </a:lnTo>
                  <a:lnTo>
                    <a:pt x="42" y="155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2" y="108"/>
                  </a:lnTo>
                  <a:lnTo>
                    <a:pt x="72" y="96"/>
                  </a:lnTo>
                  <a:lnTo>
                    <a:pt x="66" y="84"/>
                  </a:lnTo>
                  <a:lnTo>
                    <a:pt x="60" y="66"/>
                  </a:lnTo>
                  <a:lnTo>
                    <a:pt x="48" y="54"/>
                  </a:lnTo>
                  <a:lnTo>
                    <a:pt x="42" y="48"/>
                  </a:lnTo>
                  <a:lnTo>
                    <a:pt x="18" y="42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53" name="Freeform 78"/>
            <p:cNvSpPr>
              <a:spLocks/>
            </p:cNvSpPr>
            <p:nvPr/>
          </p:nvSpPr>
          <p:spPr bwMode="auto">
            <a:xfrm>
              <a:off x="5388" y="2252"/>
              <a:ext cx="126" cy="155"/>
            </a:xfrm>
            <a:custGeom>
              <a:avLst/>
              <a:gdLst>
                <a:gd name="T0" fmla="*/ 126 w 126"/>
                <a:gd name="T1" fmla="*/ 0 h 155"/>
                <a:gd name="T2" fmla="*/ 90 w 126"/>
                <a:gd name="T3" fmla="*/ 0 h 155"/>
                <a:gd name="T4" fmla="*/ 90 w 126"/>
                <a:gd name="T5" fmla="*/ 6 h 155"/>
                <a:gd name="T6" fmla="*/ 96 w 126"/>
                <a:gd name="T7" fmla="*/ 6 h 155"/>
                <a:gd name="T8" fmla="*/ 102 w 126"/>
                <a:gd name="T9" fmla="*/ 12 h 155"/>
                <a:gd name="T10" fmla="*/ 102 w 126"/>
                <a:gd name="T11" fmla="*/ 24 h 155"/>
                <a:gd name="T12" fmla="*/ 96 w 126"/>
                <a:gd name="T13" fmla="*/ 30 h 155"/>
                <a:gd name="T14" fmla="*/ 72 w 126"/>
                <a:gd name="T15" fmla="*/ 113 h 155"/>
                <a:gd name="T16" fmla="*/ 42 w 126"/>
                <a:gd name="T17" fmla="*/ 36 h 155"/>
                <a:gd name="T18" fmla="*/ 36 w 126"/>
                <a:gd name="T19" fmla="*/ 24 h 155"/>
                <a:gd name="T20" fmla="*/ 36 w 126"/>
                <a:gd name="T21" fmla="*/ 12 h 155"/>
                <a:gd name="T22" fmla="*/ 36 w 126"/>
                <a:gd name="T23" fmla="*/ 6 h 155"/>
                <a:gd name="T24" fmla="*/ 48 w 126"/>
                <a:gd name="T25" fmla="*/ 6 h 155"/>
                <a:gd name="T26" fmla="*/ 48 w 126"/>
                <a:gd name="T27" fmla="*/ 0 h 155"/>
                <a:gd name="T28" fmla="*/ 0 w 126"/>
                <a:gd name="T29" fmla="*/ 0 h 155"/>
                <a:gd name="T30" fmla="*/ 0 w 126"/>
                <a:gd name="T31" fmla="*/ 6 h 155"/>
                <a:gd name="T32" fmla="*/ 12 w 126"/>
                <a:gd name="T33" fmla="*/ 12 h 155"/>
                <a:gd name="T34" fmla="*/ 12 w 126"/>
                <a:gd name="T35" fmla="*/ 18 h 155"/>
                <a:gd name="T36" fmla="*/ 18 w 126"/>
                <a:gd name="T37" fmla="*/ 30 h 155"/>
                <a:gd name="T38" fmla="*/ 66 w 126"/>
                <a:gd name="T39" fmla="*/ 155 h 155"/>
                <a:gd name="T40" fmla="*/ 66 w 126"/>
                <a:gd name="T41" fmla="*/ 155 h 155"/>
                <a:gd name="T42" fmla="*/ 108 w 126"/>
                <a:gd name="T43" fmla="*/ 24 h 155"/>
                <a:gd name="T44" fmla="*/ 114 w 126"/>
                <a:gd name="T45" fmla="*/ 12 h 155"/>
                <a:gd name="T46" fmla="*/ 114 w 126"/>
                <a:gd name="T47" fmla="*/ 6 h 155"/>
                <a:gd name="T48" fmla="*/ 126 w 126"/>
                <a:gd name="T49" fmla="*/ 6 h 155"/>
                <a:gd name="T50" fmla="*/ 126 w 126"/>
                <a:gd name="T51" fmla="*/ 0 h 15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6"/>
                <a:gd name="T79" fmla="*/ 0 h 155"/>
                <a:gd name="T80" fmla="*/ 126 w 126"/>
                <a:gd name="T81" fmla="*/ 155 h 15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6" h="155">
                  <a:moveTo>
                    <a:pt x="126" y="0"/>
                  </a:moveTo>
                  <a:lnTo>
                    <a:pt x="90" y="0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102" y="12"/>
                  </a:lnTo>
                  <a:lnTo>
                    <a:pt x="102" y="24"/>
                  </a:lnTo>
                  <a:lnTo>
                    <a:pt x="96" y="30"/>
                  </a:lnTo>
                  <a:lnTo>
                    <a:pt x="72" y="113"/>
                  </a:lnTo>
                  <a:lnTo>
                    <a:pt x="42" y="36"/>
                  </a:lnTo>
                  <a:lnTo>
                    <a:pt x="36" y="24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30"/>
                  </a:lnTo>
                  <a:lnTo>
                    <a:pt x="66" y="155"/>
                  </a:lnTo>
                  <a:lnTo>
                    <a:pt x="108" y="24"/>
                  </a:lnTo>
                  <a:lnTo>
                    <a:pt x="114" y="12"/>
                  </a:lnTo>
                  <a:lnTo>
                    <a:pt x="114" y="6"/>
                  </a:lnTo>
                  <a:lnTo>
                    <a:pt x="126" y="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54" name="Freeform 79"/>
            <p:cNvSpPr>
              <a:spLocks/>
            </p:cNvSpPr>
            <p:nvPr/>
          </p:nvSpPr>
          <p:spPr bwMode="auto">
            <a:xfrm>
              <a:off x="1154" y="2162"/>
              <a:ext cx="305" cy="389"/>
            </a:xfrm>
            <a:custGeom>
              <a:avLst/>
              <a:gdLst>
                <a:gd name="T0" fmla="*/ 156 w 305"/>
                <a:gd name="T1" fmla="*/ 389 h 389"/>
                <a:gd name="T2" fmla="*/ 185 w 305"/>
                <a:gd name="T3" fmla="*/ 383 h 389"/>
                <a:gd name="T4" fmla="*/ 215 w 305"/>
                <a:gd name="T5" fmla="*/ 371 h 389"/>
                <a:gd name="T6" fmla="*/ 239 w 305"/>
                <a:gd name="T7" fmla="*/ 353 h 389"/>
                <a:gd name="T8" fmla="*/ 263 w 305"/>
                <a:gd name="T9" fmla="*/ 329 h 389"/>
                <a:gd name="T10" fmla="*/ 293 w 305"/>
                <a:gd name="T11" fmla="*/ 269 h 389"/>
                <a:gd name="T12" fmla="*/ 305 w 305"/>
                <a:gd name="T13" fmla="*/ 233 h 389"/>
                <a:gd name="T14" fmla="*/ 305 w 305"/>
                <a:gd name="T15" fmla="*/ 192 h 389"/>
                <a:gd name="T16" fmla="*/ 305 w 305"/>
                <a:gd name="T17" fmla="*/ 156 h 389"/>
                <a:gd name="T18" fmla="*/ 293 w 305"/>
                <a:gd name="T19" fmla="*/ 120 h 389"/>
                <a:gd name="T20" fmla="*/ 263 w 305"/>
                <a:gd name="T21" fmla="*/ 60 h 389"/>
                <a:gd name="T22" fmla="*/ 239 w 305"/>
                <a:gd name="T23" fmla="*/ 36 h 389"/>
                <a:gd name="T24" fmla="*/ 215 w 305"/>
                <a:gd name="T25" fmla="*/ 18 h 389"/>
                <a:gd name="T26" fmla="*/ 185 w 305"/>
                <a:gd name="T27" fmla="*/ 6 h 389"/>
                <a:gd name="T28" fmla="*/ 156 w 305"/>
                <a:gd name="T29" fmla="*/ 0 h 389"/>
                <a:gd name="T30" fmla="*/ 126 w 305"/>
                <a:gd name="T31" fmla="*/ 6 h 389"/>
                <a:gd name="T32" fmla="*/ 96 w 305"/>
                <a:gd name="T33" fmla="*/ 18 h 389"/>
                <a:gd name="T34" fmla="*/ 72 w 305"/>
                <a:gd name="T35" fmla="*/ 36 h 389"/>
                <a:gd name="T36" fmla="*/ 48 w 305"/>
                <a:gd name="T37" fmla="*/ 60 h 389"/>
                <a:gd name="T38" fmla="*/ 12 w 305"/>
                <a:gd name="T39" fmla="*/ 120 h 389"/>
                <a:gd name="T40" fmla="*/ 6 w 305"/>
                <a:gd name="T41" fmla="*/ 156 h 389"/>
                <a:gd name="T42" fmla="*/ 0 w 305"/>
                <a:gd name="T43" fmla="*/ 192 h 389"/>
                <a:gd name="T44" fmla="*/ 6 w 305"/>
                <a:gd name="T45" fmla="*/ 233 h 389"/>
                <a:gd name="T46" fmla="*/ 12 w 305"/>
                <a:gd name="T47" fmla="*/ 269 h 389"/>
                <a:gd name="T48" fmla="*/ 48 w 305"/>
                <a:gd name="T49" fmla="*/ 329 h 389"/>
                <a:gd name="T50" fmla="*/ 72 w 305"/>
                <a:gd name="T51" fmla="*/ 353 h 389"/>
                <a:gd name="T52" fmla="*/ 96 w 305"/>
                <a:gd name="T53" fmla="*/ 371 h 389"/>
                <a:gd name="T54" fmla="*/ 126 w 305"/>
                <a:gd name="T55" fmla="*/ 383 h 389"/>
                <a:gd name="T56" fmla="*/ 156 w 305"/>
                <a:gd name="T57" fmla="*/ 389 h 389"/>
                <a:gd name="T58" fmla="*/ 156 w 305"/>
                <a:gd name="T59" fmla="*/ 389 h 38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5"/>
                <a:gd name="T91" fmla="*/ 0 h 389"/>
                <a:gd name="T92" fmla="*/ 305 w 305"/>
                <a:gd name="T93" fmla="*/ 389 h 38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5" h="389">
                  <a:moveTo>
                    <a:pt x="156" y="389"/>
                  </a:moveTo>
                  <a:lnTo>
                    <a:pt x="185" y="383"/>
                  </a:lnTo>
                  <a:lnTo>
                    <a:pt x="215" y="371"/>
                  </a:lnTo>
                  <a:lnTo>
                    <a:pt x="239" y="353"/>
                  </a:lnTo>
                  <a:lnTo>
                    <a:pt x="263" y="329"/>
                  </a:lnTo>
                  <a:lnTo>
                    <a:pt x="293" y="269"/>
                  </a:lnTo>
                  <a:lnTo>
                    <a:pt x="305" y="233"/>
                  </a:lnTo>
                  <a:lnTo>
                    <a:pt x="305" y="192"/>
                  </a:lnTo>
                  <a:lnTo>
                    <a:pt x="305" y="156"/>
                  </a:lnTo>
                  <a:lnTo>
                    <a:pt x="293" y="120"/>
                  </a:lnTo>
                  <a:lnTo>
                    <a:pt x="263" y="60"/>
                  </a:lnTo>
                  <a:lnTo>
                    <a:pt x="239" y="36"/>
                  </a:lnTo>
                  <a:lnTo>
                    <a:pt x="215" y="18"/>
                  </a:lnTo>
                  <a:lnTo>
                    <a:pt x="185" y="6"/>
                  </a:lnTo>
                  <a:lnTo>
                    <a:pt x="156" y="0"/>
                  </a:lnTo>
                  <a:lnTo>
                    <a:pt x="126" y="6"/>
                  </a:lnTo>
                  <a:lnTo>
                    <a:pt x="96" y="18"/>
                  </a:lnTo>
                  <a:lnTo>
                    <a:pt x="72" y="36"/>
                  </a:lnTo>
                  <a:lnTo>
                    <a:pt x="48" y="60"/>
                  </a:lnTo>
                  <a:lnTo>
                    <a:pt x="12" y="120"/>
                  </a:lnTo>
                  <a:lnTo>
                    <a:pt x="6" y="156"/>
                  </a:lnTo>
                  <a:lnTo>
                    <a:pt x="0" y="192"/>
                  </a:lnTo>
                  <a:lnTo>
                    <a:pt x="6" y="233"/>
                  </a:lnTo>
                  <a:lnTo>
                    <a:pt x="12" y="269"/>
                  </a:lnTo>
                  <a:lnTo>
                    <a:pt x="48" y="329"/>
                  </a:lnTo>
                  <a:lnTo>
                    <a:pt x="72" y="353"/>
                  </a:lnTo>
                  <a:lnTo>
                    <a:pt x="96" y="371"/>
                  </a:lnTo>
                  <a:lnTo>
                    <a:pt x="126" y="383"/>
                  </a:lnTo>
                  <a:lnTo>
                    <a:pt x="156" y="389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55" name="Freeform 80"/>
            <p:cNvSpPr>
              <a:spLocks/>
            </p:cNvSpPr>
            <p:nvPr/>
          </p:nvSpPr>
          <p:spPr bwMode="auto">
            <a:xfrm>
              <a:off x="1310" y="2354"/>
              <a:ext cx="149" cy="197"/>
            </a:xfrm>
            <a:custGeom>
              <a:avLst/>
              <a:gdLst>
                <a:gd name="T0" fmla="*/ 0 w 149"/>
                <a:gd name="T1" fmla="*/ 197 h 197"/>
                <a:gd name="T2" fmla="*/ 29 w 149"/>
                <a:gd name="T3" fmla="*/ 191 h 197"/>
                <a:gd name="T4" fmla="*/ 59 w 149"/>
                <a:gd name="T5" fmla="*/ 179 h 197"/>
                <a:gd name="T6" fmla="*/ 83 w 149"/>
                <a:gd name="T7" fmla="*/ 161 h 197"/>
                <a:gd name="T8" fmla="*/ 107 w 149"/>
                <a:gd name="T9" fmla="*/ 137 h 197"/>
                <a:gd name="T10" fmla="*/ 137 w 149"/>
                <a:gd name="T11" fmla="*/ 77 h 197"/>
                <a:gd name="T12" fmla="*/ 149 w 149"/>
                <a:gd name="T13" fmla="*/ 41 h 197"/>
                <a:gd name="T14" fmla="*/ 149 w 149"/>
                <a:gd name="T15" fmla="*/ 0 h 197"/>
                <a:gd name="T16" fmla="*/ 149 w 149"/>
                <a:gd name="T17" fmla="*/ 0 h 197"/>
                <a:gd name="T18" fmla="*/ 149 w 149"/>
                <a:gd name="T19" fmla="*/ 41 h 197"/>
                <a:gd name="T20" fmla="*/ 137 w 149"/>
                <a:gd name="T21" fmla="*/ 77 h 197"/>
                <a:gd name="T22" fmla="*/ 107 w 149"/>
                <a:gd name="T23" fmla="*/ 137 h 197"/>
                <a:gd name="T24" fmla="*/ 83 w 149"/>
                <a:gd name="T25" fmla="*/ 161 h 197"/>
                <a:gd name="T26" fmla="*/ 59 w 149"/>
                <a:gd name="T27" fmla="*/ 179 h 197"/>
                <a:gd name="T28" fmla="*/ 29 w 149"/>
                <a:gd name="T29" fmla="*/ 191 h 197"/>
                <a:gd name="T30" fmla="*/ 0 w 149"/>
                <a:gd name="T31" fmla="*/ 197 h 197"/>
                <a:gd name="T32" fmla="*/ 0 w 149"/>
                <a:gd name="T33" fmla="*/ 197 h 1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97"/>
                <a:gd name="T53" fmla="*/ 149 w 149"/>
                <a:gd name="T54" fmla="*/ 197 h 1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97">
                  <a:moveTo>
                    <a:pt x="0" y="197"/>
                  </a:moveTo>
                  <a:lnTo>
                    <a:pt x="29" y="191"/>
                  </a:lnTo>
                  <a:lnTo>
                    <a:pt x="59" y="179"/>
                  </a:lnTo>
                  <a:lnTo>
                    <a:pt x="83" y="161"/>
                  </a:lnTo>
                  <a:lnTo>
                    <a:pt x="107" y="137"/>
                  </a:lnTo>
                  <a:lnTo>
                    <a:pt x="137" y="77"/>
                  </a:lnTo>
                  <a:lnTo>
                    <a:pt x="149" y="41"/>
                  </a:lnTo>
                  <a:lnTo>
                    <a:pt x="149" y="0"/>
                  </a:lnTo>
                  <a:lnTo>
                    <a:pt x="149" y="41"/>
                  </a:lnTo>
                  <a:lnTo>
                    <a:pt x="137" y="77"/>
                  </a:lnTo>
                  <a:lnTo>
                    <a:pt x="107" y="137"/>
                  </a:lnTo>
                  <a:lnTo>
                    <a:pt x="83" y="161"/>
                  </a:lnTo>
                  <a:lnTo>
                    <a:pt x="59" y="179"/>
                  </a:lnTo>
                  <a:lnTo>
                    <a:pt x="29" y="191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56" name="Freeform 81"/>
            <p:cNvSpPr>
              <a:spLocks noEditPoints="1"/>
            </p:cNvSpPr>
            <p:nvPr/>
          </p:nvSpPr>
          <p:spPr bwMode="auto">
            <a:xfrm>
              <a:off x="1310" y="2162"/>
              <a:ext cx="149" cy="192"/>
            </a:xfrm>
            <a:custGeom>
              <a:avLst/>
              <a:gdLst>
                <a:gd name="T0" fmla="*/ 149 w 149"/>
                <a:gd name="T1" fmla="*/ 192 h 192"/>
                <a:gd name="T2" fmla="*/ 149 w 149"/>
                <a:gd name="T3" fmla="*/ 156 h 192"/>
                <a:gd name="T4" fmla="*/ 137 w 149"/>
                <a:gd name="T5" fmla="*/ 120 h 192"/>
                <a:gd name="T6" fmla="*/ 107 w 149"/>
                <a:gd name="T7" fmla="*/ 60 h 192"/>
                <a:gd name="T8" fmla="*/ 83 w 149"/>
                <a:gd name="T9" fmla="*/ 36 h 192"/>
                <a:gd name="T10" fmla="*/ 59 w 149"/>
                <a:gd name="T11" fmla="*/ 18 h 192"/>
                <a:gd name="T12" fmla="*/ 29 w 149"/>
                <a:gd name="T13" fmla="*/ 6 h 192"/>
                <a:gd name="T14" fmla="*/ 0 w 149"/>
                <a:gd name="T15" fmla="*/ 0 h 192"/>
                <a:gd name="T16" fmla="*/ 0 w 149"/>
                <a:gd name="T17" fmla="*/ 0 h 192"/>
                <a:gd name="T18" fmla="*/ 29 w 149"/>
                <a:gd name="T19" fmla="*/ 6 h 192"/>
                <a:gd name="T20" fmla="*/ 59 w 149"/>
                <a:gd name="T21" fmla="*/ 18 h 192"/>
                <a:gd name="T22" fmla="*/ 83 w 149"/>
                <a:gd name="T23" fmla="*/ 36 h 192"/>
                <a:gd name="T24" fmla="*/ 107 w 149"/>
                <a:gd name="T25" fmla="*/ 60 h 192"/>
                <a:gd name="T26" fmla="*/ 137 w 149"/>
                <a:gd name="T27" fmla="*/ 120 h 192"/>
                <a:gd name="T28" fmla="*/ 149 w 149"/>
                <a:gd name="T29" fmla="*/ 156 h 192"/>
                <a:gd name="T30" fmla="*/ 149 w 149"/>
                <a:gd name="T31" fmla="*/ 192 h 192"/>
                <a:gd name="T32" fmla="*/ 149 w 149"/>
                <a:gd name="T33" fmla="*/ 192 h 192"/>
                <a:gd name="T34" fmla="*/ 149 w 149"/>
                <a:gd name="T35" fmla="*/ 192 h 192"/>
                <a:gd name="T36" fmla="*/ 149 w 149"/>
                <a:gd name="T37" fmla="*/ 192 h 192"/>
                <a:gd name="T38" fmla="*/ 149 w 149"/>
                <a:gd name="T39" fmla="*/ 192 h 1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9"/>
                <a:gd name="T61" fmla="*/ 0 h 192"/>
                <a:gd name="T62" fmla="*/ 149 w 149"/>
                <a:gd name="T63" fmla="*/ 192 h 19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9" h="192">
                  <a:moveTo>
                    <a:pt x="149" y="192"/>
                  </a:moveTo>
                  <a:lnTo>
                    <a:pt x="149" y="156"/>
                  </a:lnTo>
                  <a:lnTo>
                    <a:pt x="137" y="120"/>
                  </a:lnTo>
                  <a:lnTo>
                    <a:pt x="107" y="60"/>
                  </a:lnTo>
                  <a:lnTo>
                    <a:pt x="83" y="36"/>
                  </a:lnTo>
                  <a:lnTo>
                    <a:pt x="59" y="18"/>
                  </a:lnTo>
                  <a:lnTo>
                    <a:pt x="29" y="6"/>
                  </a:lnTo>
                  <a:lnTo>
                    <a:pt x="0" y="0"/>
                  </a:lnTo>
                  <a:lnTo>
                    <a:pt x="29" y="6"/>
                  </a:lnTo>
                  <a:lnTo>
                    <a:pt x="59" y="18"/>
                  </a:lnTo>
                  <a:lnTo>
                    <a:pt x="83" y="36"/>
                  </a:lnTo>
                  <a:lnTo>
                    <a:pt x="107" y="60"/>
                  </a:lnTo>
                  <a:lnTo>
                    <a:pt x="137" y="120"/>
                  </a:lnTo>
                  <a:lnTo>
                    <a:pt x="149" y="156"/>
                  </a:lnTo>
                  <a:lnTo>
                    <a:pt x="149" y="192"/>
                  </a:lnTo>
                  <a:close/>
                  <a:moveTo>
                    <a:pt x="149" y="192"/>
                  </a:moveTo>
                  <a:lnTo>
                    <a:pt x="149" y="1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57" name="Freeform 82"/>
            <p:cNvSpPr>
              <a:spLocks noEditPoints="1"/>
            </p:cNvSpPr>
            <p:nvPr/>
          </p:nvSpPr>
          <p:spPr bwMode="auto">
            <a:xfrm>
              <a:off x="1154" y="2162"/>
              <a:ext cx="156" cy="192"/>
            </a:xfrm>
            <a:custGeom>
              <a:avLst/>
              <a:gdLst>
                <a:gd name="T0" fmla="*/ 156 w 156"/>
                <a:gd name="T1" fmla="*/ 0 h 192"/>
                <a:gd name="T2" fmla="*/ 126 w 156"/>
                <a:gd name="T3" fmla="*/ 6 h 192"/>
                <a:gd name="T4" fmla="*/ 96 w 156"/>
                <a:gd name="T5" fmla="*/ 18 h 192"/>
                <a:gd name="T6" fmla="*/ 72 w 156"/>
                <a:gd name="T7" fmla="*/ 36 h 192"/>
                <a:gd name="T8" fmla="*/ 48 w 156"/>
                <a:gd name="T9" fmla="*/ 60 h 192"/>
                <a:gd name="T10" fmla="*/ 12 w 156"/>
                <a:gd name="T11" fmla="*/ 120 h 192"/>
                <a:gd name="T12" fmla="*/ 6 w 156"/>
                <a:gd name="T13" fmla="*/ 156 h 192"/>
                <a:gd name="T14" fmla="*/ 0 w 156"/>
                <a:gd name="T15" fmla="*/ 192 h 192"/>
                <a:gd name="T16" fmla="*/ 0 w 156"/>
                <a:gd name="T17" fmla="*/ 192 h 192"/>
                <a:gd name="T18" fmla="*/ 6 w 156"/>
                <a:gd name="T19" fmla="*/ 156 h 192"/>
                <a:gd name="T20" fmla="*/ 12 w 156"/>
                <a:gd name="T21" fmla="*/ 120 h 192"/>
                <a:gd name="T22" fmla="*/ 48 w 156"/>
                <a:gd name="T23" fmla="*/ 60 h 192"/>
                <a:gd name="T24" fmla="*/ 72 w 156"/>
                <a:gd name="T25" fmla="*/ 36 h 192"/>
                <a:gd name="T26" fmla="*/ 96 w 156"/>
                <a:gd name="T27" fmla="*/ 18 h 192"/>
                <a:gd name="T28" fmla="*/ 126 w 156"/>
                <a:gd name="T29" fmla="*/ 6 h 192"/>
                <a:gd name="T30" fmla="*/ 156 w 156"/>
                <a:gd name="T31" fmla="*/ 0 h 192"/>
                <a:gd name="T32" fmla="*/ 156 w 156"/>
                <a:gd name="T33" fmla="*/ 0 h 192"/>
                <a:gd name="T34" fmla="*/ 156 w 156"/>
                <a:gd name="T35" fmla="*/ 0 h 192"/>
                <a:gd name="T36" fmla="*/ 156 w 156"/>
                <a:gd name="T37" fmla="*/ 0 h 192"/>
                <a:gd name="T38" fmla="*/ 156 w 156"/>
                <a:gd name="T39" fmla="*/ 0 h 1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6"/>
                <a:gd name="T61" fmla="*/ 0 h 192"/>
                <a:gd name="T62" fmla="*/ 156 w 156"/>
                <a:gd name="T63" fmla="*/ 192 h 19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6" h="192">
                  <a:moveTo>
                    <a:pt x="156" y="0"/>
                  </a:moveTo>
                  <a:lnTo>
                    <a:pt x="126" y="6"/>
                  </a:lnTo>
                  <a:lnTo>
                    <a:pt x="96" y="18"/>
                  </a:lnTo>
                  <a:lnTo>
                    <a:pt x="72" y="36"/>
                  </a:lnTo>
                  <a:lnTo>
                    <a:pt x="48" y="60"/>
                  </a:lnTo>
                  <a:lnTo>
                    <a:pt x="12" y="120"/>
                  </a:lnTo>
                  <a:lnTo>
                    <a:pt x="6" y="156"/>
                  </a:lnTo>
                  <a:lnTo>
                    <a:pt x="0" y="192"/>
                  </a:lnTo>
                  <a:lnTo>
                    <a:pt x="6" y="156"/>
                  </a:lnTo>
                  <a:lnTo>
                    <a:pt x="12" y="120"/>
                  </a:lnTo>
                  <a:lnTo>
                    <a:pt x="48" y="60"/>
                  </a:lnTo>
                  <a:lnTo>
                    <a:pt x="72" y="36"/>
                  </a:lnTo>
                  <a:lnTo>
                    <a:pt x="96" y="18"/>
                  </a:lnTo>
                  <a:lnTo>
                    <a:pt x="126" y="6"/>
                  </a:lnTo>
                  <a:lnTo>
                    <a:pt x="156" y="0"/>
                  </a:lnTo>
                  <a:close/>
                  <a:moveTo>
                    <a:pt x="156" y="0"/>
                  </a:move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58" name="Freeform 83"/>
            <p:cNvSpPr>
              <a:spLocks noEditPoints="1"/>
            </p:cNvSpPr>
            <p:nvPr/>
          </p:nvSpPr>
          <p:spPr bwMode="auto">
            <a:xfrm>
              <a:off x="1154" y="2354"/>
              <a:ext cx="156" cy="197"/>
            </a:xfrm>
            <a:custGeom>
              <a:avLst/>
              <a:gdLst>
                <a:gd name="T0" fmla="*/ 0 w 156"/>
                <a:gd name="T1" fmla="*/ 0 h 197"/>
                <a:gd name="T2" fmla="*/ 6 w 156"/>
                <a:gd name="T3" fmla="*/ 41 h 197"/>
                <a:gd name="T4" fmla="*/ 12 w 156"/>
                <a:gd name="T5" fmla="*/ 77 h 197"/>
                <a:gd name="T6" fmla="*/ 48 w 156"/>
                <a:gd name="T7" fmla="*/ 137 h 197"/>
                <a:gd name="T8" fmla="*/ 72 w 156"/>
                <a:gd name="T9" fmla="*/ 161 h 197"/>
                <a:gd name="T10" fmla="*/ 96 w 156"/>
                <a:gd name="T11" fmla="*/ 179 h 197"/>
                <a:gd name="T12" fmla="*/ 126 w 156"/>
                <a:gd name="T13" fmla="*/ 191 h 197"/>
                <a:gd name="T14" fmla="*/ 156 w 156"/>
                <a:gd name="T15" fmla="*/ 197 h 197"/>
                <a:gd name="T16" fmla="*/ 156 w 156"/>
                <a:gd name="T17" fmla="*/ 197 h 197"/>
                <a:gd name="T18" fmla="*/ 126 w 156"/>
                <a:gd name="T19" fmla="*/ 191 h 197"/>
                <a:gd name="T20" fmla="*/ 96 w 156"/>
                <a:gd name="T21" fmla="*/ 179 h 197"/>
                <a:gd name="T22" fmla="*/ 72 w 156"/>
                <a:gd name="T23" fmla="*/ 161 h 197"/>
                <a:gd name="T24" fmla="*/ 48 w 156"/>
                <a:gd name="T25" fmla="*/ 137 h 197"/>
                <a:gd name="T26" fmla="*/ 12 w 156"/>
                <a:gd name="T27" fmla="*/ 77 h 197"/>
                <a:gd name="T28" fmla="*/ 6 w 156"/>
                <a:gd name="T29" fmla="*/ 41 h 197"/>
                <a:gd name="T30" fmla="*/ 0 w 156"/>
                <a:gd name="T31" fmla="*/ 0 h 197"/>
                <a:gd name="T32" fmla="*/ 0 w 156"/>
                <a:gd name="T33" fmla="*/ 0 h 197"/>
                <a:gd name="T34" fmla="*/ 0 w 156"/>
                <a:gd name="T35" fmla="*/ 0 h 197"/>
                <a:gd name="T36" fmla="*/ 0 w 156"/>
                <a:gd name="T37" fmla="*/ 0 h 197"/>
                <a:gd name="T38" fmla="*/ 0 w 156"/>
                <a:gd name="T39" fmla="*/ 0 h 1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6"/>
                <a:gd name="T61" fmla="*/ 0 h 197"/>
                <a:gd name="T62" fmla="*/ 156 w 156"/>
                <a:gd name="T63" fmla="*/ 197 h 19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6" h="197">
                  <a:moveTo>
                    <a:pt x="0" y="0"/>
                  </a:moveTo>
                  <a:lnTo>
                    <a:pt x="6" y="41"/>
                  </a:lnTo>
                  <a:lnTo>
                    <a:pt x="12" y="77"/>
                  </a:lnTo>
                  <a:lnTo>
                    <a:pt x="48" y="137"/>
                  </a:lnTo>
                  <a:lnTo>
                    <a:pt x="72" y="161"/>
                  </a:lnTo>
                  <a:lnTo>
                    <a:pt x="96" y="179"/>
                  </a:lnTo>
                  <a:lnTo>
                    <a:pt x="126" y="191"/>
                  </a:lnTo>
                  <a:lnTo>
                    <a:pt x="156" y="197"/>
                  </a:lnTo>
                  <a:lnTo>
                    <a:pt x="126" y="191"/>
                  </a:lnTo>
                  <a:lnTo>
                    <a:pt x="96" y="179"/>
                  </a:lnTo>
                  <a:lnTo>
                    <a:pt x="72" y="161"/>
                  </a:lnTo>
                  <a:lnTo>
                    <a:pt x="48" y="137"/>
                  </a:lnTo>
                  <a:lnTo>
                    <a:pt x="12" y="77"/>
                  </a:lnTo>
                  <a:lnTo>
                    <a:pt x="6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59" name="Freeform 84"/>
            <p:cNvSpPr>
              <a:spLocks/>
            </p:cNvSpPr>
            <p:nvPr/>
          </p:nvSpPr>
          <p:spPr bwMode="auto">
            <a:xfrm>
              <a:off x="1310" y="255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60" name="Freeform 85"/>
            <p:cNvSpPr>
              <a:spLocks/>
            </p:cNvSpPr>
            <p:nvPr/>
          </p:nvSpPr>
          <p:spPr bwMode="auto">
            <a:xfrm>
              <a:off x="1262" y="2228"/>
              <a:ext cx="89" cy="114"/>
            </a:xfrm>
            <a:custGeom>
              <a:avLst/>
              <a:gdLst>
                <a:gd name="T0" fmla="*/ 36 w 89"/>
                <a:gd name="T1" fmla="*/ 48 h 114"/>
                <a:gd name="T2" fmla="*/ 0 w 89"/>
                <a:gd name="T3" fmla="*/ 48 h 114"/>
                <a:gd name="T4" fmla="*/ 0 w 89"/>
                <a:gd name="T5" fmla="*/ 66 h 114"/>
                <a:gd name="T6" fmla="*/ 36 w 89"/>
                <a:gd name="T7" fmla="*/ 66 h 114"/>
                <a:gd name="T8" fmla="*/ 36 w 89"/>
                <a:gd name="T9" fmla="*/ 114 h 114"/>
                <a:gd name="T10" fmla="*/ 48 w 89"/>
                <a:gd name="T11" fmla="*/ 114 h 114"/>
                <a:gd name="T12" fmla="*/ 48 w 89"/>
                <a:gd name="T13" fmla="*/ 66 h 114"/>
                <a:gd name="T14" fmla="*/ 89 w 89"/>
                <a:gd name="T15" fmla="*/ 66 h 114"/>
                <a:gd name="T16" fmla="*/ 89 w 89"/>
                <a:gd name="T17" fmla="*/ 48 h 114"/>
                <a:gd name="T18" fmla="*/ 48 w 89"/>
                <a:gd name="T19" fmla="*/ 48 h 114"/>
                <a:gd name="T20" fmla="*/ 48 w 89"/>
                <a:gd name="T21" fmla="*/ 0 h 114"/>
                <a:gd name="T22" fmla="*/ 36 w 89"/>
                <a:gd name="T23" fmla="*/ 0 h 114"/>
                <a:gd name="T24" fmla="*/ 36 w 89"/>
                <a:gd name="T25" fmla="*/ 48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14"/>
                <a:gd name="T41" fmla="*/ 89 w 89"/>
                <a:gd name="T42" fmla="*/ 114 h 1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14">
                  <a:moveTo>
                    <a:pt x="36" y="48"/>
                  </a:moveTo>
                  <a:lnTo>
                    <a:pt x="0" y="48"/>
                  </a:lnTo>
                  <a:lnTo>
                    <a:pt x="0" y="66"/>
                  </a:lnTo>
                  <a:lnTo>
                    <a:pt x="36" y="66"/>
                  </a:lnTo>
                  <a:lnTo>
                    <a:pt x="36" y="114"/>
                  </a:lnTo>
                  <a:lnTo>
                    <a:pt x="48" y="114"/>
                  </a:lnTo>
                  <a:lnTo>
                    <a:pt x="48" y="66"/>
                  </a:lnTo>
                  <a:lnTo>
                    <a:pt x="89" y="66"/>
                  </a:lnTo>
                  <a:lnTo>
                    <a:pt x="89" y="48"/>
                  </a:lnTo>
                  <a:lnTo>
                    <a:pt x="48" y="48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36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61" name="Rectangle 86"/>
            <p:cNvSpPr>
              <a:spLocks noChangeArrowheads="1"/>
            </p:cNvSpPr>
            <p:nvPr/>
          </p:nvSpPr>
          <p:spPr bwMode="auto">
            <a:xfrm>
              <a:off x="1256" y="2437"/>
              <a:ext cx="95" cy="1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362" name="Freeform 87"/>
            <p:cNvSpPr>
              <a:spLocks/>
            </p:cNvSpPr>
            <p:nvPr/>
          </p:nvSpPr>
          <p:spPr bwMode="auto">
            <a:xfrm>
              <a:off x="4826" y="2162"/>
              <a:ext cx="305" cy="389"/>
            </a:xfrm>
            <a:custGeom>
              <a:avLst/>
              <a:gdLst>
                <a:gd name="T0" fmla="*/ 150 w 305"/>
                <a:gd name="T1" fmla="*/ 389 h 389"/>
                <a:gd name="T2" fmla="*/ 180 w 305"/>
                <a:gd name="T3" fmla="*/ 383 h 389"/>
                <a:gd name="T4" fmla="*/ 210 w 305"/>
                <a:gd name="T5" fmla="*/ 371 h 389"/>
                <a:gd name="T6" fmla="*/ 233 w 305"/>
                <a:gd name="T7" fmla="*/ 353 h 389"/>
                <a:gd name="T8" fmla="*/ 257 w 305"/>
                <a:gd name="T9" fmla="*/ 329 h 389"/>
                <a:gd name="T10" fmla="*/ 293 w 305"/>
                <a:gd name="T11" fmla="*/ 269 h 389"/>
                <a:gd name="T12" fmla="*/ 299 w 305"/>
                <a:gd name="T13" fmla="*/ 233 h 389"/>
                <a:gd name="T14" fmla="*/ 305 w 305"/>
                <a:gd name="T15" fmla="*/ 192 h 389"/>
                <a:gd name="T16" fmla="*/ 299 w 305"/>
                <a:gd name="T17" fmla="*/ 156 h 389"/>
                <a:gd name="T18" fmla="*/ 293 w 305"/>
                <a:gd name="T19" fmla="*/ 120 h 389"/>
                <a:gd name="T20" fmla="*/ 257 w 305"/>
                <a:gd name="T21" fmla="*/ 60 h 389"/>
                <a:gd name="T22" fmla="*/ 233 w 305"/>
                <a:gd name="T23" fmla="*/ 36 h 389"/>
                <a:gd name="T24" fmla="*/ 210 w 305"/>
                <a:gd name="T25" fmla="*/ 18 h 389"/>
                <a:gd name="T26" fmla="*/ 180 w 305"/>
                <a:gd name="T27" fmla="*/ 6 h 389"/>
                <a:gd name="T28" fmla="*/ 150 w 305"/>
                <a:gd name="T29" fmla="*/ 0 h 389"/>
                <a:gd name="T30" fmla="*/ 120 w 305"/>
                <a:gd name="T31" fmla="*/ 6 h 389"/>
                <a:gd name="T32" fmla="*/ 90 w 305"/>
                <a:gd name="T33" fmla="*/ 18 h 389"/>
                <a:gd name="T34" fmla="*/ 66 w 305"/>
                <a:gd name="T35" fmla="*/ 36 h 389"/>
                <a:gd name="T36" fmla="*/ 42 w 305"/>
                <a:gd name="T37" fmla="*/ 60 h 389"/>
                <a:gd name="T38" fmla="*/ 12 w 305"/>
                <a:gd name="T39" fmla="*/ 120 h 389"/>
                <a:gd name="T40" fmla="*/ 6 w 305"/>
                <a:gd name="T41" fmla="*/ 156 h 389"/>
                <a:gd name="T42" fmla="*/ 0 w 305"/>
                <a:gd name="T43" fmla="*/ 192 h 389"/>
                <a:gd name="T44" fmla="*/ 6 w 305"/>
                <a:gd name="T45" fmla="*/ 233 h 389"/>
                <a:gd name="T46" fmla="*/ 12 w 305"/>
                <a:gd name="T47" fmla="*/ 269 h 389"/>
                <a:gd name="T48" fmla="*/ 42 w 305"/>
                <a:gd name="T49" fmla="*/ 329 h 389"/>
                <a:gd name="T50" fmla="*/ 66 w 305"/>
                <a:gd name="T51" fmla="*/ 353 h 389"/>
                <a:gd name="T52" fmla="*/ 90 w 305"/>
                <a:gd name="T53" fmla="*/ 371 h 389"/>
                <a:gd name="T54" fmla="*/ 120 w 305"/>
                <a:gd name="T55" fmla="*/ 383 h 389"/>
                <a:gd name="T56" fmla="*/ 150 w 305"/>
                <a:gd name="T57" fmla="*/ 389 h 389"/>
                <a:gd name="T58" fmla="*/ 150 w 305"/>
                <a:gd name="T59" fmla="*/ 389 h 38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5"/>
                <a:gd name="T91" fmla="*/ 0 h 389"/>
                <a:gd name="T92" fmla="*/ 305 w 305"/>
                <a:gd name="T93" fmla="*/ 389 h 38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5" h="389">
                  <a:moveTo>
                    <a:pt x="150" y="389"/>
                  </a:moveTo>
                  <a:lnTo>
                    <a:pt x="180" y="383"/>
                  </a:lnTo>
                  <a:lnTo>
                    <a:pt x="210" y="371"/>
                  </a:lnTo>
                  <a:lnTo>
                    <a:pt x="233" y="353"/>
                  </a:lnTo>
                  <a:lnTo>
                    <a:pt x="257" y="329"/>
                  </a:lnTo>
                  <a:lnTo>
                    <a:pt x="293" y="269"/>
                  </a:lnTo>
                  <a:lnTo>
                    <a:pt x="299" y="233"/>
                  </a:lnTo>
                  <a:lnTo>
                    <a:pt x="305" y="192"/>
                  </a:lnTo>
                  <a:lnTo>
                    <a:pt x="299" y="156"/>
                  </a:lnTo>
                  <a:lnTo>
                    <a:pt x="293" y="120"/>
                  </a:lnTo>
                  <a:lnTo>
                    <a:pt x="257" y="60"/>
                  </a:lnTo>
                  <a:lnTo>
                    <a:pt x="233" y="36"/>
                  </a:lnTo>
                  <a:lnTo>
                    <a:pt x="210" y="18"/>
                  </a:lnTo>
                  <a:lnTo>
                    <a:pt x="180" y="6"/>
                  </a:lnTo>
                  <a:lnTo>
                    <a:pt x="150" y="0"/>
                  </a:lnTo>
                  <a:lnTo>
                    <a:pt x="120" y="6"/>
                  </a:lnTo>
                  <a:lnTo>
                    <a:pt x="90" y="18"/>
                  </a:lnTo>
                  <a:lnTo>
                    <a:pt x="66" y="36"/>
                  </a:lnTo>
                  <a:lnTo>
                    <a:pt x="42" y="60"/>
                  </a:lnTo>
                  <a:lnTo>
                    <a:pt x="12" y="120"/>
                  </a:lnTo>
                  <a:lnTo>
                    <a:pt x="6" y="156"/>
                  </a:lnTo>
                  <a:lnTo>
                    <a:pt x="0" y="192"/>
                  </a:lnTo>
                  <a:lnTo>
                    <a:pt x="6" y="233"/>
                  </a:lnTo>
                  <a:lnTo>
                    <a:pt x="12" y="269"/>
                  </a:lnTo>
                  <a:lnTo>
                    <a:pt x="42" y="329"/>
                  </a:lnTo>
                  <a:lnTo>
                    <a:pt x="66" y="353"/>
                  </a:lnTo>
                  <a:lnTo>
                    <a:pt x="90" y="371"/>
                  </a:lnTo>
                  <a:lnTo>
                    <a:pt x="120" y="383"/>
                  </a:lnTo>
                  <a:lnTo>
                    <a:pt x="150" y="389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63" name="Freeform 88"/>
            <p:cNvSpPr>
              <a:spLocks/>
            </p:cNvSpPr>
            <p:nvPr/>
          </p:nvSpPr>
          <p:spPr bwMode="auto">
            <a:xfrm>
              <a:off x="4976" y="2354"/>
              <a:ext cx="155" cy="197"/>
            </a:xfrm>
            <a:custGeom>
              <a:avLst/>
              <a:gdLst>
                <a:gd name="T0" fmla="*/ 0 w 155"/>
                <a:gd name="T1" fmla="*/ 197 h 197"/>
                <a:gd name="T2" fmla="*/ 30 w 155"/>
                <a:gd name="T3" fmla="*/ 191 h 197"/>
                <a:gd name="T4" fmla="*/ 60 w 155"/>
                <a:gd name="T5" fmla="*/ 179 h 197"/>
                <a:gd name="T6" fmla="*/ 83 w 155"/>
                <a:gd name="T7" fmla="*/ 161 h 197"/>
                <a:gd name="T8" fmla="*/ 107 w 155"/>
                <a:gd name="T9" fmla="*/ 137 h 197"/>
                <a:gd name="T10" fmla="*/ 143 w 155"/>
                <a:gd name="T11" fmla="*/ 77 h 197"/>
                <a:gd name="T12" fmla="*/ 149 w 155"/>
                <a:gd name="T13" fmla="*/ 41 h 197"/>
                <a:gd name="T14" fmla="*/ 155 w 155"/>
                <a:gd name="T15" fmla="*/ 0 h 197"/>
                <a:gd name="T16" fmla="*/ 155 w 155"/>
                <a:gd name="T17" fmla="*/ 0 h 197"/>
                <a:gd name="T18" fmla="*/ 149 w 155"/>
                <a:gd name="T19" fmla="*/ 41 h 197"/>
                <a:gd name="T20" fmla="*/ 143 w 155"/>
                <a:gd name="T21" fmla="*/ 77 h 197"/>
                <a:gd name="T22" fmla="*/ 107 w 155"/>
                <a:gd name="T23" fmla="*/ 137 h 197"/>
                <a:gd name="T24" fmla="*/ 83 w 155"/>
                <a:gd name="T25" fmla="*/ 161 h 197"/>
                <a:gd name="T26" fmla="*/ 60 w 155"/>
                <a:gd name="T27" fmla="*/ 179 h 197"/>
                <a:gd name="T28" fmla="*/ 30 w 155"/>
                <a:gd name="T29" fmla="*/ 191 h 197"/>
                <a:gd name="T30" fmla="*/ 0 w 155"/>
                <a:gd name="T31" fmla="*/ 197 h 197"/>
                <a:gd name="T32" fmla="*/ 0 w 155"/>
                <a:gd name="T33" fmla="*/ 197 h 1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5"/>
                <a:gd name="T52" fmla="*/ 0 h 197"/>
                <a:gd name="T53" fmla="*/ 155 w 155"/>
                <a:gd name="T54" fmla="*/ 197 h 1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5" h="197">
                  <a:moveTo>
                    <a:pt x="0" y="197"/>
                  </a:moveTo>
                  <a:lnTo>
                    <a:pt x="30" y="191"/>
                  </a:lnTo>
                  <a:lnTo>
                    <a:pt x="60" y="179"/>
                  </a:lnTo>
                  <a:lnTo>
                    <a:pt x="83" y="161"/>
                  </a:lnTo>
                  <a:lnTo>
                    <a:pt x="107" y="137"/>
                  </a:lnTo>
                  <a:lnTo>
                    <a:pt x="143" y="77"/>
                  </a:lnTo>
                  <a:lnTo>
                    <a:pt x="149" y="41"/>
                  </a:lnTo>
                  <a:lnTo>
                    <a:pt x="155" y="0"/>
                  </a:lnTo>
                  <a:lnTo>
                    <a:pt x="149" y="41"/>
                  </a:lnTo>
                  <a:lnTo>
                    <a:pt x="143" y="77"/>
                  </a:lnTo>
                  <a:lnTo>
                    <a:pt x="107" y="137"/>
                  </a:lnTo>
                  <a:lnTo>
                    <a:pt x="83" y="161"/>
                  </a:lnTo>
                  <a:lnTo>
                    <a:pt x="60" y="179"/>
                  </a:lnTo>
                  <a:lnTo>
                    <a:pt x="30" y="191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64" name="Freeform 89"/>
            <p:cNvSpPr>
              <a:spLocks noEditPoints="1"/>
            </p:cNvSpPr>
            <p:nvPr/>
          </p:nvSpPr>
          <p:spPr bwMode="auto">
            <a:xfrm>
              <a:off x="4976" y="2162"/>
              <a:ext cx="155" cy="192"/>
            </a:xfrm>
            <a:custGeom>
              <a:avLst/>
              <a:gdLst>
                <a:gd name="T0" fmla="*/ 155 w 155"/>
                <a:gd name="T1" fmla="*/ 192 h 192"/>
                <a:gd name="T2" fmla="*/ 149 w 155"/>
                <a:gd name="T3" fmla="*/ 156 h 192"/>
                <a:gd name="T4" fmla="*/ 143 w 155"/>
                <a:gd name="T5" fmla="*/ 120 h 192"/>
                <a:gd name="T6" fmla="*/ 107 w 155"/>
                <a:gd name="T7" fmla="*/ 60 h 192"/>
                <a:gd name="T8" fmla="*/ 83 w 155"/>
                <a:gd name="T9" fmla="*/ 36 h 192"/>
                <a:gd name="T10" fmla="*/ 60 w 155"/>
                <a:gd name="T11" fmla="*/ 18 h 192"/>
                <a:gd name="T12" fmla="*/ 30 w 155"/>
                <a:gd name="T13" fmla="*/ 6 h 192"/>
                <a:gd name="T14" fmla="*/ 0 w 155"/>
                <a:gd name="T15" fmla="*/ 0 h 192"/>
                <a:gd name="T16" fmla="*/ 0 w 155"/>
                <a:gd name="T17" fmla="*/ 0 h 192"/>
                <a:gd name="T18" fmla="*/ 30 w 155"/>
                <a:gd name="T19" fmla="*/ 6 h 192"/>
                <a:gd name="T20" fmla="*/ 60 w 155"/>
                <a:gd name="T21" fmla="*/ 18 h 192"/>
                <a:gd name="T22" fmla="*/ 83 w 155"/>
                <a:gd name="T23" fmla="*/ 36 h 192"/>
                <a:gd name="T24" fmla="*/ 107 w 155"/>
                <a:gd name="T25" fmla="*/ 60 h 192"/>
                <a:gd name="T26" fmla="*/ 143 w 155"/>
                <a:gd name="T27" fmla="*/ 120 h 192"/>
                <a:gd name="T28" fmla="*/ 149 w 155"/>
                <a:gd name="T29" fmla="*/ 156 h 192"/>
                <a:gd name="T30" fmla="*/ 155 w 155"/>
                <a:gd name="T31" fmla="*/ 192 h 192"/>
                <a:gd name="T32" fmla="*/ 155 w 155"/>
                <a:gd name="T33" fmla="*/ 192 h 192"/>
                <a:gd name="T34" fmla="*/ 155 w 155"/>
                <a:gd name="T35" fmla="*/ 192 h 192"/>
                <a:gd name="T36" fmla="*/ 155 w 155"/>
                <a:gd name="T37" fmla="*/ 192 h 192"/>
                <a:gd name="T38" fmla="*/ 155 w 155"/>
                <a:gd name="T39" fmla="*/ 192 h 1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5"/>
                <a:gd name="T61" fmla="*/ 0 h 192"/>
                <a:gd name="T62" fmla="*/ 155 w 155"/>
                <a:gd name="T63" fmla="*/ 192 h 19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5" h="192">
                  <a:moveTo>
                    <a:pt x="155" y="192"/>
                  </a:moveTo>
                  <a:lnTo>
                    <a:pt x="149" y="156"/>
                  </a:lnTo>
                  <a:lnTo>
                    <a:pt x="143" y="120"/>
                  </a:lnTo>
                  <a:lnTo>
                    <a:pt x="107" y="60"/>
                  </a:lnTo>
                  <a:lnTo>
                    <a:pt x="83" y="36"/>
                  </a:lnTo>
                  <a:lnTo>
                    <a:pt x="60" y="18"/>
                  </a:lnTo>
                  <a:lnTo>
                    <a:pt x="30" y="6"/>
                  </a:lnTo>
                  <a:lnTo>
                    <a:pt x="0" y="0"/>
                  </a:lnTo>
                  <a:lnTo>
                    <a:pt x="30" y="6"/>
                  </a:lnTo>
                  <a:lnTo>
                    <a:pt x="60" y="18"/>
                  </a:lnTo>
                  <a:lnTo>
                    <a:pt x="83" y="36"/>
                  </a:lnTo>
                  <a:lnTo>
                    <a:pt x="107" y="60"/>
                  </a:lnTo>
                  <a:lnTo>
                    <a:pt x="143" y="120"/>
                  </a:lnTo>
                  <a:lnTo>
                    <a:pt x="149" y="156"/>
                  </a:lnTo>
                  <a:lnTo>
                    <a:pt x="155" y="192"/>
                  </a:lnTo>
                  <a:close/>
                  <a:moveTo>
                    <a:pt x="155" y="192"/>
                  </a:moveTo>
                  <a:lnTo>
                    <a:pt x="155" y="1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65" name="Freeform 90"/>
            <p:cNvSpPr>
              <a:spLocks noEditPoints="1"/>
            </p:cNvSpPr>
            <p:nvPr/>
          </p:nvSpPr>
          <p:spPr bwMode="auto">
            <a:xfrm>
              <a:off x="4826" y="2162"/>
              <a:ext cx="150" cy="192"/>
            </a:xfrm>
            <a:custGeom>
              <a:avLst/>
              <a:gdLst>
                <a:gd name="T0" fmla="*/ 150 w 150"/>
                <a:gd name="T1" fmla="*/ 0 h 192"/>
                <a:gd name="T2" fmla="*/ 120 w 150"/>
                <a:gd name="T3" fmla="*/ 6 h 192"/>
                <a:gd name="T4" fmla="*/ 90 w 150"/>
                <a:gd name="T5" fmla="*/ 18 h 192"/>
                <a:gd name="T6" fmla="*/ 66 w 150"/>
                <a:gd name="T7" fmla="*/ 36 h 192"/>
                <a:gd name="T8" fmla="*/ 42 w 150"/>
                <a:gd name="T9" fmla="*/ 60 h 192"/>
                <a:gd name="T10" fmla="*/ 12 w 150"/>
                <a:gd name="T11" fmla="*/ 120 h 192"/>
                <a:gd name="T12" fmla="*/ 6 w 150"/>
                <a:gd name="T13" fmla="*/ 156 h 192"/>
                <a:gd name="T14" fmla="*/ 0 w 150"/>
                <a:gd name="T15" fmla="*/ 192 h 192"/>
                <a:gd name="T16" fmla="*/ 0 w 150"/>
                <a:gd name="T17" fmla="*/ 192 h 192"/>
                <a:gd name="T18" fmla="*/ 6 w 150"/>
                <a:gd name="T19" fmla="*/ 156 h 192"/>
                <a:gd name="T20" fmla="*/ 12 w 150"/>
                <a:gd name="T21" fmla="*/ 120 h 192"/>
                <a:gd name="T22" fmla="*/ 42 w 150"/>
                <a:gd name="T23" fmla="*/ 60 h 192"/>
                <a:gd name="T24" fmla="*/ 66 w 150"/>
                <a:gd name="T25" fmla="*/ 36 h 192"/>
                <a:gd name="T26" fmla="*/ 90 w 150"/>
                <a:gd name="T27" fmla="*/ 18 h 192"/>
                <a:gd name="T28" fmla="*/ 120 w 150"/>
                <a:gd name="T29" fmla="*/ 6 h 192"/>
                <a:gd name="T30" fmla="*/ 150 w 150"/>
                <a:gd name="T31" fmla="*/ 0 h 192"/>
                <a:gd name="T32" fmla="*/ 150 w 150"/>
                <a:gd name="T33" fmla="*/ 0 h 192"/>
                <a:gd name="T34" fmla="*/ 150 w 150"/>
                <a:gd name="T35" fmla="*/ 0 h 192"/>
                <a:gd name="T36" fmla="*/ 150 w 150"/>
                <a:gd name="T37" fmla="*/ 0 h 192"/>
                <a:gd name="T38" fmla="*/ 150 w 150"/>
                <a:gd name="T39" fmla="*/ 0 h 1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0"/>
                <a:gd name="T61" fmla="*/ 0 h 192"/>
                <a:gd name="T62" fmla="*/ 150 w 150"/>
                <a:gd name="T63" fmla="*/ 192 h 19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0" h="192">
                  <a:moveTo>
                    <a:pt x="150" y="0"/>
                  </a:moveTo>
                  <a:lnTo>
                    <a:pt x="120" y="6"/>
                  </a:lnTo>
                  <a:lnTo>
                    <a:pt x="90" y="18"/>
                  </a:lnTo>
                  <a:lnTo>
                    <a:pt x="66" y="36"/>
                  </a:lnTo>
                  <a:lnTo>
                    <a:pt x="42" y="60"/>
                  </a:lnTo>
                  <a:lnTo>
                    <a:pt x="12" y="120"/>
                  </a:lnTo>
                  <a:lnTo>
                    <a:pt x="6" y="156"/>
                  </a:lnTo>
                  <a:lnTo>
                    <a:pt x="0" y="192"/>
                  </a:lnTo>
                  <a:lnTo>
                    <a:pt x="6" y="156"/>
                  </a:lnTo>
                  <a:lnTo>
                    <a:pt x="12" y="120"/>
                  </a:lnTo>
                  <a:lnTo>
                    <a:pt x="42" y="60"/>
                  </a:lnTo>
                  <a:lnTo>
                    <a:pt x="66" y="36"/>
                  </a:lnTo>
                  <a:lnTo>
                    <a:pt x="90" y="18"/>
                  </a:lnTo>
                  <a:lnTo>
                    <a:pt x="120" y="6"/>
                  </a:lnTo>
                  <a:lnTo>
                    <a:pt x="150" y="0"/>
                  </a:lnTo>
                  <a:close/>
                  <a:moveTo>
                    <a:pt x="150" y="0"/>
                  </a:move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66" name="Freeform 91"/>
            <p:cNvSpPr>
              <a:spLocks noEditPoints="1"/>
            </p:cNvSpPr>
            <p:nvPr/>
          </p:nvSpPr>
          <p:spPr bwMode="auto">
            <a:xfrm>
              <a:off x="4826" y="2354"/>
              <a:ext cx="150" cy="197"/>
            </a:xfrm>
            <a:custGeom>
              <a:avLst/>
              <a:gdLst>
                <a:gd name="T0" fmla="*/ 0 w 150"/>
                <a:gd name="T1" fmla="*/ 0 h 197"/>
                <a:gd name="T2" fmla="*/ 6 w 150"/>
                <a:gd name="T3" fmla="*/ 41 h 197"/>
                <a:gd name="T4" fmla="*/ 12 w 150"/>
                <a:gd name="T5" fmla="*/ 77 h 197"/>
                <a:gd name="T6" fmla="*/ 42 w 150"/>
                <a:gd name="T7" fmla="*/ 137 h 197"/>
                <a:gd name="T8" fmla="*/ 66 w 150"/>
                <a:gd name="T9" fmla="*/ 161 h 197"/>
                <a:gd name="T10" fmla="*/ 90 w 150"/>
                <a:gd name="T11" fmla="*/ 179 h 197"/>
                <a:gd name="T12" fmla="*/ 120 w 150"/>
                <a:gd name="T13" fmla="*/ 191 h 197"/>
                <a:gd name="T14" fmla="*/ 150 w 150"/>
                <a:gd name="T15" fmla="*/ 197 h 197"/>
                <a:gd name="T16" fmla="*/ 150 w 150"/>
                <a:gd name="T17" fmla="*/ 197 h 197"/>
                <a:gd name="T18" fmla="*/ 120 w 150"/>
                <a:gd name="T19" fmla="*/ 191 h 197"/>
                <a:gd name="T20" fmla="*/ 90 w 150"/>
                <a:gd name="T21" fmla="*/ 179 h 197"/>
                <a:gd name="T22" fmla="*/ 66 w 150"/>
                <a:gd name="T23" fmla="*/ 161 h 197"/>
                <a:gd name="T24" fmla="*/ 42 w 150"/>
                <a:gd name="T25" fmla="*/ 137 h 197"/>
                <a:gd name="T26" fmla="*/ 12 w 150"/>
                <a:gd name="T27" fmla="*/ 77 h 197"/>
                <a:gd name="T28" fmla="*/ 6 w 150"/>
                <a:gd name="T29" fmla="*/ 41 h 197"/>
                <a:gd name="T30" fmla="*/ 0 w 150"/>
                <a:gd name="T31" fmla="*/ 0 h 197"/>
                <a:gd name="T32" fmla="*/ 0 w 150"/>
                <a:gd name="T33" fmla="*/ 0 h 197"/>
                <a:gd name="T34" fmla="*/ 0 w 150"/>
                <a:gd name="T35" fmla="*/ 0 h 197"/>
                <a:gd name="T36" fmla="*/ 0 w 150"/>
                <a:gd name="T37" fmla="*/ 0 h 197"/>
                <a:gd name="T38" fmla="*/ 0 w 150"/>
                <a:gd name="T39" fmla="*/ 0 h 1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0"/>
                <a:gd name="T61" fmla="*/ 0 h 197"/>
                <a:gd name="T62" fmla="*/ 150 w 150"/>
                <a:gd name="T63" fmla="*/ 197 h 19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0" h="197">
                  <a:moveTo>
                    <a:pt x="0" y="0"/>
                  </a:moveTo>
                  <a:lnTo>
                    <a:pt x="6" y="41"/>
                  </a:lnTo>
                  <a:lnTo>
                    <a:pt x="12" y="77"/>
                  </a:lnTo>
                  <a:lnTo>
                    <a:pt x="42" y="137"/>
                  </a:lnTo>
                  <a:lnTo>
                    <a:pt x="66" y="161"/>
                  </a:lnTo>
                  <a:lnTo>
                    <a:pt x="90" y="179"/>
                  </a:lnTo>
                  <a:lnTo>
                    <a:pt x="120" y="191"/>
                  </a:lnTo>
                  <a:lnTo>
                    <a:pt x="150" y="197"/>
                  </a:lnTo>
                  <a:lnTo>
                    <a:pt x="120" y="191"/>
                  </a:lnTo>
                  <a:lnTo>
                    <a:pt x="90" y="179"/>
                  </a:lnTo>
                  <a:lnTo>
                    <a:pt x="66" y="161"/>
                  </a:lnTo>
                  <a:lnTo>
                    <a:pt x="42" y="137"/>
                  </a:lnTo>
                  <a:lnTo>
                    <a:pt x="12" y="77"/>
                  </a:lnTo>
                  <a:lnTo>
                    <a:pt x="6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67" name="Freeform 92"/>
            <p:cNvSpPr>
              <a:spLocks/>
            </p:cNvSpPr>
            <p:nvPr/>
          </p:nvSpPr>
          <p:spPr bwMode="auto">
            <a:xfrm>
              <a:off x="4976" y="255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68" name="Freeform 93"/>
            <p:cNvSpPr>
              <a:spLocks/>
            </p:cNvSpPr>
            <p:nvPr/>
          </p:nvSpPr>
          <p:spPr bwMode="auto">
            <a:xfrm>
              <a:off x="4928" y="2228"/>
              <a:ext cx="96" cy="114"/>
            </a:xfrm>
            <a:custGeom>
              <a:avLst/>
              <a:gdLst>
                <a:gd name="T0" fmla="*/ 42 w 96"/>
                <a:gd name="T1" fmla="*/ 48 h 114"/>
                <a:gd name="T2" fmla="*/ 0 w 96"/>
                <a:gd name="T3" fmla="*/ 48 h 114"/>
                <a:gd name="T4" fmla="*/ 0 w 96"/>
                <a:gd name="T5" fmla="*/ 66 h 114"/>
                <a:gd name="T6" fmla="*/ 42 w 96"/>
                <a:gd name="T7" fmla="*/ 66 h 114"/>
                <a:gd name="T8" fmla="*/ 42 w 96"/>
                <a:gd name="T9" fmla="*/ 114 h 114"/>
                <a:gd name="T10" fmla="*/ 54 w 96"/>
                <a:gd name="T11" fmla="*/ 114 h 114"/>
                <a:gd name="T12" fmla="*/ 54 w 96"/>
                <a:gd name="T13" fmla="*/ 66 h 114"/>
                <a:gd name="T14" fmla="*/ 96 w 96"/>
                <a:gd name="T15" fmla="*/ 66 h 114"/>
                <a:gd name="T16" fmla="*/ 96 w 96"/>
                <a:gd name="T17" fmla="*/ 48 h 114"/>
                <a:gd name="T18" fmla="*/ 54 w 96"/>
                <a:gd name="T19" fmla="*/ 48 h 114"/>
                <a:gd name="T20" fmla="*/ 54 w 96"/>
                <a:gd name="T21" fmla="*/ 0 h 114"/>
                <a:gd name="T22" fmla="*/ 42 w 96"/>
                <a:gd name="T23" fmla="*/ 0 h 114"/>
                <a:gd name="T24" fmla="*/ 42 w 96"/>
                <a:gd name="T25" fmla="*/ 48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6"/>
                <a:gd name="T40" fmla="*/ 0 h 114"/>
                <a:gd name="T41" fmla="*/ 96 w 96"/>
                <a:gd name="T42" fmla="*/ 114 h 1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6" h="114">
                  <a:moveTo>
                    <a:pt x="42" y="48"/>
                  </a:moveTo>
                  <a:lnTo>
                    <a:pt x="0" y="48"/>
                  </a:lnTo>
                  <a:lnTo>
                    <a:pt x="0" y="66"/>
                  </a:lnTo>
                  <a:lnTo>
                    <a:pt x="42" y="66"/>
                  </a:lnTo>
                  <a:lnTo>
                    <a:pt x="42" y="114"/>
                  </a:lnTo>
                  <a:lnTo>
                    <a:pt x="54" y="114"/>
                  </a:lnTo>
                  <a:lnTo>
                    <a:pt x="54" y="66"/>
                  </a:lnTo>
                  <a:lnTo>
                    <a:pt x="96" y="66"/>
                  </a:lnTo>
                  <a:lnTo>
                    <a:pt x="96" y="48"/>
                  </a:lnTo>
                  <a:lnTo>
                    <a:pt x="54" y="48"/>
                  </a:lnTo>
                  <a:lnTo>
                    <a:pt x="54" y="0"/>
                  </a:lnTo>
                  <a:lnTo>
                    <a:pt x="42" y="0"/>
                  </a:lnTo>
                  <a:lnTo>
                    <a:pt x="42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69" name="Rectangle 94"/>
            <p:cNvSpPr>
              <a:spLocks noChangeArrowheads="1"/>
            </p:cNvSpPr>
            <p:nvPr/>
          </p:nvSpPr>
          <p:spPr bwMode="auto">
            <a:xfrm>
              <a:off x="4928" y="2437"/>
              <a:ext cx="96" cy="1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370" name="Freeform 95"/>
            <p:cNvSpPr>
              <a:spLocks/>
            </p:cNvSpPr>
            <p:nvPr/>
          </p:nvSpPr>
          <p:spPr bwMode="auto">
            <a:xfrm>
              <a:off x="2183" y="2162"/>
              <a:ext cx="305" cy="383"/>
            </a:xfrm>
            <a:custGeom>
              <a:avLst/>
              <a:gdLst>
                <a:gd name="T0" fmla="*/ 149 w 305"/>
                <a:gd name="T1" fmla="*/ 383 h 383"/>
                <a:gd name="T2" fmla="*/ 179 w 305"/>
                <a:gd name="T3" fmla="*/ 377 h 383"/>
                <a:gd name="T4" fmla="*/ 209 w 305"/>
                <a:gd name="T5" fmla="*/ 371 h 383"/>
                <a:gd name="T6" fmla="*/ 233 w 305"/>
                <a:gd name="T7" fmla="*/ 353 h 383"/>
                <a:gd name="T8" fmla="*/ 257 w 305"/>
                <a:gd name="T9" fmla="*/ 329 h 383"/>
                <a:gd name="T10" fmla="*/ 293 w 305"/>
                <a:gd name="T11" fmla="*/ 269 h 383"/>
                <a:gd name="T12" fmla="*/ 299 w 305"/>
                <a:gd name="T13" fmla="*/ 233 h 383"/>
                <a:gd name="T14" fmla="*/ 305 w 305"/>
                <a:gd name="T15" fmla="*/ 192 h 383"/>
                <a:gd name="T16" fmla="*/ 299 w 305"/>
                <a:gd name="T17" fmla="*/ 150 h 383"/>
                <a:gd name="T18" fmla="*/ 293 w 305"/>
                <a:gd name="T19" fmla="*/ 114 h 383"/>
                <a:gd name="T20" fmla="*/ 257 w 305"/>
                <a:gd name="T21" fmla="*/ 54 h 383"/>
                <a:gd name="T22" fmla="*/ 233 w 305"/>
                <a:gd name="T23" fmla="*/ 30 h 383"/>
                <a:gd name="T24" fmla="*/ 209 w 305"/>
                <a:gd name="T25" fmla="*/ 18 h 383"/>
                <a:gd name="T26" fmla="*/ 179 w 305"/>
                <a:gd name="T27" fmla="*/ 6 h 383"/>
                <a:gd name="T28" fmla="*/ 149 w 305"/>
                <a:gd name="T29" fmla="*/ 0 h 383"/>
                <a:gd name="T30" fmla="*/ 119 w 305"/>
                <a:gd name="T31" fmla="*/ 6 h 383"/>
                <a:gd name="T32" fmla="*/ 89 w 305"/>
                <a:gd name="T33" fmla="*/ 18 h 383"/>
                <a:gd name="T34" fmla="*/ 66 w 305"/>
                <a:gd name="T35" fmla="*/ 30 h 383"/>
                <a:gd name="T36" fmla="*/ 42 w 305"/>
                <a:gd name="T37" fmla="*/ 54 h 383"/>
                <a:gd name="T38" fmla="*/ 12 w 305"/>
                <a:gd name="T39" fmla="*/ 114 h 383"/>
                <a:gd name="T40" fmla="*/ 6 w 305"/>
                <a:gd name="T41" fmla="*/ 150 h 383"/>
                <a:gd name="T42" fmla="*/ 0 w 305"/>
                <a:gd name="T43" fmla="*/ 192 h 383"/>
                <a:gd name="T44" fmla="*/ 6 w 305"/>
                <a:gd name="T45" fmla="*/ 233 h 383"/>
                <a:gd name="T46" fmla="*/ 12 w 305"/>
                <a:gd name="T47" fmla="*/ 269 h 383"/>
                <a:gd name="T48" fmla="*/ 42 w 305"/>
                <a:gd name="T49" fmla="*/ 329 h 383"/>
                <a:gd name="T50" fmla="*/ 66 w 305"/>
                <a:gd name="T51" fmla="*/ 353 h 383"/>
                <a:gd name="T52" fmla="*/ 89 w 305"/>
                <a:gd name="T53" fmla="*/ 371 h 383"/>
                <a:gd name="T54" fmla="*/ 119 w 305"/>
                <a:gd name="T55" fmla="*/ 377 h 383"/>
                <a:gd name="T56" fmla="*/ 149 w 305"/>
                <a:gd name="T57" fmla="*/ 383 h 383"/>
                <a:gd name="T58" fmla="*/ 149 w 305"/>
                <a:gd name="T59" fmla="*/ 383 h 38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5"/>
                <a:gd name="T91" fmla="*/ 0 h 383"/>
                <a:gd name="T92" fmla="*/ 305 w 305"/>
                <a:gd name="T93" fmla="*/ 383 h 38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5" h="383">
                  <a:moveTo>
                    <a:pt x="149" y="383"/>
                  </a:moveTo>
                  <a:lnTo>
                    <a:pt x="179" y="377"/>
                  </a:lnTo>
                  <a:lnTo>
                    <a:pt x="209" y="371"/>
                  </a:lnTo>
                  <a:lnTo>
                    <a:pt x="233" y="353"/>
                  </a:lnTo>
                  <a:lnTo>
                    <a:pt x="257" y="329"/>
                  </a:lnTo>
                  <a:lnTo>
                    <a:pt x="293" y="269"/>
                  </a:lnTo>
                  <a:lnTo>
                    <a:pt x="299" y="233"/>
                  </a:lnTo>
                  <a:lnTo>
                    <a:pt x="305" y="192"/>
                  </a:lnTo>
                  <a:lnTo>
                    <a:pt x="299" y="150"/>
                  </a:lnTo>
                  <a:lnTo>
                    <a:pt x="293" y="114"/>
                  </a:lnTo>
                  <a:lnTo>
                    <a:pt x="257" y="54"/>
                  </a:lnTo>
                  <a:lnTo>
                    <a:pt x="233" y="30"/>
                  </a:lnTo>
                  <a:lnTo>
                    <a:pt x="209" y="18"/>
                  </a:lnTo>
                  <a:lnTo>
                    <a:pt x="179" y="6"/>
                  </a:lnTo>
                  <a:lnTo>
                    <a:pt x="149" y="0"/>
                  </a:lnTo>
                  <a:lnTo>
                    <a:pt x="119" y="6"/>
                  </a:lnTo>
                  <a:lnTo>
                    <a:pt x="89" y="18"/>
                  </a:lnTo>
                  <a:lnTo>
                    <a:pt x="66" y="30"/>
                  </a:lnTo>
                  <a:lnTo>
                    <a:pt x="42" y="54"/>
                  </a:lnTo>
                  <a:lnTo>
                    <a:pt x="12" y="114"/>
                  </a:lnTo>
                  <a:lnTo>
                    <a:pt x="6" y="150"/>
                  </a:lnTo>
                  <a:lnTo>
                    <a:pt x="0" y="192"/>
                  </a:lnTo>
                  <a:lnTo>
                    <a:pt x="6" y="233"/>
                  </a:lnTo>
                  <a:lnTo>
                    <a:pt x="12" y="269"/>
                  </a:lnTo>
                  <a:lnTo>
                    <a:pt x="42" y="329"/>
                  </a:lnTo>
                  <a:lnTo>
                    <a:pt x="66" y="353"/>
                  </a:lnTo>
                  <a:lnTo>
                    <a:pt x="89" y="371"/>
                  </a:lnTo>
                  <a:lnTo>
                    <a:pt x="119" y="377"/>
                  </a:lnTo>
                  <a:lnTo>
                    <a:pt x="149" y="383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71" name="Freeform 96"/>
            <p:cNvSpPr>
              <a:spLocks/>
            </p:cNvSpPr>
            <p:nvPr/>
          </p:nvSpPr>
          <p:spPr bwMode="auto">
            <a:xfrm>
              <a:off x="2332" y="2354"/>
              <a:ext cx="156" cy="191"/>
            </a:xfrm>
            <a:custGeom>
              <a:avLst/>
              <a:gdLst>
                <a:gd name="T0" fmla="*/ 0 w 156"/>
                <a:gd name="T1" fmla="*/ 191 h 191"/>
                <a:gd name="T2" fmla="*/ 30 w 156"/>
                <a:gd name="T3" fmla="*/ 185 h 191"/>
                <a:gd name="T4" fmla="*/ 60 w 156"/>
                <a:gd name="T5" fmla="*/ 179 h 191"/>
                <a:gd name="T6" fmla="*/ 84 w 156"/>
                <a:gd name="T7" fmla="*/ 161 h 191"/>
                <a:gd name="T8" fmla="*/ 108 w 156"/>
                <a:gd name="T9" fmla="*/ 137 h 191"/>
                <a:gd name="T10" fmla="*/ 144 w 156"/>
                <a:gd name="T11" fmla="*/ 77 h 191"/>
                <a:gd name="T12" fmla="*/ 150 w 156"/>
                <a:gd name="T13" fmla="*/ 41 h 191"/>
                <a:gd name="T14" fmla="*/ 156 w 156"/>
                <a:gd name="T15" fmla="*/ 0 h 191"/>
                <a:gd name="T16" fmla="*/ 156 w 156"/>
                <a:gd name="T17" fmla="*/ 0 h 191"/>
                <a:gd name="T18" fmla="*/ 150 w 156"/>
                <a:gd name="T19" fmla="*/ 41 h 191"/>
                <a:gd name="T20" fmla="*/ 144 w 156"/>
                <a:gd name="T21" fmla="*/ 77 h 191"/>
                <a:gd name="T22" fmla="*/ 108 w 156"/>
                <a:gd name="T23" fmla="*/ 137 h 191"/>
                <a:gd name="T24" fmla="*/ 84 w 156"/>
                <a:gd name="T25" fmla="*/ 161 h 191"/>
                <a:gd name="T26" fmla="*/ 60 w 156"/>
                <a:gd name="T27" fmla="*/ 179 h 191"/>
                <a:gd name="T28" fmla="*/ 30 w 156"/>
                <a:gd name="T29" fmla="*/ 185 h 191"/>
                <a:gd name="T30" fmla="*/ 0 w 156"/>
                <a:gd name="T31" fmla="*/ 191 h 191"/>
                <a:gd name="T32" fmla="*/ 0 w 156"/>
                <a:gd name="T33" fmla="*/ 191 h 1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6"/>
                <a:gd name="T52" fmla="*/ 0 h 191"/>
                <a:gd name="T53" fmla="*/ 156 w 156"/>
                <a:gd name="T54" fmla="*/ 191 h 19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6" h="191">
                  <a:moveTo>
                    <a:pt x="0" y="191"/>
                  </a:moveTo>
                  <a:lnTo>
                    <a:pt x="30" y="185"/>
                  </a:lnTo>
                  <a:lnTo>
                    <a:pt x="60" y="179"/>
                  </a:lnTo>
                  <a:lnTo>
                    <a:pt x="84" y="161"/>
                  </a:lnTo>
                  <a:lnTo>
                    <a:pt x="108" y="137"/>
                  </a:lnTo>
                  <a:lnTo>
                    <a:pt x="144" y="77"/>
                  </a:lnTo>
                  <a:lnTo>
                    <a:pt x="150" y="41"/>
                  </a:lnTo>
                  <a:lnTo>
                    <a:pt x="156" y="0"/>
                  </a:lnTo>
                  <a:lnTo>
                    <a:pt x="150" y="41"/>
                  </a:lnTo>
                  <a:lnTo>
                    <a:pt x="144" y="77"/>
                  </a:lnTo>
                  <a:lnTo>
                    <a:pt x="108" y="137"/>
                  </a:lnTo>
                  <a:lnTo>
                    <a:pt x="84" y="161"/>
                  </a:lnTo>
                  <a:lnTo>
                    <a:pt x="60" y="179"/>
                  </a:lnTo>
                  <a:lnTo>
                    <a:pt x="30" y="185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72" name="Freeform 97"/>
            <p:cNvSpPr>
              <a:spLocks noEditPoints="1"/>
            </p:cNvSpPr>
            <p:nvPr/>
          </p:nvSpPr>
          <p:spPr bwMode="auto">
            <a:xfrm>
              <a:off x="2332" y="2162"/>
              <a:ext cx="156" cy="192"/>
            </a:xfrm>
            <a:custGeom>
              <a:avLst/>
              <a:gdLst>
                <a:gd name="T0" fmla="*/ 156 w 156"/>
                <a:gd name="T1" fmla="*/ 192 h 192"/>
                <a:gd name="T2" fmla="*/ 150 w 156"/>
                <a:gd name="T3" fmla="*/ 150 h 192"/>
                <a:gd name="T4" fmla="*/ 144 w 156"/>
                <a:gd name="T5" fmla="*/ 114 h 192"/>
                <a:gd name="T6" fmla="*/ 108 w 156"/>
                <a:gd name="T7" fmla="*/ 54 h 192"/>
                <a:gd name="T8" fmla="*/ 84 w 156"/>
                <a:gd name="T9" fmla="*/ 30 h 192"/>
                <a:gd name="T10" fmla="*/ 60 w 156"/>
                <a:gd name="T11" fmla="*/ 18 h 192"/>
                <a:gd name="T12" fmla="*/ 30 w 156"/>
                <a:gd name="T13" fmla="*/ 6 h 192"/>
                <a:gd name="T14" fmla="*/ 0 w 156"/>
                <a:gd name="T15" fmla="*/ 0 h 192"/>
                <a:gd name="T16" fmla="*/ 0 w 156"/>
                <a:gd name="T17" fmla="*/ 0 h 192"/>
                <a:gd name="T18" fmla="*/ 30 w 156"/>
                <a:gd name="T19" fmla="*/ 6 h 192"/>
                <a:gd name="T20" fmla="*/ 60 w 156"/>
                <a:gd name="T21" fmla="*/ 18 h 192"/>
                <a:gd name="T22" fmla="*/ 84 w 156"/>
                <a:gd name="T23" fmla="*/ 30 h 192"/>
                <a:gd name="T24" fmla="*/ 108 w 156"/>
                <a:gd name="T25" fmla="*/ 54 h 192"/>
                <a:gd name="T26" fmla="*/ 144 w 156"/>
                <a:gd name="T27" fmla="*/ 114 h 192"/>
                <a:gd name="T28" fmla="*/ 150 w 156"/>
                <a:gd name="T29" fmla="*/ 150 h 192"/>
                <a:gd name="T30" fmla="*/ 156 w 156"/>
                <a:gd name="T31" fmla="*/ 192 h 192"/>
                <a:gd name="T32" fmla="*/ 156 w 156"/>
                <a:gd name="T33" fmla="*/ 192 h 192"/>
                <a:gd name="T34" fmla="*/ 156 w 156"/>
                <a:gd name="T35" fmla="*/ 192 h 192"/>
                <a:gd name="T36" fmla="*/ 156 w 156"/>
                <a:gd name="T37" fmla="*/ 192 h 192"/>
                <a:gd name="T38" fmla="*/ 156 w 156"/>
                <a:gd name="T39" fmla="*/ 192 h 1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6"/>
                <a:gd name="T61" fmla="*/ 0 h 192"/>
                <a:gd name="T62" fmla="*/ 156 w 156"/>
                <a:gd name="T63" fmla="*/ 192 h 19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6" h="192">
                  <a:moveTo>
                    <a:pt x="156" y="192"/>
                  </a:moveTo>
                  <a:lnTo>
                    <a:pt x="150" y="150"/>
                  </a:lnTo>
                  <a:lnTo>
                    <a:pt x="144" y="114"/>
                  </a:lnTo>
                  <a:lnTo>
                    <a:pt x="108" y="54"/>
                  </a:lnTo>
                  <a:lnTo>
                    <a:pt x="84" y="30"/>
                  </a:lnTo>
                  <a:lnTo>
                    <a:pt x="60" y="18"/>
                  </a:lnTo>
                  <a:lnTo>
                    <a:pt x="30" y="6"/>
                  </a:lnTo>
                  <a:lnTo>
                    <a:pt x="0" y="0"/>
                  </a:lnTo>
                  <a:lnTo>
                    <a:pt x="30" y="6"/>
                  </a:lnTo>
                  <a:lnTo>
                    <a:pt x="60" y="18"/>
                  </a:lnTo>
                  <a:lnTo>
                    <a:pt x="84" y="30"/>
                  </a:lnTo>
                  <a:lnTo>
                    <a:pt x="108" y="54"/>
                  </a:lnTo>
                  <a:lnTo>
                    <a:pt x="144" y="114"/>
                  </a:lnTo>
                  <a:lnTo>
                    <a:pt x="150" y="150"/>
                  </a:lnTo>
                  <a:lnTo>
                    <a:pt x="156" y="192"/>
                  </a:lnTo>
                  <a:close/>
                  <a:moveTo>
                    <a:pt x="156" y="192"/>
                  </a:moveTo>
                  <a:lnTo>
                    <a:pt x="156" y="1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73" name="Freeform 98"/>
            <p:cNvSpPr>
              <a:spLocks noEditPoints="1"/>
            </p:cNvSpPr>
            <p:nvPr/>
          </p:nvSpPr>
          <p:spPr bwMode="auto">
            <a:xfrm>
              <a:off x="2183" y="2162"/>
              <a:ext cx="149" cy="192"/>
            </a:xfrm>
            <a:custGeom>
              <a:avLst/>
              <a:gdLst>
                <a:gd name="T0" fmla="*/ 149 w 149"/>
                <a:gd name="T1" fmla="*/ 0 h 192"/>
                <a:gd name="T2" fmla="*/ 119 w 149"/>
                <a:gd name="T3" fmla="*/ 6 h 192"/>
                <a:gd name="T4" fmla="*/ 89 w 149"/>
                <a:gd name="T5" fmla="*/ 18 h 192"/>
                <a:gd name="T6" fmla="*/ 66 w 149"/>
                <a:gd name="T7" fmla="*/ 30 h 192"/>
                <a:gd name="T8" fmla="*/ 42 w 149"/>
                <a:gd name="T9" fmla="*/ 54 h 192"/>
                <a:gd name="T10" fmla="*/ 12 w 149"/>
                <a:gd name="T11" fmla="*/ 114 h 192"/>
                <a:gd name="T12" fmla="*/ 6 w 149"/>
                <a:gd name="T13" fmla="*/ 150 h 192"/>
                <a:gd name="T14" fmla="*/ 0 w 149"/>
                <a:gd name="T15" fmla="*/ 192 h 192"/>
                <a:gd name="T16" fmla="*/ 0 w 149"/>
                <a:gd name="T17" fmla="*/ 192 h 192"/>
                <a:gd name="T18" fmla="*/ 6 w 149"/>
                <a:gd name="T19" fmla="*/ 150 h 192"/>
                <a:gd name="T20" fmla="*/ 12 w 149"/>
                <a:gd name="T21" fmla="*/ 114 h 192"/>
                <a:gd name="T22" fmla="*/ 42 w 149"/>
                <a:gd name="T23" fmla="*/ 54 h 192"/>
                <a:gd name="T24" fmla="*/ 66 w 149"/>
                <a:gd name="T25" fmla="*/ 30 h 192"/>
                <a:gd name="T26" fmla="*/ 89 w 149"/>
                <a:gd name="T27" fmla="*/ 18 h 192"/>
                <a:gd name="T28" fmla="*/ 119 w 149"/>
                <a:gd name="T29" fmla="*/ 6 h 192"/>
                <a:gd name="T30" fmla="*/ 149 w 149"/>
                <a:gd name="T31" fmla="*/ 0 h 192"/>
                <a:gd name="T32" fmla="*/ 149 w 149"/>
                <a:gd name="T33" fmla="*/ 0 h 192"/>
                <a:gd name="T34" fmla="*/ 149 w 149"/>
                <a:gd name="T35" fmla="*/ 0 h 192"/>
                <a:gd name="T36" fmla="*/ 149 w 149"/>
                <a:gd name="T37" fmla="*/ 0 h 192"/>
                <a:gd name="T38" fmla="*/ 149 w 149"/>
                <a:gd name="T39" fmla="*/ 0 h 1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9"/>
                <a:gd name="T61" fmla="*/ 0 h 192"/>
                <a:gd name="T62" fmla="*/ 149 w 149"/>
                <a:gd name="T63" fmla="*/ 192 h 19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9" h="192">
                  <a:moveTo>
                    <a:pt x="149" y="0"/>
                  </a:moveTo>
                  <a:lnTo>
                    <a:pt x="119" y="6"/>
                  </a:lnTo>
                  <a:lnTo>
                    <a:pt x="89" y="18"/>
                  </a:lnTo>
                  <a:lnTo>
                    <a:pt x="66" y="30"/>
                  </a:lnTo>
                  <a:lnTo>
                    <a:pt x="42" y="54"/>
                  </a:lnTo>
                  <a:lnTo>
                    <a:pt x="12" y="114"/>
                  </a:lnTo>
                  <a:lnTo>
                    <a:pt x="6" y="150"/>
                  </a:lnTo>
                  <a:lnTo>
                    <a:pt x="0" y="192"/>
                  </a:lnTo>
                  <a:lnTo>
                    <a:pt x="6" y="150"/>
                  </a:lnTo>
                  <a:lnTo>
                    <a:pt x="12" y="114"/>
                  </a:lnTo>
                  <a:lnTo>
                    <a:pt x="42" y="54"/>
                  </a:lnTo>
                  <a:lnTo>
                    <a:pt x="66" y="30"/>
                  </a:lnTo>
                  <a:lnTo>
                    <a:pt x="89" y="18"/>
                  </a:lnTo>
                  <a:lnTo>
                    <a:pt x="119" y="6"/>
                  </a:lnTo>
                  <a:lnTo>
                    <a:pt x="149" y="0"/>
                  </a:lnTo>
                  <a:close/>
                  <a:moveTo>
                    <a:pt x="149" y="0"/>
                  </a:moveTo>
                  <a:lnTo>
                    <a:pt x="1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74" name="Freeform 99"/>
            <p:cNvSpPr>
              <a:spLocks noEditPoints="1"/>
            </p:cNvSpPr>
            <p:nvPr/>
          </p:nvSpPr>
          <p:spPr bwMode="auto">
            <a:xfrm>
              <a:off x="2183" y="2354"/>
              <a:ext cx="149" cy="191"/>
            </a:xfrm>
            <a:custGeom>
              <a:avLst/>
              <a:gdLst>
                <a:gd name="T0" fmla="*/ 0 w 149"/>
                <a:gd name="T1" fmla="*/ 0 h 191"/>
                <a:gd name="T2" fmla="*/ 6 w 149"/>
                <a:gd name="T3" fmla="*/ 41 h 191"/>
                <a:gd name="T4" fmla="*/ 12 w 149"/>
                <a:gd name="T5" fmla="*/ 77 h 191"/>
                <a:gd name="T6" fmla="*/ 42 w 149"/>
                <a:gd name="T7" fmla="*/ 137 h 191"/>
                <a:gd name="T8" fmla="*/ 66 w 149"/>
                <a:gd name="T9" fmla="*/ 161 h 191"/>
                <a:gd name="T10" fmla="*/ 89 w 149"/>
                <a:gd name="T11" fmla="*/ 179 h 191"/>
                <a:gd name="T12" fmla="*/ 119 w 149"/>
                <a:gd name="T13" fmla="*/ 185 h 191"/>
                <a:gd name="T14" fmla="*/ 149 w 149"/>
                <a:gd name="T15" fmla="*/ 191 h 191"/>
                <a:gd name="T16" fmla="*/ 149 w 149"/>
                <a:gd name="T17" fmla="*/ 191 h 191"/>
                <a:gd name="T18" fmla="*/ 119 w 149"/>
                <a:gd name="T19" fmla="*/ 185 h 191"/>
                <a:gd name="T20" fmla="*/ 89 w 149"/>
                <a:gd name="T21" fmla="*/ 179 h 191"/>
                <a:gd name="T22" fmla="*/ 66 w 149"/>
                <a:gd name="T23" fmla="*/ 161 h 191"/>
                <a:gd name="T24" fmla="*/ 42 w 149"/>
                <a:gd name="T25" fmla="*/ 137 h 191"/>
                <a:gd name="T26" fmla="*/ 12 w 149"/>
                <a:gd name="T27" fmla="*/ 77 h 191"/>
                <a:gd name="T28" fmla="*/ 6 w 149"/>
                <a:gd name="T29" fmla="*/ 41 h 191"/>
                <a:gd name="T30" fmla="*/ 0 w 149"/>
                <a:gd name="T31" fmla="*/ 0 h 191"/>
                <a:gd name="T32" fmla="*/ 0 w 149"/>
                <a:gd name="T33" fmla="*/ 0 h 191"/>
                <a:gd name="T34" fmla="*/ 0 w 149"/>
                <a:gd name="T35" fmla="*/ 0 h 191"/>
                <a:gd name="T36" fmla="*/ 0 w 149"/>
                <a:gd name="T37" fmla="*/ 0 h 191"/>
                <a:gd name="T38" fmla="*/ 0 w 149"/>
                <a:gd name="T39" fmla="*/ 0 h 19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9"/>
                <a:gd name="T61" fmla="*/ 0 h 191"/>
                <a:gd name="T62" fmla="*/ 149 w 149"/>
                <a:gd name="T63" fmla="*/ 191 h 19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9" h="191">
                  <a:moveTo>
                    <a:pt x="0" y="0"/>
                  </a:moveTo>
                  <a:lnTo>
                    <a:pt x="6" y="41"/>
                  </a:lnTo>
                  <a:lnTo>
                    <a:pt x="12" y="77"/>
                  </a:lnTo>
                  <a:lnTo>
                    <a:pt x="42" y="137"/>
                  </a:lnTo>
                  <a:lnTo>
                    <a:pt x="66" y="161"/>
                  </a:lnTo>
                  <a:lnTo>
                    <a:pt x="89" y="179"/>
                  </a:lnTo>
                  <a:lnTo>
                    <a:pt x="119" y="185"/>
                  </a:lnTo>
                  <a:lnTo>
                    <a:pt x="149" y="191"/>
                  </a:lnTo>
                  <a:lnTo>
                    <a:pt x="119" y="185"/>
                  </a:lnTo>
                  <a:lnTo>
                    <a:pt x="89" y="179"/>
                  </a:lnTo>
                  <a:lnTo>
                    <a:pt x="66" y="161"/>
                  </a:lnTo>
                  <a:lnTo>
                    <a:pt x="42" y="137"/>
                  </a:lnTo>
                  <a:lnTo>
                    <a:pt x="12" y="77"/>
                  </a:lnTo>
                  <a:lnTo>
                    <a:pt x="6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75" name="Freeform 100"/>
            <p:cNvSpPr>
              <a:spLocks/>
            </p:cNvSpPr>
            <p:nvPr/>
          </p:nvSpPr>
          <p:spPr bwMode="auto">
            <a:xfrm>
              <a:off x="2332" y="254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76" name="Freeform 101"/>
            <p:cNvSpPr>
              <a:spLocks/>
            </p:cNvSpPr>
            <p:nvPr/>
          </p:nvSpPr>
          <p:spPr bwMode="auto">
            <a:xfrm>
              <a:off x="2332" y="2348"/>
              <a:ext cx="1" cy="155"/>
            </a:xfrm>
            <a:custGeom>
              <a:avLst/>
              <a:gdLst>
                <a:gd name="T0" fmla="*/ 0 w 1"/>
                <a:gd name="T1" fmla="*/ 155 h 155"/>
                <a:gd name="T2" fmla="*/ 0 w 1"/>
                <a:gd name="T3" fmla="*/ 0 h 155"/>
                <a:gd name="T4" fmla="*/ 0 w 1"/>
                <a:gd name="T5" fmla="*/ 155 h 155"/>
                <a:gd name="T6" fmla="*/ 0 w 1"/>
                <a:gd name="T7" fmla="*/ 155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55"/>
                <a:gd name="T14" fmla="*/ 1 w 1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55">
                  <a:moveTo>
                    <a:pt x="0" y="155"/>
                  </a:moveTo>
                  <a:lnTo>
                    <a:pt x="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77" name="Freeform 102"/>
            <p:cNvSpPr>
              <a:spLocks/>
            </p:cNvSpPr>
            <p:nvPr/>
          </p:nvSpPr>
          <p:spPr bwMode="auto">
            <a:xfrm>
              <a:off x="2296" y="2204"/>
              <a:ext cx="72" cy="179"/>
            </a:xfrm>
            <a:custGeom>
              <a:avLst/>
              <a:gdLst>
                <a:gd name="T0" fmla="*/ 72 w 72"/>
                <a:gd name="T1" fmla="*/ 179 h 179"/>
                <a:gd name="T2" fmla="*/ 36 w 72"/>
                <a:gd name="T3" fmla="*/ 0 h 179"/>
                <a:gd name="T4" fmla="*/ 0 w 72"/>
                <a:gd name="T5" fmla="*/ 179 h 179"/>
                <a:gd name="T6" fmla="*/ 72 w 72"/>
                <a:gd name="T7" fmla="*/ 179 h 179"/>
                <a:gd name="T8" fmla="*/ 72 w 72"/>
                <a:gd name="T9" fmla="*/ 179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79"/>
                <a:gd name="T17" fmla="*/ 72 w 72"/>
                <a:gd name="T18" fmla="*/ 179 h 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79">
                  <a:moveTo>
                    <a:pt x="72" y="179"/>
                  </a:moveTo>
                  <a:lnTo>
                    <a:pt x="36" y="0"/>
                  </a:lnTo>
                  <a:lnTo>
                    <a:pt x="0" y="179"/>
                  </a:lnTo>
                  <a:lnTo>
                    <a:pt x="72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78" name="Freeform 103"/>
            <p:cNvSpPr>
              <a:spLocks/>
            </p:cNvSpPr>
            <p:nvPr/>
          </p:nvSpPr>
          <p:spPr bwMode="auto">
            <a:xfrm>
              <a:off x="251" y="2270"/>
              <a:ext cx="48" cy="155"/>
            </a:xfrm>
            <a:custGeom>
              <a:avLst/>
              <a:gdLst>
                <a:gd name="T0" fmla="*/ 0 w 48"/>
                <a:gd name="T1" fmla="*/ 155 h 155"/>
                <a:gd name="T2" fmla="*/ 48 w 48"/>
                <a:gd name="T3" fmla="*/ 155 h 155"/>
                <a:gd name="T4" fmla="*/ 48 w 48"/>
                <a:gd name="T5" fmla="*/ 155 h 155"/>
                <a:gd name="T6" fmla="*/ 36 w 48"/>
                <a:gd name="T7" fmla="*/ 149 h 155"/>
                <a:gd name="T8" fmla="*/ 36 w 48"/>
                <a:gd name="T9" fmla="*/ 137 h 155"/>
                <a:gd name="T10" fmla="*/ 36 w 48"/>
                <a:gd name="T11" fmla="*/ 0 h 155"/>
                <a:gd name="T12" fmla="*/ 30 w 48"/>
                <a:gd name="T13" fmla="*/ 0 h 155"/>
                <a:gd name="T14" fmla="*/ 0 w 48"/>
                <a:gd name="T15" fmla="*/ 24 h 155"/>
                <a:gd name="T16" fmla="*/ 0 w 48"/>
                <a:gd name="T17" fmla="*/ 24 h 155"/>
                <a:gd name="T18" fmla="*/ 12 w 48"/>
                <a:gd name="T19" fmla="*/ 18 h 155"/>
                <a:gd name="T20" fmla="*/ 12 w 48"/>
                <a:gd name="T21" fmla="*/ 18 h 155"/>
                <a:gd name="T22" fmla="*/ 18 w 48"/>
                <a:gd name="T23" fmla="*/ 24 h 155"/>
                <a:gd name="T24" fmla="*/ 18 w 48"/>
                <a:gd name="T25" fmla="*/ 30 h 155"/>
                <a:gd name="T26" fmla="*/ 18 w 48"/>
                <a:gd name="T27" fmla="*/ 137 h 155"/>
                <a:gd name="T28" fmla="*/ 18 w 48"/>
                <a:gd name="T29" fmla="*/ 149 h 155"/>
                <a:gd name="T30" fmla="*/ 12 w 48"/>
                <a:gd name="T31" fmla="*/ 155 h 155"/>
                <a:gd name="T32" fmla="*/ 0 w 48"/>
                <a:gd name="T33" fmla="*/ 155 h 155"/>
                <a:gd name="T34" fmla="*/ 0 w 48"/>
                <a:gd name="T35" fmla="*/ 155 h 1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"/>
                <a:gd name="T55" fmla="*/ 0 h 155"/>
                <a:gd name="T56" fmla="*/ 48 w 48"/>
                <a:gd name="T57" fmla="*/ 155 h 1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" h="155">
                  <a:moveTo>
                    <a:pt x="0" y="155"/>
                  </a:moveTo>
                  <a:lnTo>
                    <a:pt x="48" y="155"/>
                  </a:lnTo>
                  <a:lnTo>
                    <a:pt x="36" y="149"/>
                  </a:lnTo>
                  <a:lnTo>
                    <a:pt x="36" y="137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0" y="24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18" y="137"/>
                  </a:lnTo>
                  <a:lnTo>
                    <a:pt x="18" y="149"/>
                  </a:lnTo>
                  <a:lnTo>
                    <a:pt x="12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79" name="Freeform 104"/>
            <p:cNvSpPr>
              <a:spLocks noEditPoints="1"/>
            </p:cNvSpPr>
            <p:nvPr/>
          </p:nvSpPr>
          <p:spPr bwMode="auto">
            <a:xfrm>
              <a:off x="323" y="2270"/>
              <a:ext cx="83" cy="161"/>
            </a:xfrm>
            <a:custGeom>
              <a:avLst/>
              <a:gdLst>
                <a:gd name="T0" fmla="*/ 42 w 83"/>
                <a:gd name="T1" fmla="*/ 6 h 161"/>
                <a:gd name="T2" fmla="*/ 54 w 83"/>
                <a:gd name="T3" fmla="*/ 18 h 161"/>
                <a:gd name="T4" fmla="*/ 66 w 83"/>
                <a:gd name="T5" fmla="*/ 36 h 161"/>
                <a:gd name="T6" fmla="*/ 66 w 83"/>
                <a:gd name="T7" fmla="*/ 66 h 161"/>
                <a:gd name="T8" fmla="*/ 66 w 83"/>
                <a:gd name="T9" fmla="*/ 84 h 161"/>
                <a:gd name="T10" fmla="*/ 66 w 83"/>
                <a:gd name="T11" fmla="*/ 101 h 161"/>
                <a:gd name="T12" fmla="*/ 66 w 83"/>
                <a:gd name="T13" fmla="*/ 125 h 161"/>
                <a:gd name="T14" fmla="*/ 54 w 83"/>
                <a:gd name="T15" fmla="*/ 149 h 161"/>
                <a:gd name="T16" fmla="*/ 42 w 83"/>
                <a:gd name="T17" fmla="*/ 155 h 161"/>
                <a:gd name="T18" fmla="*/ 30 w 83"/>
                <a:gd name="T19" fmla="*/ 149 h 161"/>
                <a:gd name="T20" fmla="*/ 24 w 83"/>
                <a:gd name="T21" fmla="*/ 125 h 161"/>
                <a:gd name="T22" fmla="*/ 18 w 83"/>
                <a:gd name="T23" fmla="*/ 101 h 161"/>
                <a:gd name="T24" fmla="*/ 18 w 83"/>
                <a:gd name="T25" fmla="*/ 84 h 161"/>
                <a:gd name="T26" fmla="*/ 18 w 83"/>
                <a:gd name="T27" fmla="*/ 66 h 161"/>
                <a:gd name="T28" fmla="*/ 24 w 83"/>
                <a:gd name="T29" fmla="*/ 36 h 161"/>
                <a:gd name="T30" fmla="*/ 30 w 83"/>
                <a:gd name="T31" fmla="*/ 18 h 161"/>
                <a:gd name="T32" fmla="*/ 42 w 83"/>
                <a:gd name="T33" fmla="*/ 6 h 161"/>
                <a:gd name="T34" fmla="*/ 42 w 83"/>
                <a:gd name="T35" fmla="*/ 6 h 161"/>
                <a:gd name="T36" fmla="*/ 42 w 83"/>
                <a:gd name="T37" fmla="*/ 0 h 161"/>
                <a:gd name="T38" fmla="*/ 24 w 83"/>
                <a:gd name="T39" fmla="*/ 12 h 161"/>
                <a:gd name="T40" fmla="*/ 12 w 83"/>
                <a:gd name="T41" fmla="*/ 30 h 161"/>
                <a:gd name="T42" fmla="*/ 0 w 83"/>
                <a:gd name="T43" fmla="*/ 60 h 161"/>
                <a:gd name="T44" fmla="*/ 0 w 83"/>
                <a:gd name="T45" fmla="*/ 84 h 161"/>
                <a:gd name="T46" fmla="*/ 0 w 83"/>
                <a:gd name="T47" fmla="*/ 107 h 161"/>
                <a:gd name="T48" fmla="*/ 12 w 83"/>
                <a:gd name="T49" fmla="*/ 131 h 161"/>
                <a:gd name="T50" fmla="*/ 24 w 83"/>
                <a:gd name="T51" fmla="*/ 155 h 161"/>
                <a:gd name="T52" fmla="*/ 42 w 83"/>
                <a:gd name="T53" fmla="*/ 161 h 161"/>
                <a:gd name="T54" fmla="*/ 66 w 83"/>
                <a:gd name="T55" fmla="*/ 155 h 161"/>
                <a:gd name="T56" fmla="*/ 77 w 83"/>
                <a:gd name="T57" fmla="*/ 131 h 161"/>
                <a:gd name="T58" fmla="*/ 83 w 83"/>
                <a:gd name="T59" fmla="*/ 107 h 161"/>
                <a:gd name="T60" fmla="*/ 83 w 83"/>
                <a:gd name="T61" fmla="*/ 84 h 161"/>
                <a:gd name="T62" fmla="*/ 83 w 83"/>
                <a:gd name="T63" fmla="*/ 60 h 161"/>
                <a:gd name="T64" fmla="*/ 77 w 83"/>
                <a:gd name="T65" fmla="*/ 30 h 161"/>
                <a:gd name="T66" fmla="*/ 66 w 83"/>
                <a:gd name="T67" fmla="*/ 12 h 161"/>
                <a:gd name="T68" fmla="*/ 42 w 83"/>
                <a:gd name="T69" fmla="*/ 0 h 161"/>
                <a:gd name="T70" fmla="*/ 42 w 83"/>
                <a:gd name="T71" fmla="*/ 0 h 1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"/>
                <a:gd name="T109" fmla="*/ 0 h 161"/>
                <a:gd name="T110" fmla="*/ 83 w 83"/>
                <a:gd name="T111" fmla="*/ 161 h 1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" h="161">
                  <a:moveTo>
                    <a:pt x="42" y="6"/>
                  </a:moveTo>
                  <a:lnTo>
                    <a:pt x="54" y="18"/>
                  </a:lnTo>
                  <a:lnTo>
                    <a:pt x="66" y="36"/>
                  </a:lnTo>
                  <a:lnTo>
                    <a:pt x="66" y="66"/>
                  </a:lnTo>
                  <a:lnTo>
                    <a:pt x="66" y="84"/>
                  </a:lnTo>
                  <a:lnTo>
                    <a:pt x="66" y="101"/>
                  </a:lnTo>
                  <a:lnTo>
                    <a:pt x="66" y="125"/>
                  </a:lnTo>
                  <a:lnTo>
                    <a:pt x="54" y="149"/>
                  </a:lnTo>
                  <a:lnTo>
                    <a:pt x="42" y="155"/>
                  </a:lnTo>
                  <a:lnTo>
                    <a:pt x="30" y="149"/>
                  </a:lnTo>
                  <a:lnTo>
                    <a:pt x="24" y="125"/>
                  </a:lnTo>
                  <a:lnTo>
                    <a:pt x="18" y="101"/>
                  </a:lnTo>
                  <a:lnTo>
                    <a:pt x="18" y="84"/>
                  </a:lnTo>
                  <a:lnTo>
                    <a:pt x="18" y="66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42" y="6"/>
                  </a:lnTo>
                  <a:close/>
                  <a:moveTo>
                    <a:pt x="42" y="0"/>
                  </a:moveTo>
                  <a:lnTo>
                    <a:pt x="24" y="12"/>
                  </a:lnTo>
                  <a:lnTo>
                    <a:pt x="12" y="30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107"/>
                  </a:lnTo>
                  <a:lnTo>
                    <a:pt x="12" y="131"/>
                  </a:lnTo>
                  <a:lnTo>
                    <a:pt x="24" y="155"/>
                  </a:lnTo>
                  <a:lnTo>
                    <a:pt x="42" y="161"/>
                  </a:lnTo>
                  <a:lnTo>
                    <a:pt x="66" y="155"/>
                  </a:lnTo>
                  <a:lnTo>
                    <a:pt x="77" y="131"/>
                  </a:lnTo>
                  <a:lnTo>
                    <a:pt x="83" y="107"/>
                  </a:lnTo>
                  <a:lnTo>
                    <a:pt x="83" y="84"/>
                  </a:lnTo>
                  <a:lnTo>
                    <a:pt x="83" y="60"/>
                  </a:lnTo>
                  <a:lnTo>
                    <a:pt x="77" y="30"/>
                  </a:lnTo>
                  <a:lnTo>
                    <a:pt x="66" y="1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80" name="Freeform 105"/>
            <p:cNvSpPr>
              <a:spLocks/>
            </p:cNvSpPr>
            <p:nvPr/>
          </p:nvSpPr>
          <p:spPr bwMode="auto">
            <a:xfrm>
              <a:off x="460" y="2324"/>
              <a:ext cx="72" cy="107"/>
            </a:xfrm>
            <a:custGeom>
              <a:avLst/>
              <a:gdLst>
                <a:gd name="T0" fmla="*/ 72 w 72"/>
                <a:gd name="T1" fmla="*/ 65 h 107"/>
                <a:gd name="T2" fmla="*/ 60 w 72"/>
                <a:gd name="T3" fmla="*/ 83 h 107"/>
                <a:gd name="T4" fmla="*/ 42 w 72"/>
                <a:gd name="T5" fmla="*/ 89 h 107"/>
                <a:gd name="T6" fmla="*/ 36 w 72"/>
                <a:gd name="T7" fmla="*/ 89 h 107"/>
                <a:gd name="T8" fmla="*/ 24 w 72"/>
                <a:gd name="T9" fmla="*/ 77 h 107"/>
                <a:gd name="T10" fmla="*/ 18 w 72"/>
                <a:gd name="T11" fmla="*/ 47 h 107"/>
                <a:gd name="T12" fmla="*/ 18 w 72"/>
                <a:gd name="T13" fmla="*/ 24 h 107"/>
                <a:gd name="T14" fmla="*/ 24 w 72"/>
                <a:gd name="T15" fmla="*/ 12 h 107"/>
                <a:gd name="T16" fmla="*/ 36 w 72"/>
                <a:gd name="T17" fmla="*/ 6 h 107"/>
                <a:gd name="T18" fmla="*/ 42 w 72"/>
                <a:gd name="T19" fmla="*/ 6 h 107"/>
                <a:gd name="T20" fmla="*/ 48 w 72"/>
                <a:gd name="T21" fmla="*/ 6 h 107"/>
                <a:gd name="T22" fmla="*/ 54 w 72"/>
                <a:gd name="T23" fmla="*/ 18 h 107"/>
                <a:gd name="T24" fmla="*/ 54 w 72"/>
                <a:gd name="T25" fmla="*/ 18 h 107"/>
                <a:gd name="T26" fmla="*/ 54 w 72"/>
                <a:gd name="T27" fmla="*/ 24 h 107"/>
                <a:gd name="T28" fmla="*/ 60 w 72"/>
                <a:gd name="T29" fmla="*/ 30 h 107"/>
                <a:gd name="T30" fmla="*/ 66 w 72"/>
                <a:gd name="T31" fmla="*/ 24 h 107"/>
                <a:gd name="T32" fmla="*/ 72 w 72"/>
                <a:gd name="T33" fmla="*/ 18 h 107"/>
                <a:gd name="T34" fmla="*/ 66 w 72"/>
                <a:gd name="T35" fmla="*/ 12 h 107"/>
                <a:gd name="T36" fmla="*/ 60 w 72"/>
                <a:gd name="T37" fmla="*/ 6 h 107"/>
                <a:gd name="T38" fmla="*/ 54 w 72"/>
                <a:gd name="T39" fmla="*/ 0 h 107"/>
                <a:gd name="T40" fmla="*/ 42 w 72"/>
                <a:gd name="T41" fmla="*/ 0 h 107"/>
                <a:gd name="T42" fmla="*/ 30 w 72"/>
                <a:gd name="T43" fmla="*/ 6 h 107"/>
                <a:gd name="T44" fmla="*/ 12 w 72"/>
                <a:gd name="T45" fmla="*/ 12 h 107"/>
                <a:gd name="T46" fmla="*/ 6 w 72"/>
                <a:gd name="T47" fmla="*/ 30 h 107"/>
                <a:gd name="T48" fmla="*/ 0 w 72"/>
                <a:gd name="T49" fmla="*/ 53 h 107"/>
                <a:gd name="T50" fmla="*/ 6 w 72"/>
                <a:gd name="T51" fmla="*/ 77 h 107"/>
                <a:gd name="T52" fmla="*/ 12 w 72"/>
                <a:gd name="T53" fmla="*/ 95 h 107"/>
                <a:gd name="T54" fmla="*/ 24 w 72"/>
                <a:gd name="T55" fmla="*/ 101 h 107"/>
                <a:gd name="T56" fmla="*/ 36 w 72"/>
                <a:gd name="T57" fmla="*/ 107 h 107"/>
                <a:gd name="T58" fmla="*/ 54 w 72"/>
                <a:gd name="T59" fmla="*/ 101 h 107"/>
                <a:gd name="T60" fmla="*/ 72 w 72"/>
                <a:gd name="T61" fmla="*/ 71 h 107"/>
                <a:gd name="T62" fmla="*/ 72 w 72"/>
                <a:gd name="T63" fmla="*/ 65 h 10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"/>
                <a:gd name="T97" fmla="*/ 0 h 107"/>
                <a:gd name="T98" fmla="*/ 72 w 72"/>
                <a:gd name="T99" fmla="*/ 107 h 10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" h="107">
                  <a:moveTo>
                    <a:pt x="72" y="65"/>
                  </a:moveTo>
                  <a:lnTo>
                    <a:pt x="60" y="83"/>
                  </a:lnTo>
                  <a:lnTo>
                    <a:pt x="42" y="89"/>
                  </a:lnTo>
                  <a:lnTo>
                    <a:pt x="36" y="89"/>
                  </a:lnTo>
                  <a:lnTo>
                    <a:pt x="24" y="77"/>
                  </a:lnTo>
                  <a:lnTo>
                    <a:pt x="18" y="47"/>
                  </a:lnTo>
                  <a:lnTo>
                    <a:pt x="18" y="24"/>
                  </a:lnTo>
                  <a:lnTo>
                    <a:pt x="24" y="12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30"/>
                  </a:lnTo>
                  <a:lnTo>
                    <a:pt x="66" y="24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42" y="0"/>
                  </a:lnTo>
                  <a:lnTo>
                    <a:pt x="30" y="6"/>
                  </a:lnTo>
                  <a:lnTo>
                    <a:pt x="12" y="12"/>
                  </a:lnTo>
                  <a:lnTo>
                    <a:pt x="6" y="30"/>
                  </a:lnTo>
                  <a:lnTo>
                    <a:pt x="0" y="53"/>
                  </a:lnTo>
                  <a:lnTo>
                    <a:pt x="6" y="77"/>
                  </a:lnTo>
                  <a:lnTo>
                    <a:pt x="12" y="95"/>
                  </a:lnTo>
                  <a:lnTo>
                    <a:pt x="24" y="101"/>
                  </a:lnTo>
                  <a:lnTo>
                    <a:pt x="36" y="107"/>
                  </a:lnTo>
                  <a:lnTo>
                    <a:pt x="54" y="101"/>
                  </a:lnTo>
                  <a:lnTo>
                    <a:pt x="72" y="71"/>
                  </a:lnTo>
                  <a:lnTo>
                    <a:pt x="72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81" name="Freeform 106"/>
            <p:cNvSpPr>
              <a:spLocks noEditPoints="1"/>
            </p:cNvSpPr>
            <p:nvPr/>
          </p:nvSpPr>
          <p:spPr bwMode="auto">
            <a:xfrm>
              <a:off x="544" y="2324"/>
              <a:ext cx="78" cy="107"/>
            </a:xfrm>
            <a:custGeom>
              <a:avLst/>
              <a:gdLst>
                <a:gd name="T0" fmla="*/ 36 w 78"/>
                <a:gd name="T1" fmla="*/ 0 h 107"/>
                <a:gd name="T2" fmla="*/ 18 w 78"/>
                <a:gd name="T3" fmla="*/ 6 h 107"/>
                <a:gd name="T4" fmla="*/ 12 w 78"/>
                <a:gd name="T5" fmla="*/ 18 h 107"/>
                <a:gd name="T6" fmla="*/ 0 w 78"/>
                <a:gd name="T7" fmla="*/ 53 h 107"/>
                <a:gd name="T8" fmla="*/ 6 w 78"/>
                <a:gd name="T9" fmla="*/ 77 h 107"/>
                <a:gd name="T10" fmla="*/ 12 w 78"/>
                <a:gd name="T11" fmla="*/ 89 h 107"/>
                <a:gd name="T12" fmla="*/ 24 w 78"/>
                <a:gd name="T13" fmla="*/ 101 h 107"/>
                <a:gd name="T14" fmla="*/ 42 w 78"/>
                <a:gd name="T15" fmla="*/ 107 h 107"/>
                <a:gd name="T16" fmla="*/ 60 w 78"/>
                <a:gd name="T17" fmla="*/ 101 h 107"/>
                <a:gd name="T18" fmla="*/ 72 w 78"/>
                <a:gd name="T19" fmla="*/ 89 h 107"/>
                <a:gd name="T20" fmla="*/ 78 w 78"/>
                <a:gd name="T21" fmla="*/ 71 h 107"/>
                <a:gd name="T22" fmla="*/ 78 w 78"/>
                <a:gd name="T23" fmla="*/ 53 h 107"/>
                <a:gd name="T24" fmla="*/ 78 w 78"/>
                <a:gd name="T25" fmla="*/ 30 h 107"/>
                <a:gd name="T26" fmla="*/ 66 w 78"/>
                <a:gd name="T27" fmla="*/ 12 h 107"/>
                <a:gd name="T28" fmla="*/ 54 w 78"/>
                <a:gd name="T29" fmla="*/ 6 h 107"/>
                <a:gd name="T30" fmla="*/ 36 w 78"/>
                <a:gd name="T31" fmla="*/ 0 h 107"/>
                <a:gd name="T32" fmla="*/ 36 w 78"/>
                <a:gd name="T33" fmla="*/ 0 h 107"/>
                <a:gd name="T34" fmla="*/ 42 w 78"/>
                <a:gd name="T35" fmla="*/ 101 h 107"/>
                <a:gd name="T36" fmla="*/ 30 w 78"/>
                <a:gd name="T37" fmla="*/ 95 h 107"/>
                <a:gd name="T38" fmla="*/ 24 w 78"/>
                <a:gd name="T39" fmla="*/ 77 h 107"/>
                <a:gd name="T40" fmla="*/ 18 w 78"/>
                <a:gd name="T41" fmla="*/ 59 h 107"/>
                <a:gd name="T42" fmla="*/ 18 w 78"/>
                <a:gd name="T43" fmla="*/ 41 h 107"/>
                <a:gd name="T44" fmla="*/ 24 w 78"/>
                <a:gd name="T45" fmla="*/ 18 h 107"/>
                <a:gd name="T46" fmla="*/ 36 w 78"/>
                <a:gd name="T47" fmla="*/ 6 h 107"/>
                <a:gd name="T48" fmla="*/ 48 w 78"/>
                <a:gd name="T49" fmla="*/ 12 h 107"/>
                <a:gd name="T50" fmla="*/ 60 w 78"/>
                <a:gd name="T51" fmla="*/ 24 h 107"/>
                <a:gd name="T52" fmla="*/ 66 w 78"/>
                <a:gd name="T53" fmla="*/ 59 h 107"/>
                <a:gd name="T54" fmla="*/ 66 w 78"/>
                <a:gd name="T55" fmla="*/ 77 h 107"/>
                <a:gd name="T56" fmla="*/ 60 w 78"/>
                <a:gd name="T57" fmla="*/ 89 h 107"/>
                <a:gd name="T58" fmla="*/ 42 w 78"/>
                <a:gd name="T59" fmla="*/ 101 h 107"/>
                <a:gd name="T60" fmla="*/ 42 w 78"/>
                <a:gd name="T61" fmla="*/ 101 h 10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8"/>
                <a:gd name="T94" fmla="*/ 0 h 107"/>
                <a:gd name="T95" fmla="*/ 78 w 78"/>
                <a:gd name="T96" fmla="*/ 107 h 10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8" h="107">
                  <a:moveTo>
                    <a:pt x="36" y="0"/>
                  </a:moveTo>
                  <a:lnTo>
                    <a:pt x="18" y="6"/>
                  </a:lnTo>
                  <a:lnTo>
                    <a:pt x="12" y="18"/>
                  </a:lnTo>
                  <a:lnTo>
                    <a:pt x="0" y="53"/>
                  </a:lnTo>
                  <a:lnTo>
                    <a:pt x="6" y="77"/>
                  </a:lnTo>
                  <a:lnTo>
                    <a:pt x="12" y="89"/>
                  </a:lnTo>
                  <a:lnTo>
                    <a:pt x="24" y="101"/>
                  </a:lnTo>
                  <a:lnTo>
                    <a:pt x="42" y="107"/>
                  </a:lnTo>
                  <a:lnTo>
                    <a:pt x="60" y="101"/>
                  </a:lnTo>
                  <a:lnTo>
                    <a:pt x="72" y="89"/>
                  </a:lnTo>
                  <a:lnTo>
                    <a:pt x="78" y="71"/>
                  </a:lnTo>
                  <a:lnTo>
                    <a:pt x="78" y="53"/>
                  </a:lnTo>
                  <a:lnTo>
                    <a:pt x="78" y="30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6" y="0"/>
                  </a:lnTo>
                  <a:close/>
                  <a:moveTo>
                    <a:pt x="42" y="101"/>
                  </a:moveTo>
                  <a:lnTo>
                    <a:pt x="30" y="95"/>
                  </a:lnTo>
                  <a:lnTo>
                    <a:pt x="24" y="77"/>
                  </a:lnTo>
                  <a:lnTo>
                    <a:pt x="18" y="59"/>
                  </a:lnTo>
                  <a:lnTo>
                    <a:pt x="18" y="41"/>
                  </a:lnTo>
                  <a:lnTo>
                    <a:pt x="24" y="18"/>
                  </a:lnTo>
                  <a:lnTo>
                    <a:pt x="36" y="6"/>
                  </a:lnTo>
                  <a:lnTo>
                    <a:pt x="48" y="12"/>
                  </a:lnTo>
                  <a:lnTo>
                    <a:pt x="60" y="24"/>
                  </a:lnTo>
                  <a:lnTo>
                    <a:pt x="66" y="59"/>
                  </a:lnTo>
                  <a:lnTo>
                    <a:pt x="66" y="77"/>
                  </a:lnTo>
                  <a:lnTo>
                    <a:pt x="60" y="89"/>
                  </a:lnTo>
                  <a:lnTo>
                    <a:pt x="42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82" name="Freeform 107"/>
            <p:cNvSpPr>
              <a:spLocks/>
            </p:cNvSpPr>
            <p:nvPr/>
          </p:nvSpPr>
          <p:spPr bwMode="auto">
            <a:xfrm>
              <a:off x="640" y="2324"/>
              <a:ext cx="54" cy="107"/>
            </a:xfrm>
            <a:custGeom>
              <a:avLst/>
              <a:gdLst>
                <a:gd name="T0" fmla="*/ 48 w 54"/>
                <a:gd name="T1" fmla="*/ 30 h 107"/>
                <a:gd name="T2" fmla="*/ 48 w 54"/>
                <a:gd name="T3" fmla="*/ 0 h 107"/>
                <a:gd name="T4" fmla="*/ 42 w 54"/>
                <a:gd name="T5" fmla="*/ 0 h 107"/>
                <a:gd name="T6" fmla="*/ 42 w 54"/>
                <a:gd name="T7" fmla="*/ 0 h 107"/>
                <a:gd name="T8" fmla="*/ 24 w 54"/>
                <a:gd name="T9" fmla="*/ 0 h 107"/>
                <a:gd name="T10" fmla="*/ 6 w 54"/>
                <a:gd name="T11" fmla="*/ 6 h 107"/>
                <a:gd name="T12" fmla="*/ 0 w 54"/>
                <a:gd name="T13" fmla="*/ 24 h 107"/>
                <a:gd name="T14" fmla="*/ 6 w 54"/>
                <a:gd name="T15" fmla="*/ 47 h 107"/>
                <a:gd name="T16" fmla="*/ 18 w 54"/>
                <a:gd name="T17" fmla="*/ 59 h 107"/>
                <a:gd name="T18" fmla="*/ 30 w 54"/>
                <a:gd name="T19" fmla="*/ 65 h 107"/>
                <a:gd name="T20" fmla="*/ 36 w 54"/>
                <a:gd name="T21" fmla="*/ 77 h 107"/>
                <a:gd name="T22" fmla="*/ 42 w 54"/>
                <a:gd name="T23" fmla="*/ 83 h 107"/>
                <a:gd name="T24" fmla="*/ 36 w 54"/>
                <a:gd name="T25" fmla="*/ 95 h 107"/>
                <a:gd name="T26" fmla="*/ 24 w 54"/>
                <a:gd name="T27" fmla="*/ 101 h 107"/>
                <a:gd name="T28" fmla="*/ 12 w 54"/>
                <a:gd name="T29" fmla="*/ 101 h 107"/>
                <a:gd name="T30" fmla="*/ 6 w 54"/>
                <a:gd name="T31" fmla="*/ 89 h 107"/>
                <a:gd name="T32" fmla="*/ 0 w 54"/>
                <a:gd name="T33" fmla="*/ 65 h 107"/>
                <a:gd name="T34" fmla="*/ 0 w 54"/>
                <a:gd name="T35" fmla="*/ 65 h 107"/>
                <a:gd name="T36" fmla="*/ 0 w 54"/>
                <a:gd name="T37" fmla="*/ 101 h 107"/>
                <a:gd name="T38" fmla="*/ 0 w 54"/>
                <a:gd name="T39" fmla="*/ 101 h 107"/>
                <a:gd name="T40" fmla="*/ 6 w 54"/>
                <a:gd name="T41" fmla="*/ 101 h 107"/>
                <a:gd name="T42" fmla="*/ 6 w 54"/>
                <a:gd name="T43" fmla="*/ 101 h 107"/>
                <a:gd name="T44" fmla="*/ 18 w 54"/>
                <a:gd name="T45" fmla="*/ 107 h 107"/>
                <a:gd name="T46" fmla="*/ 24 w 54"/>
                <a:gd name="T47" fmla="*/ 107 h 107"/>
                <a:gd name="T48" fmla="*/ 42 w 54"/>
                <a:gd name="T49" fmla="*/ 101 h 107"/>
                <a:gd name="T50" fmla="*/ 54 w 54"/>
                <a:gd name="T51" fmla="*/ 89 h 107"/>
                <a:gd name="T52" fmla="*/ 54 w 54"/>
                <a:gd name="T53" fmla="*/ 77 h 107"/>
                <a:gd name="T54" fmla="*/ 48 w 54"/>
                <a:gd name="T55" fmla="*/ 59 h 107"/>
                <a:gd name="T56" fmla="*/ 36 w 54"/>
                <a:gd name="T57" fmla="*/ 47 h 107"/>
                <a:gd name="T58" fmla="*/ 18 w 54"/>
                <a:gd name="T59" fmla="*/ 35 h 107"/>
                <a:gd name="T60" fmla="*/ 12 w 54"/>
                <a:gd name="T61" fmla="*/ 30 h 107"/>
                <a:gd name="T62" fmla="*/ 12 w 54"/>
                <a:gd name="T63" fmla="*/ 18 h 107"/>
                <a:gd name="T64" fmla="*/ 12 w 54"/>
                <a:gd name="T65" fmla="*/ 6 h 107"/>
                <a:gd name="T66" fmla="*/ 24 w 54"/>
                <a:gd name="T67" fmla="*/ 0 h 107"/>
                <a:gd name="T68" fmla="*/ 36 w 54"/>
                <a:gd name="T69" fmla="*/ 6 h 107"/>
                <a:gd name="T70" fmla="*/ 42 w 54"/>
                <a:gd name="T71" fmla="*/ 18 h 107"/>
                <a:gd name="T72" fmla="*/ 42 w 54"/>
                <a:gd name="T73" fmla="*/ 30 h 107"/>
                <a:gd name="T74" fmla="*/ 48 w 54"/>
                <a:gd name="T75" fmla="*/ 30 h 1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4"/>
                <a:gd name="T115" fmla="*/ 0 h 107"/>
                <a:gd name="T116" fmla="*/ 54 w 54"/>
                <a:gd name="T117" fmla="*/ 107 h 10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4" h="107">
                  <a:moveTo>
                    <a:pt x="48" y="30"/>
                  </a:moveTo>
                  <a:lnTo>
                    <a:pt x="48" y="0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6" y="6"/>
                  </a:lnTo>
                  <a:lnTo>
                    <a:pt x="0" y="24"/>
                  </a:lnTo>
                  <a:lnTo>
                    <a:pt x="6" y="47"/>
                  </a:lnTo>
                  <a:lnTo>
                    <a:pt x="18" y="59"/>
                  </a:lnTo>
                  <a:lnTo>
                    <a:pt x="30" y="65"/>
                  </a:lnTo>
                  <a:lnTo>
                    <a:pt x="36" y="77"/>
                  </a:lnTo>
                  <a:lnTo>
                    <a:pt x="42" y="83"/>
                  </a:lnTo>
                  <a:lnTo>
                    <a:pt x="36" y="95"/>
                  </a:lnTo>
                  <a:lnTo>
                    <a:pt x="24" y="101"/>
                  </a:lnTo>
                  <a:lnTo>
                    <a:pt x="12" y="101"/>
                  </a:lnTo>
                  <a:lnTo>
                    <a:pt x="6" y="89"/>
                  </a:lnTo>
                  <a:lnTo>
                    <a:pt x="0" y="65"/>
                  </a:lnTo>
                  <a:lnTo>
                    <a:pt x="0" y="101"/>
                  </a:lnTo>
                  <a:lnTo>
                    <a:pt x="6" y="101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42" y="101"/>
                  </a:lnTo>
                  <a:lnTo>
                    <a:pt x="54" y="89"/>
                  </a:lnTo>
                  <a:lnTo>
                    <a:pt x="54" y="77"/>
                  </a:lnTo>
                  <a:lnTo>
                    <a:pt x="48" y="59"/>
                  </a:lnTo>
                  <a:lnTo>
                    <a:pt x="36" y="47"/>
                  </a:lnTo>
                  <a:lnTo>
                    <a:pt x="18" y="35"/>
                  </a:lnTo>
                  <a:lnTo>
                    <a:pt x="12" y="30"/>
                  </a:lnTo>
                  <a:lnTo>
                    <a:pt x="12" y="18"/>
                  </a:lnTo>
                  <a:lnTo>
                    <a:pt x="12" y="6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42" y="18"/>
                  </a:lnTo>
                  <a:lnTo>
                    <a:pt x="42" y="30"/>
                  </a:lnTo>
                  <a:lnTo>
                    <a:pt x="48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83" name="Freeform 108"/>
            <p:cNvSpPr>
              <a:spLocks/>
            </p:cNvSpPr>
            <p:nvPr/>
          </p:nvSpPr>
          <p:spPr bwMode="auto">
            <a:xfrm>
              <a:off x="753" y="2270"/>
              <a:ext cx="78" cy="155"/>
            </a:xfrm>
            <a:custGeom>
              <a:avLst/>
              <a:gdLst>
                <a:gd name="T0" fmla="*/ 78 w 78"/>
                <a:gd name="T1" fmla="*/ 125 h 155"/>
                <a:gd name="T2" fmla="*/ 78 w 78"/>
                <a:gd name="T3" fmla="*/ 125 h 155"/>
                <a:gd name="T4" fmla="*/ 72 w 78"/>
                <a:gd name="T5" fmla="*/ 137 h 155"/>
                <a:gd name="T6" fmla="*/ 60 w 78"/>
                <a:gd name="T7" fmla="*/ 137 h 155"/>
                <a:gd name="T8" fmla="*/ 18 w 78"/>
                <a:gd name="T9" fmla="*/ 137 h 155"/>
                <a:gd name="T10" fmla="*/ 48 w 78"/>
                <a:gd name="T11" fmla="*/ 101 h 155"/>
                <a:gd name="T12" fmla="*/ 60 w 78"/>
                <a:gd name="T13" fmla="*/ 78 h 155"/>
                <a:gd name="T14" fmla="*/ 72 w 78"/>
                <a:gd name="T15" fmla="*/ 60 h 155"/>
                <a:gd name="T16" fmla="*/ 72 w 78"/>
                <a:gd name="T17" fmla="*/ 42 h 155"/>
                <a:gd name="T18" fmla="*/ 72 w 78"/>
                <a:gd name="T19" fmla="*/ 24 h 155"/>
                <a:gd name="T20" fmla="*/ 60 w 78"/>
                <a:gd name="T21" fmla="*/ 12 h 155"/>
                <a:gd name="T22" fmla="*/ 48 w 78"/>
                <a:gd name="T23" fmla="*/ 6 h 155"/>
                <a:gd name="T24" fmla="*/ 36 w 78"/>
                <a:gd name="T25" fmla="*/ 0 h 155"/>
                <a:gd name="T26" fmla="*/ 24 w 78"/>
                <a:gd name="T27" fmla="*/ 0 h 155"/>
                <a:gd name="T28" fmla="*/ 12 w 78"/>
                <a:gd name="T29" fmla="*/ 12 h 155"/>
                <a:gd name="T30" fmla="*/ 6 w 78"/>
                <a:gd name="T31" fmla="*/ 24 h 155"/>
                <a:gd name="T32" fmla="*/ 0 w 78"/>
                <a:gd name="T33" fmla="*/ 48 h 155"/>
                <a:gd name="T34" fmla="*/ 0 w 78"/>
                <a:gd name="T35" fmla="*/ 48 h 155"/>
                <a:gd name="T36" fmla="*/ 12 w 78"/>
                <a:gd name="T37" fmla="*/ 30 h 155"/>
                <a:gd name="T38" fmla="*/ 18 w 78"/>
                <a:gd name="T39" fmla="*/ 24 h 155"/>
                <a:gd name="T40" fmla="*/ 30 w 78"/>
                <a:gd name="T41" fmla="*/ 18 h 155"/>
                <a:gd name="T42" fmla="*/ 42 w 78"/>
                <a:gd name="T43" fmla="*/ 24 h 155"/>
                <a:gd name="T44" fmla="*/ 48 w 78"/>
                <a:gd name="T45" fmla="*/ 30 h 155"/>
                <a:gd name="T46" fmla="*/ 54 w 78"/>
                <a:gd name="T47" fmla="*/ 54 h 155"/>
                <a:gd name="T48" fmla="*/ 48 w 78"/>
                <a:gd name="T49" fmla="*/ 84 h 155"/>
                <a:gd name="T50" fmla="*/ 30 w 78"/>
                <a:gd name="T51" fmla="*/ 113 h 155"/>
                <a:gd name="T52" fmla="*/ 0 w 78"/>
                <a:gd name="T53" fmla="*/ 155 h 155"/>
                <a:gd name="T54" fmla="*/ 0 w 78"/>
                <a:gd name="T55" fmla="*/ 155 h 155"/>
                <a:gd name="T56" fmla="*/ 66 w 78"/>
                <a:gd name="T57" fmla="*/ 155 h 155"/>
                <a:gd name="T58" fmla="*/ 78 w 78"/>
                <a:gd name="T59" fmla="*/ 125 h 15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8"/>
                <a:gd name="T91" fmla="*/ 0 h 155"/>
                <a:gd name="T92" fmla="*/ 78 w 78"/>
                <a:gd name="T93" fmla="*/ 155 h 15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8" h="155">
                  <a:moveTo>
                    <a:pt x="78" y="125"/>
                  </a:moveTo>
                  <a:lnTo>
                    <a:pt x="78" y="125"/>
                  </a:lnTo>
                  <a:lnTo>
                    <a:pt x="72" y="137"/>
                  </a:lnTo>
                  <a:lnTo>
                    <a:pt x="60" y="137"/>
                  </a:lnTo>
                  <a:lnTo>
                    <a:pt x="18" y="137"/>
                  </a:lnTo>
                  <a:lnTo>
                    <a:pt x="48" y="101"/>
                  </a:lnTo>
                  <a:lnTo>
                    <a:pt x="60" y="78"/>
                  </a:lnTo>
                  <a:lnTo>
                    <a:pt x="72" y="60"/>
                  </a:lnTo>
                  <a:lnTo>
                    <a:pt x="72" y="42"/>
                  </a:lnTo>
                  <a:lnTo>
                    <a:pt x="72" y="24"/>
                  </a:lnTo>
                  <a:lnTo>
                    <a:pt x="60" y="12"/>
                  </a:lnTo>
                  <a:lnTo>
                    <a:pt x="48" y="6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48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54" y="54"/>
                  </a:lnTo>
                  <a:lnTo>
                    <a:pt x="48" y="84"/>
                  </a:lnTo>
                  <a:lnTo>
                    <a:pt x="30" y="113"/>
                  </a:lnTo>
                  <a:lnTo>
                    <a:pt x="0" y="155"/>
                  </a:lnTo>
                  <a:lnTo>
                    <a:pt x="66" y="155"/>
                  </a:lnTo>
                  <a:lnTo>
                    <a:pt x="78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84" name="Freeform 109"/>
            <p:cNvSpPr>
              <a:spLocks/>
            </p:cNvSpPr>
            <p:nvPr/>
          </p:nvSpPr>
          <p:spPr bwMode="auto">
            <a:xfrm>
              <a:off x="855" y="2300"/>
              <a:ext cx="42" cy="131"/>
            </a:xfrm>
            <a:custGeom>
              <a:avLst/>
              <a:gdLst>
                <a:gd name="T0" fmla="*/ 42 w 42"/>
                <a:gd name="T1" fmla="*/ 30 h 131"/>
                <a:gd name="T2" fmla="*/ 30 w 42"/>
                <a:gd name="T3" fmla="*/ 30 h 131"/>
                <a:gd name="T4" fmla="*/ 36 w 42"/>
                <a:gd name="T5" fmla="*/ 6 h 131"/>
                <a:gd name="T6" fmla="*/ 36 w 42"/>
                <a:gd name="T7" fmla="*/ 6 h 131"/>
                <a:gd name="T8" fmla="*/ 36 w 42"/>
                <a:gd name="T9" fmla="*/ 0 h 131"/>
                <a:gd name="T10" fmla="*/ 30 w 42"/>
                <a:gd name="T11" fmla="*/ 6 h 131"/>
                <a:gd name="T12" fmla="*/ 30 w 42"/>
                <a:gd name="T13" fmla="*/ 6 h 131"/>
                <a:gd name="T14" fmla="*/ 24 w 42"/>
                <a:gd name="T15" fmla="*/ 18 h 131"/>
                <a:gd name="T16" fmla="*/ 12 w 42"/>
                <a:gd name="T17" fmla="*/ 24 h 131"/>
                <a:gd name="T18" fmla="*/ 6 w 42"/>
                <a:gd name="T19" fmla="*/ 30 h 131"/>
                <a:gd name="T20" fmla="*/ 0 w 42"/>
                <a:gd name="T21" fmla="*/ 30 h 131"/>
                <a:gd name="T22" fmla="*/ 0 w 42"/>
                <a:gd name="T23" fmla="*/ 36 h 131"/>
                <a:gd name="T24" fmla="*/ 0 w 42"/>
                <a:gd name="T25" fmla="*/ 36 h 131"/>
                <a:gd name="T26" fmla="*/ 12 w 42"/>
                <a:gd name="T27" fmla="*/ 36 h 131"/>
                <a:gd name="T28" fmla="*/ 0 w 42"/>
                <a:gd name="T29" fmla="*/ 101 h 131"/>
                <a:gd name="T30" fmla="*/ 0 w 42"/>
                <a:gd name="T31" fmla="*/ 107 h 131"/>
                <a:gd name="T32" fmla="*/ 0 w 42"/>
                <a:gd name="T33" fmla="*/ 113 h 131"/>
                <a:gd name="T34" fmla="*/ 0 w 42"/>
                <a:gd name="T35" fmla="*/ 119 h 131"/>
                <a:gd name="T36" fmla="*/ 0 w 42"/>
                <a:gd name="T37" fmla="*/ 119 h 131"/>
                <a:gd name="T38" fmla="*/ 0 w 42"/>
                <a:gd name="T39" fmla="*/ 125 h 131"/>
                <a:gd name="T40" fmla="*/ 6 w 42"/>
                <a:gd name="T41" fmla="*/ 131 h 131"/>
                <a:gd name="T42" fmla="*/ 18 w 42"/>
                <a:gd name="T43" fmla="*/ 125 h 131"/>
                <a:gd name="T44" fmla="*/ 30 w 42"/>
                <a:gd name="T45" fmla="*/ 101 h 131"/>
                <a:gd name="T46" fmla="*/ 30 w 42"/>
                <a:gd name="T47" fmla="*/ 101 h 131"/>
                <a:gd name="T48" fmla="*/ 24 w 42"/>
                <a:gd name="T49" fmla="*/ 113 h 131"/>
                <a:gd name="T50" fmla="*/ 12 w 42"/>
                <a:gd name="T51" fmla="*/ 119 h 131"/>
                <a:gd name="T52" fmla="*/ 12 w 42"/>
                <a:gd name="T53" fmla="*/ 119 h 131"/>
                <a:gd name="T54" fmla="*/ 12 w 42"/>
                <a:gd name="T55" fmla="*/ 113 h 131"/>
                <a:gd name="T56" fmla="*/ 12 w 42"/>
                <a:gd name="T57" fmla="*/ 113 h 131"/>
                <a:gd name="T58" fmla="*/ 30 w 42"/>
                <a:gd name="T59" fmla="*/ 36 h 131"/>
                <a:gd name="T60" fmla="*/ 42 w 42"/>
                <a:gd name="T61" fmla="*/ 36 h 131"/>
                <a:gd name="T62" fmla="*/ 42 w 42"/>
                <a:gd name="T63" fmla="*/ 30 h 1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131"/>
                <a:gd name="T98" fmla="*/ 42 w 42"/>
                <a:gd name="T99" fmla="*/ 131 h 13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131">
                  <a:moveTo>
                    <a:pt x="42" y="30"/>
                  </a:moveTo>
                  <a:lnTo>
                    <a:pt x="30" y="30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24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12" y="36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3"/>
                  </a:lnTo>
                  <a:lnTo>
                    <a:pt x="0" y="119"/>
                  </a:lnTo>
                  <a:lnTo>
                    <a:pt x="0" y="125"/>
                  </a:lnTo>
                  <a:lnTo>
                    <a:pt x="6" y="131"/>
                  </a:lnTo>
                  <a:lnTo>
                    <a:pt x="18" y="125"/>
                  </a:lnTo>
                  <a:lnTo>
                    <a:pt x="30" y="101"/>
                  </a:lnTo>
                  <a:lnTo>
                    <a:pt x="24" y="113"/>
                  </a:lnTo>
                  <a:lnTo>
                    <a:pt x="12" y="119"/>
                  </a:lnTo>
                  <a:lnTo>
                    <a:pt x="12" y="113"/>
                  </a:lnTo>
                  <a:lnTo>
                    <a:pt x="30" y="36"/>
                  </a:lnTo>
                  <a:lnTo>
                    <a:pt x="42" y="36"/>
                  </a:lnTo>
                  <a:lnTo>
                    <a:pt x="42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85" name="Freeform 110"/>
            <p:cNvSpPr>
              <a:spLocks/>
            </p:cNvSpPr>
            <p:nvPr/>
          </p:nvSpPr>
          <p:spPr bwMode="auto">
            <a:xfrm>
              <a:off x="945" y="2276"/>
              <a:ext cx="125" cy="155"/>
            </a:xfrm>
            <a:custGeom>
              <a:avLst/>
              <a:gdLst>
                <a:gd name="T0" fmla="*/ 125 w 125"/>
                <a:gd name="T1" fmla="*/ 0 h 155"/>
                <a:gd name="T2" fmla="*/ 83 w 125"/>
                <a:gd name="T3" fmla="*/ 0 h 155"/>
                <a:gd name="T4" fmla="*/ 83 w 125"/>
                <a:gd name="T5" fmla="*/ 6 h 155"/>
                <a:gd name="T6" fmla="*/ 95 w 125"/>
                <a:gd name="T7" fmla="*/ 6 h 155"/>
                <a:gd name="T8" fmla="*/ 101 w 125"/>
                <a:gd name="T9" fmla="*/ 12 h 155"/>
                <a:gd name="T10" fmla="*/ 101 w 125"/>
                <a:gd name="T11" fmla="*/ 24 h 155"/>
                <a:gd name="T12" fmla="*/ 95 w 125"/>
                <a:gd name="T13" fmla="*/ 30 h 155"/>
                <a:gd name="T14" fmla="*/ 71 w 125"/>
                <a:gd name="T15" fmla="*/ 113 h 155"/>
                <a:gd name="T16" fmla="*/ 42 w 125"/>
                <a:gd name="T17" fmla="*/ 36 h 155"/>
                <a:gd name="T18" fmla="*/ 36 w 125"/>
                <a:gd name="T19" fmla="*/ 24 h 155"/>
                <a:gd name="T20" fmla="*/ 36 w 125"/>
                <a:gd name="T21" fmla="*/ 12 h 155"/>
                <a:gd name="T22" fmla="*/ 36 w 125"/>
                <a:gd name="T23" fmla="*/ 6 h 155"/>
                <a:gd name="T24" fmla="*/ 48 w 125"/>
                <a:gd name="T25" fmla="*/ 6 h 155"/>
                <a:gd name="T26" fmla="*/ 48 w 125"/>
                <a:gd name="T27" fmla="*/ 0 h 155"/>
                <a:gd name="T28" fmla="*/ 0 w 125"/>
                <a:gd name="T29" fmla="*/ 0 h 155"/>
                <a:gd name="T30" fmla="*/ 0 w 125"/>
                <a:gd name="T31" fmla="*/ 6 h 155"/>
                <a:gd name="T32" fmla="*/ 12 w 125"/>
                <a:gd name="T33" fmla="*/ 12 h 155"/>
                <a:gd name="T34" fmla="*/ 12 w 125"/>
                <a:gd name="T35" fmla="*/ 18 h 155"/>
                <a:gd name="T36" fmla="*/ 18 w 125"/>
                <a:gd name="T37" fmla="*/ 30 h 155"/>
                <a:gd name="T38" fmla="*/ 66 w 125"/>
                <a:gd name="T39" fmla="*/ 155 h 155"/>
                <a:gd name="T40" fmla="*/ 66 w 125"/>
                <a:gd name="T41" fmla="*/ 155 h 155"/>
                <a:gd name="T42" fmla="*/ 107 w 125"/>
                <a:gd name="T43" fmla="*/ 24 h 155"/>
                <a:gd name="T44" fmla="*/ 113 w 125"/>
                <a:gd name="T45" fmla="*/ 12 h 155"/>
                <a:gd name="T46" fmla="*/ 113 w 125"/>
                <a:gd name="T47" fmla="*/ 6 h 155"/>
                <a:gd name="T48" fmla="*/ 125 w 125"/>
                <a:gd name="T49" fmla="*/ 6 h 155"/>
                <a:gd name="T50" fmla="*/ 125 w 125"/>
                <a:gd name="T51" fmla="*/ 0 h 15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5"/>
                <a:gd name="T79" fmla="*/ 0 h 155"/>
                <a:gd name="T80" fmla="*/ 125 w 125"/>
                <a:gd name="T81" fmla="*/ 155 h 15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5" h="155">
                  <a:moveTo>
                    <a:pt x="125" y="0"/>
                  </a:moveTo>
                  <a:lnTo>
                    <a:pt x="83" y="0"/>
                  </a:lnTo>
                  <a:lnTo>
                    <a:pt x="83" y="6"/>
                  </a:lnTo>
                  <a:lnTo>
                    <a:pt x="95" y="6"/>
                  </a:lnTo>
                  <a:lnTo>
                    <a:pt x="101" y="12"/>
                  </a:lnTo>
                  <a:lnTo>
                    <a:pt x="101" y="24"/>
                  </a:lnTo>
                  <a:lnTo>
                    <a:pt x="95" y="30"/>
                  </a:lnTo>
                  <a:lnTo>
                    <a:pt x="71" y="113"/>
                  </a:lnTo>
                  <a:lnTo>
                    <a:pt x="42" y="36"/>
                  </a:lnTo>
                  <a:lnTo>
                    <a:pt x="36" y="24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30"/>
                  </a:lnTo>
                  <a:lnTo>
                    <a:pt x="66" y="155"/>
                  </a:lnTo>
                  <a:lnTo>
                    <a:pt x="107" y="24"/>
                  </a:lnTo>
                  <a:lnTo>
                    <a:pt x="113" y="12"/>
                  </a:lnTo>
                  <a:lnTo>
                    <a:pt x="113" y="6"/>
                  </a:lnTo>
                  <a:lnTo>
                    <a:pt x="125" y="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86" name="Freeform 111"/>
            <p:cNvSpPr>
              <a:spLocks/>
            </p:cNvSpPr>
            <p:nvPr/>
          </p:nvSpPr>
          <p:spPr bwMode="auto">
            <a:xfrm>
              <a:off x="2595" y="2270"/>
              <a:ext cx="78" cy="155"/>
            </a:xfrm>
            <a:custGeom>
              <a:avLst/>
              <a:gdLst>
                <a:gd name="T0" fmla="*/ 78 w 78"/>
                <a:gd name="T1" fmla="*/ 125 h 155"/>
                <a:gd name="T2" fmla="*/ 78 w 78"/>
                <a:gd name="T3" fmla="*/ 125 h 155"/>
                <a:gd name="T4" fmla="*/ 72 w 78"/>
                <a:gd name="T5" fmla="*/ 137 h 155"/>
                <a:gd name="T6" fmla="*/ 60 w 78"/>
                <a:gd name="T7" fmla="*/ 137 h 155"/>
                <a:gd name="T8" fmla="*/ 18 w 78"/>
                <a:gd name="T9" fmla="*/ 137 h 155"/>
                <a:gd name="T10" fmla="*/ 48 w 78"/>
                <a:gd name="T11" fmla="*/ 101 h 155"/>
                <a:gd name="T12" fmla="*/ 60 w 78"/>
                <a:gd name="T13" fmla="*/ 78 h 155"/>
                <a:gd name="T14" fmla="*/ 72 w 78"/>
                <a:gd name="T15" fmla="*/ 60 h 155"/>
                <a:gd name="T16" fmla="*/ 72 w 78"/>
                <a:gd name="T17" fmla="*/ 42 h 155"/>
                <a:gd name="T18" fmla="*/ 72 w 78"/>
                <a:gd name="T19" fmla="*/ 24 h 155"/>
                <a:gd name="T20" fmla="*/ 60 w 78"/>
                <a:gd name="T21" fmla="*/ 12 h 155"/>
                <a:gd name="T22" fmla="*/ 48 w 78"/>
                <a:gd name="T23" fmla="*/ 6 h 155"/>
                <a:gd name="T24" fmla="*/ 36 w 78"/>
                <a:gd name="T25" fmla="*/ 0 h 155"/>
                <a:gd name="T26" fmla="*/ 24 w 78"/>
                <a:gd name="T27" fmla="*/ 0 h 155"/>
                <a:gd name="T28" fmla="*/ 18 w 78"/>
                <a:gd name="T29" fmla="*/ 12 h 155"/>
                <a:gd name="T30" fmla="*/ 6 w 78"/>
                <a:gd name="T31" fmla="*/ 24 h 155"/>
                <a:gd name="T32" fmla="*/ 0 w 78"/>
                <a:gd name="T33" fmla="*/ 48 h 155"/>
                <a:gd name="T34" fmla="*/ 6 w 78"/>
                <a:gd name="T35" fmla="*/ 48 h 155"/>
                <a:gd name="T36" fmla="*/ 12 w 78"/>
                <a:gd name="T37" fmla="*/ 30 h 155"/>
                <a:gd name="T38" fmla="*/ 18 w 78"/>
                <a:gd name="T39" fmla="*/ 24 h 155"/>
                <a:gd name="T40" fmla="*/ 30 w 78"/>
                <a:gd name="T41" fmla="*/ 18 h 155"/>
                <a:gd name="T42" fmla="*/ 42 w 78"/>
                <a:gd name="T43" fmla="*/ 24 h 155"/>
                <a:gd name="T44" fmla="*/ 48 w 78"/>
                <a:gd name="T45" fmla="*/ 30 h 155"/>
                <a:gd name="T46" fmla="*/ 54 w 78"/>
                <a:gd name="T47" fmla="*/ 54 h 155"/>
                <a:gd name="T48" fmla="*/ 48 w 78"/>
                <a:gd name="T49" fmla="*/ 84 h 155"/>
                <a:gd name="T50" fmla="*/ 30 w 78"/>
                <a:gd name="T51" fmla="*/ 113 h 155"/>
                <a:gd name="T52" fmla="*/ 0 w 78"/>
                <a:gd name="T53" fmla="*/ 155 h 155"/>
                <a:gd name="T54" fmla="*/ 0 w 78"/>
                <a:gd name="T55" fmla="*/ 155 h 155"/>
                <a:gd name="T56" fmla="*/ 72 w 78"/>
                <a:gd name="T57" fmla="*/ 155 h 155"/>
                <a:gd name="T58" fmla="*/ 78 w 78"/>
                <a:gd name="T59" fmla="*/ 125 h 15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8"/>
                <a:gd name="T91" fmla="*/ 0 h 155"/>
                <a:gd name="T92" fmla="*/ 78 w 78"/>
                <a:gd name="T93" fmla="*/ 155 h 15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8" h="155">
                  <a:moveTo>
                    <a:pt x="78" y="125"/>
                  </a:moveTo>
                  <a:lnTo>
                    <a:pt x="78" y="125"/>
                  </a:lnTo>
                  <a:lnTo>
                    <a:pt x="72" y="137"/>
                  </a:lnTo>
                  <a:lnTo>
                    <a:pt x="60" y="137"/>
                  </a:lnTo>
                  <a:lnTo>
                    <a:pt x="18" y="137"/>
                  </a:lnTo>
                  <a:lnTo>
                    <a:pt x="48" y="101"/>
                  </a:lnTo>
                  <a:lnTo>
                    <a:pt x="60" y="78"/>
                  </a:lnTo>
                  <a:lnTo>
                    <a:pt x="72" y="60"/>
                  </a:lnTo>
                  <a:lnTo>
                    <a:pt x="72" y="42"/>
                  </a:lnTo>
                  <a:lnTo>
                    <a:pt x="72" y="24"/>
                  </a:lnTo>
                  <a:lnTo>
                    <a:pt x="60" y="12"/>
                  </a:lnTo>
                  <a:lnTo>
                    <a:pt x="48" y="6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18" y="12"/>
                  </a:lnTo>
                  <a:lnTo>
                    <a:pt x="6" y="2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54" y="54"/>
                  </a:lnTo>
                  <a:lnTo>
                    <a:pt x="48" y="84"/>
                  </a:lnTo>
                  <a:lnTo>
                    <a:pt x="30" y="113"/>
                  </a:lnTo>
                  <a:lnTo>
                    <a:pt x="0" y="155"/>
                  </a:lnTo>
                  <a:lnTo>
                    <a:pt x="72" y="155"/>
                  </a:lnTo>
                  <a:lnTo>
                    <a:pt x="78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87" name="Freeform 112"/>
            <p:cNvSpPr>
              <a:spLocks/>
            </p:cNvSpPr>
            <p:nvPr/>
          </p:nvSpPr>
          <p:spPr bwMode="auto">
            <a:xfrm>
              <a:off x="2733" y="2324"/>
              <a:ext cx="54" cy="107"/>
            </a:xfrm>
            <a:custGeom>
              <a:avLst/>
              <a:gdLst>
                <a:gd name="T0" fmla="*/ 48 w 54"/>
                <a:gd name="T1" fmla="*/ 30 h 107"/>
                <a:gd name="T2" fmla="*/ 48 w 54"/>
                <a:gd name="T3" fmla="*/ 0 h 107"/>
                <a:gd name="T4" fmla="*/ 48 w 54"/>
                <a:gd name="T5" fmla="*/ 0 h 107"/>
                <a:gd name="T6" fmla="*/ 48 w 54"/>
                <a:gd name="T7" fmla="*/ 0 h 107"/>
                <a:gd name="T8" fmla="*/ 42 w 54"/>
                <a:gd name="T9" fmla="*/ 0 h 107"/>
                <a:gd name="T10" fmla="*/ 36 w 54"/>
                <a:gd name="T11" fmla="*/ 0 h 107"/>
                <a:gd name="T12" fmla="*/ 30 w 54"/>
                <a:gd name="T13" fmla="*/ 0 h 107"/>
                <a:gd name="T14" fmla="*/ 6 w 54"/>
                <a:gd name="T15" fmla="*/ 6 h 107"/>
                <a:gd name="T16" fmla="*/ 0 w 54"/>
                <a:gd name="T17" fmla="*/ 24 h 107"/>
                <a:gd name="T18" fmla="*/ 6 w 54"/>
                <a:gd name="T19" fmla="*/ 47 h 107"/>
                <a:gd name="T20" fmla="*/ 24 w 54"/>
                <a:gd name="T21" fmla="*/ 59 h 107"/>
                <a:gd name="T22" fmla="*/ 36 w 54"/>
                <a:gd name="T23" fmla="*/ 65 h 107"/>
                <a:gd name="T24" fmla="*/ 42 w 54"/>
                <a:gd name="T25" fmla="*/ 77 h 107"/>
                <a:gd name="T26" fmla="*/ 42 w 54"/>
                <a:gd name="T27" fmla="*/ 83 h 107"/>
                <a:gd name="T28" fmla="*/ 36 w 54"/>
                <a:gd name="T29" fmla="*/ 95 h 107"/>
                <a:gd name="T30" fmla="*/ 30 w 54"/>
                <a:gd name="T31" fmla="*/ 101 h 107"/>
                <a:gd name="T32" fmla="*/ 18 w 54"/>
                <a:gd name="T33" fmla="*/ 101 h 107"/>
                <a:gd name="T34" fmla="*/ 12 w 54"/>
                <a:gd name="T35" fmla="*/ 89 h 107"/>
                <a:gd name="T36" fmla="*/ 6 w 54"/>
                <a:gd name="T37" fmla="*/ 65 h 107"/>
                <a:gd name="T38" fmla="*/ 0 w 54"/>
                <a:gd name="T39" fmla="*/ 65 h 107"/>
                <a:gd name="T40" fmla="*/ 0 w 54"/>
                <a:gd name="T41" fmla="*/ 101 h 107"/>
                <a:gd name="T42" fmla="*/ 6 w 54"/>
                <a:gd name="T43" fmla="*/ 101 h 107"/>
                <a:gd name="T44" fmla="*/ 6 w 54"/>
                <a:gd name="T45" fmla="*/ 101 h 107"/>
                <a:gd name="T46" fmla="*/ 18 w 54"/>
                <a:gd name="T47" fmla="*/ 107 h 107"/>
                <a:gd name="T48" fmla="*/ 30 w 54"/>
                <a:gd name="T49" fmla="*/ 107 h 107"/>
                <a:gd name="T50" fmla="*/ 48 w 54"/>
                <a:gd name="T51" fmla="*/ 101 h 107"/>
                <a:gd name="T52" fmla="*/ 54 w 54"/>
                <a:gd name="T53" fmla="*/ 77 h 107"/>
                <a:gd name="T54" fmla="*/ 48 w 54"/>
                <a:gd name="T55" fmla="*/ 59 h 107"/>
                <a:gd name="T56" fmla="*/ 42 w 54"/>
                <a:gd name="T57" fmla="*/ 47 h 107"/>
                <a:gd name="T58" fmla="*/ 24 w 54"/>
                <a:gd name="T59" fmla="*/ 35 h 107"/>
                <a:gd name="T60" fmla="*/ 12 w 54"/>
                <a:gd name="T61" fmla="*/ 30 h 107"/>
                <a:gd name="T62" fmla="*/ 12 w 54"/>
                <a:gd name="T63" fmla="*/ 18 h 107"/>
                <a:gd name="T64" fmla="*/ 18 w 54"/>
                <a:gd name="T65" fmla="*/ 6 h 107"/>
                <a:gd name="T66" fmla="*/ 30 w 54"/>
                <a:gd name="T67" fmla="*/ 0 h 107"/>
                <a:gd name="T68" fmla="*/ 42 w 54"/>
                <a:gd name="T69" fmla="*/ 6 h 107"/>
                <a:gd name="T70" fmla="*/ 42 w 54"/>
                <a:gd name="T71" fmla="*/ 18 h 107"/>
                <a:gd name="T72" fmla="*/ 48 w 54"/>
                <a:gd name="T73" fmla="*/ 30 h 107"/>
                <a:gd name="T74" fmla="*/ 48 w 54"/>
                <a:gd name="T75" fmla="*/ 30 h 1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4"/>
                <a:gd name="T115" fmla="*/ 0 h 107"/>
                <a:gd name="T116" fmla="*/ 54 w 54"/>
                <a:gd name="T117" fmla="*/ 107 h 10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4" h="107">
                  <a:moveTo>
                    <a:pt x="48" y="30"/>
                  </a:move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6" y="6"/>
                  </a:lnTo>
                  <a:lnTo>
                    <a:pt x="0" y="24"/>
                  </a:lnTo>
                  <a:lnTo>
                    <a:pt x="6" y="47"/>
                  </a:lnTo>
                  <a:lnTo>
                    <a:pt x="24" y="59"/>
                  </a:lnTo>
                  <a:lnTo>
                    <a:pt x="36" y="65"/>
                  </a:lnTo>
                  <a:lnTo>
                    <a:pt x="42" y="77"/>
                  </a:lnTo>
                  <a:lnTo>
                    <a:pt x="42" y="83"/>
                  </a:lnTo>
                  <a:lnTo>
                    <a:pt x="36" y="95"/>
                  </a:lnTo>
                  <a:lnTo>
                    <a:pt x="30" y="101"/>
                  </a:lnTo>
                  <a:lnTo>
                    <a:pt x="18" y="101"/>
                  </a:lnTo>
                  <a:lnTo>
                    <a:pt x="12" y="89"/>
                  </a:lnTo>
                  <a:lnTo>
                    <a:pt x="6" y="65"/>
                  </a:lnTo>
                  <a:lnTo>
                    <a:pt x="0" y="65"/>
                  </a:lnTo>
                  <a:lnTo>
                    <a:pt x="0" y="101"/>
                  </a:lnTo>
                  <a:lnTo>
                    <a:pt x="6" y="101"/>
                  </a:lnTo>
                  <a:lnTo>
                    <a:pt x="18" y="107"/>
                  </a:lnTo>
                  <a:lnTo>
                    <a:pt x="30" y="107"/>
                  </a:lnTo>
                  <a:lnTo>
                    <a:pt x="48" y="101"/>
                  </a:lnTo>
                  <a:lnTo>
                    <a:pt x="54" y="77"/>
                  </a:lnTo>
                  <a:lnTo>
                    <a:pt x="48" y="59"/>
                  </a:lnTo>
                  <a:lnTo>
                    <a:pt x="42" y="47"/>
                  </a:lnTo>
                  <a:lnTo>
                    <a:pt x="24" y="35"/>
                  </a:lnTo>
                  <a:lnTo>
                    <a:pt x="12" y="30"/>
                  </a:lnTo>
                  <a:lnTo>
                    <a:pt x="12" y="18"/>
                  </a:lnTo>
                  <a:lnTo>
                    <a:pt x="18" y="6"/>
                  </a:lnTo>
                  <a:lnTo>
                    <a:pt x="30" y="0"/>
                  </a:lnTo>
                  <a:lnTo>
                    <a:pt x="42" y="6"/>
                  </a:lnTo>
                  <a:lnTo>
                    <a:pt x="42" y="18"/>
                  </a:lnTo>
                  <a:lnTo>
                    <a:pt x="48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88" name="Freeform 113"/>
            <p:cNvSpPr>
              <a:spLocks noEditPoints="1"/>
            </p:cNvSpPr>
            <p:nvPr/>
          </p:nvSpPr>
          <p:spPr bwMode="auto">
            <a:xfrm>
              <a:off x="2799" y="2270"/>
              <a:ext cx="42" cy="155"/>
            </a:xfrm>
            <a:custGeom>
              <a:avLst/>
              <a:gdLst>
                <a:gd name="T0" fmla="*/ 0 w 42"/>
                <a:gd name="T1" fmla="*/ 155 h 155"/>
                <a:gd name="T2" fmla="*/ 42 w 42"/>
                <a:gd name="T3" fmla="*/ 155 h 155"/>
                <a:gd name="T4" fmla="*/ 42 w 42"/>
                <a:gd name="T5" fmla="*/ 155 h 155"/>
                <a:gd name="T6" fmla="*/ 30 w 42"/>
                <a:gd name="T7" fmla="*/ 149 h 155"/>
                <a:gd name="T8" fmla="*/ 30 w 42"/>
                <a:gd name="T9" fmla="*/ 131 h 155"/>
                <a:gd name="T10" fmla="*/ 30 w 42"/>
                <a:gd name="T11" fmla="*/ 54 h 155"/>
                <a:gd name="T12" fmla="*/ 30 w 42"/>
                <a:gd name="T13" fmla="*/ 54 h 155"/>
                <a:gd name="T14" fmla="*/ 18 w 42"/>
                <a:gd name="T15" fmla="*/ 60 h 155"/>
                <a:gd name="T16" fmla="*/ 0 w 42"/>
                <a:gd name="T17" fmla="*/ 66 h 155"/>
                <a:gd name="T18" fmla="*/ 0 w 42"/>
                <a:gd name="T19" fmla="*/ 66 h 155"/>
                <a:gd name="T20" fmla="*/ 6 w 42"/>
                <a:gd name="T21" fmla="*/ 66 h 155"/>
                <a:gd name="T22" fmla="*/ 6 w 42"/>
                <a:gd name="T23" fmla="*/ 66 h 155"/>
                <a:gd name="T24" fmla="*/ 12 w 42"/>
                <a:gd name="T25" fmla="*/ 66 h 155"/>
                <a:gd name="T26" fmla="*/ 12 w 42"/>
                <a:gd name="T27" fmla="*/ 78 h 155"/>
                <a:gd name="T28" fmla="*/ 12 w 42"/>
                <a:gd name="T29" fmla="*/ 131 h 155"/>
                <a:gd name="T30" fmla="*/ 12 w 42"/>
                <a:gd name="T31" fmla="*/ 149 h 155"/>
                <a:gd name="T32" fmla="*/ 0 w 42"/>
                <a:gd name="T33" fmla="*/ 155 h 155"/>
                <a:gd name="T34" fmla="*/ 0 w 42"/>
                <a:gd name="T35" fmla="*/ 155 h 155"/>
                <a:gd name="T36" fmla="*/ 12 w 42"/>
                <a:gd name="T37" fmla="*/ 12 h 155"/>
                <a:gd name="T38" fmla="*/ 12 w 42"/>
                <a:gd name="T39" fmla="*/ 18 h 155"/>
                <a:gd name="T40" fmla="*/ 24 w 42"/>
                <a:gd name="T41" fmla="*/ 24 h 155"/>
                <a:gd name="T42" fmla="*/ 30 w 42"/>
                <a:gd name="T43" fmla="*/ 18 h 155"/>
                <a:gd name="T44" fmla="*/ 30 w 42"/>
                <a:gd name="T45" fmla="*/ 12 h 155"/>
                <a:gd name="T46" fmla="*/ 30 w 42"/>
                <a:gd name="T47" fmla="*/ 6 h 155"/>
                <a:gd name="T48" fmla="*/ 24 w 42"/>
                <a:gd name="T49" fmla="*/ 0 h 155"/>
                <a:gd name="T50" fmla="*/ 12 w 42"/>
                <a:gd name="T51" fmla="*/ 6 h 155"/>
                <a:gd name="T52" fmla="*/ 12 w 42"/>
                <a:gd name="T53" fmla="*/ 12 h 155"/>
                <a:gd name="T54" fmla="*/ 12 w 42"/>
                <a:gd name="T55" fmla="*/ 12 h 15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"/>
                <a:gd name="T85" fmla="*/ 0 h 155"/>
                <a:gd name="T86" fmla="*/ 42 w 42"/>
                <a:gd name="T87" fmla="*/ 155 h 15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" h="155">
                  <a:moveTo>
                    <a:pt x="0" y="155"/>
                  </a:moveTo>
                  <a:lnTo>
                    <a:pt x="42" y="155"/>
                  </a:lnTo>
                  <a:lnTo>
                    <a:pt x="30" y="149"/>
                  </a:lnTo>
                  <a:lnTo>
                    <a:pt x="30" y="131"/>
                  </a:lnTo>
                  <a:lnTo>
                    <a:pt x="30" y="54"/>
                  </a:lnTo>
                  <a:lnTo>
                    <a:pt x="18" y="60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78"/>
                  </a:lnTo>
                  <a:lnTo>
                    <a:pt x="12" y="131"/>
                  </a:lnTo>
                  <a:lnTo>
                    <a:pt x="12" y="149"/>
                  </a:lnTo>
                  <a:lnTo>
                    <a:pt x="0" y="155"/>
                  </a:lnTo>
                  <a:close/>
                  <a:moveTo>
                    <a:pt x="12" y="12"/>
                  </a:moveTo>
                  <a:lnTo>
                    <a:pt x="12" y="18"/>
                  </a:lnTo>
                  <a:lnTo>
                    <a:pt x="24" y="24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2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89" name="Freeform 114"/>
            <p:cNvSpPr>
              <a:spLocks/>
            </p:cNvSpPr>
            <p:nvPr/>
          </p:nvSpPr>
          <p:spPr bwMode="auto">
            <a:xfrm>
              <a:off x="2853" y="2324"/>
              <a:ext cx="83" cy="101"/>
            </a:xfrm>
            <a:custGeom>
              <a:avLst/>
              <a:gdLst>
                <a:gd name="T0" fmla="*/ 6 w 83"/>
                <a:gd name="T1" fmla="*/ 83 h 101"/>
                <a:gd name="T2" fmla="*/ 6 w 83"/>
                <a:gd name="T3" fmla="*/ 95 h 101"/>
                <a:gd name="T4" fmla="*/ 0 w 83"/>
                <a:gd name="T5" fmla="*/ 101 h 101"/>
                <a:gd name="T6" fmla="*/ 0 w 83"/>
                <a:gd name="T7" fmla="*/ 101 h 101"/>
                <a:gd name="T8" fmla="*/ 35 w 83"/>
                <a:gd name="T9" fmla="*/ 101 h 101"/>
                <a:gd name="T10" fmla="*/ 35 w 83"/>
                <a:gd name="T11" fmla="*/ 101 h 101"/>
                <a:gd name="T12" fmla="*/ 24 w 83"/>
                <a:gd name="T13" fmla="*/ 95 h 101"/>
                <a:gd name="T14" fmla="*/ 24 w 83"/>
                <a:gd name="T15" fmla="*/ 89 h 101"/>
                <a:gd name="T16" fmla="*/ 24 w 83"/>
                <a:gd name="T17" fmla="*/ 24 h 101"/>
                <a:gd name="T18" fmla="*/ 35 w 83"/>
                <a:gd name="T19" fmla="*/ 12 h 101"/>
                <a:gd name="T20" fmla="*/ 41 w 83"/>
                <a:gd name="T21" fmla="*/ 12 h 101"/>
                <a:gd name="T22" fmla="*/ 53 w 83"/>
                <a:gd name="T23" fmla="*/ 18 h 101"/>
                <a:gd name="T24" fmla="*/ 53 w 83"/>
                <a:gd name="T25" fmla="*/ 30 h 101"/>
                <a:gd name="T26" fmla="*/ 53 w 83"/>
                <a:gd name="T27" fmla="*/ 83 h 101"/>
                <a:gd name="T28" fmla="*/ 53 w 83"/>
                <a:gd name="T29" fmla="*/ 95 h 101"/>
                <a:gd name="T30" fmla="*/ 41 w 83"/>
                <a:gd name="T31" fmla="*/ 101 h 101"/>
                <a:gd name="T32" fmla="*/ 41 w 83"/>
                <a:gd name="T33" fmla="*/ 101 h 101"/>
                <a:gd name="T34" fmla="*/ 83 w 83"/>
                <a:gd name="T35" fmla="*/ 101 h 101"/>
                <a:gd name="T36" fmla="*/ 83 w 83"/>
                <a:gd name="T37" fmla="*/ 101 h 101"/>
                <a:gd name="T38" fmla="*/ 71 w 83"/>
                <a:gd name="T39" fmla="*/ 95 h 101"/>
                <a:gd name="T40" fmla="*/ 71 w 83"/>
                <a:gd name="T41" fmla="*/ 83 h 101"/>
                <a:gd name="T42" fmla="*/ 71 w 83"/>
                <a:gd name="T43" fmla="*/ 30 h 101"/>
                <a:gd name="T44" fmla="*/ 71 w 83"/>
                <a:gd name="T45" fmla="*/ 18 h 101"/>
                <a:gd name="T46" fmla="*/ 65 w 83"/>
                <a:gd name="T47" fmla="*/ 6 h 101"/>
                <a:gd name="T48" fmla="*/ 47 w 83"/>
                <a:gd name="T49" fmla="*/ 0 h 101"/>
                <a:gd name="T50" fmla="*/ 35 w 83"/>
                <a:gd name="T51" fmla="*/ 6 h 101"/>
                <a:gd name="T52" fmla="*/ 24 w 83"/>
                <a:gd name="T53" fmla="*/ 18 h 101"/>
                <a:gd name="T54" fmla="*/ 24 w 83"/>
                <a:gd name="T55" fmla="*/ 0 h 101"/>
                <a:gd name="T56" fmla="*/ 24 w 83"/>
                <a:gd name="T57" fmla="*/ 0 h 101"/>
                <a:gd name="T58" fmla="*/ 12 w 83"/>
                <a:gd name="T59" fmla="*/ 6 h 101"/>
                <a:gd name="T60" fmla="*/ 0 w 83"/>
                <a:gd name="T61" fmla="*/ 6 h 101"/>
                <a:gd name="T62" fmla="*/ 0 w 83"/>
                <a:gd name="T63" fmla="*/ 12 h 101"/>
                <a:gd name="T64" fmla="*/ 0 w 83"/>
                <a:gd name="T65" fmla="*/ 12 h 101"/>
                <a:gd name="T66" fmla="*/ 6 w 83"/>
                <a:gd name="T67" fmla="*/ 12 h 101"/>
                <a:gd name="T68" fmla="*/ 6 w 83"/>
                <a:gd name="T69" fmla="*/ 24 h 101"/>
                <a:gd name="T70" fmla="*/ 6 w 83"/>
                <a:gd name="T71" fmla="*/ 83 h 1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"/>
                <a:gd name="T109" fmla="*/ 0 h 101"/>
                <a:gd name="T110" fmla="*/ 83 w 83"/>
                <a:gd name="T111" fmla="*/ 101 h 10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" h="101">
                  <a:moveTo>
                    <a:pt x="6" y="83"/>
                  </a:moveTo>
                  <a:lnTo>
                    <a:pt x="6" y="95"/>
                  </a:lnTo>
                  <a:lnTo>
                    <a:pt x="0" y="101"/>
                  </a:lnTo>
                  <a:lnTo>
                    <a:pt x="35" y="101"/>
                  </a:lnTo>
                  <a:lnTo>
                    <a:pt x="24" y="95"/>
                  </a:lnTo>
                  <a:lnTo>
                    <a:pt x="24" y="89"/>
                  </a:lnTo>
                  <a:lnTo>
                    <a:pt x="24" y="24"/>
                  </a:lnTo>
                  <a:lnTo>
                    <a:pt x="35" y="12"/>
                  </a:lnTo>
                  <a:lnTo>
                    <a:pt x="41" y="12"/>
                  </a:lnTo>
                  <a:lnTo>
                    <a:pt x="53" y="18"/>
                  </a:lnTo>
                  <a:lnTo>
                    <a:pt x="53" y="30"/>
                  </a:lnTo>
                  <a:lnTo>
                    <a:pt x="53" y="83"/>
                  </a:lnTo>
                  <a:lnTo>
                    <a:pt x="53" y="95"/>
                  </a:lnTo>
                  <a:lnTo>
                    <a:pt x="41" y="101"/>
                  </a:lnTo>
                  <a:lnTo>
                    <a:pt x="83" y="101"/>
                  </a:lnTo>
                  <a:lnTo>
                    <a:pt x="71" y="95"/>
                  </a:lnTo>
                  <a:lnTo>
                    <a:pt x="71" y="83"/>
                  </a:lnTo>
                  <a:lnTo>
                    <a:pt x="71" y="30"/>
                  </a:lnTo>
                  <a:lnTo>
                    <a:pt x="71" y="18"/>
                  </a:lnTo>
                  <a:lnTo>
                    <a:pt x="65" y="6"/>
                  </a:lnTo>
                  <a:lnTo>
                    <a:pt x="47" y="0"/>
                  </a:lnTo>
                  <a:lnTo>
                    <a:pt x="35" y="6"/>
                  </a:lnTo>
                  <a:lnTo>
                    <a:pt x="24" y="18"/>
                  </a:lnTo>
                  <a:lnTo>
                    <a:pt x="24" y="0"/>
                  </a:lnTo>
                  <a:lnTo>
                    <a:pt x="12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6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90" name="Freeform 115"/>
            <p:cNvSpPr>
              <a:spLocks/>
            </p:cNvSpPr>
            <p:nvPr/>
          </p:nvSpPr>
          <p:spPr bwMode="auto">
            <a:xfrm>
              <a:off x="2990" y="2270"/>
              <a:ext cx="72" cy="161"/>
            </a:xfrm>
            <a:custGeom>
              <a:avLst/>
              <a:gdLst>
                <a:gd name="T0" fmla="*/ 24 w 72"/>
                <a:gd name="T1" fmla="*/ 24 h 161"/>
                <a:gd name="T2" fmla="*/ 60 w 72"/>
                <a:gd name="T3" fmla="*/ 24 h 161"/>
                <a:gd name="T4" fmla="*/ 66 w 72"/>
                <a:gd name="T5" fmla="*/ 24 h 161"/>
                <a:gd name="T6" fmla="*/ 66 w 72"/>
                <a:gd name="T7" fmla="*/ 24 h 161"/>
                <a:gd name="T8" fmla="*/ 72 w 72"/>
                <a:gd name="T9" fmla="*/ 0 h 161"/>
                <a:gd name="T10" fmla="*/ 72 w 72"/>
                <a:gd name="T11" fmla="*/ 0 h 161"/>
                <a:gd name="T12" fmla="*/ 72 w 72"/>
                <a:gd name="T13" fmla="*/ 6 h 161"/>
                <a:gd name="T14" fmla="*/ 66 w 72"/>
                <a:gd name="T15" fmla="*/ 6 h 161"/>
                <a:gd name="T16" fmla="*/ 24 w 72"/>
                <a:gd name="T17" fmla="*/ 6 h 161"/>
                <a:gd name="T18" fmla="*/ 6 w 72"/>
                <a:gd name="T19" fmla="*/ 60 h 161"/>
                <a:gd name="T20" fmla="*/ 6 w 72"/>
                <a:gd name="T21" fmla="*/ 60 h 161"/>
                <a:gd name="T22" fmla="*/ 24 w 72"/>
                <a:gd name="T23" fmla="*/ 66 h 161"/>
                <a:gd name="T24" fmla="*/ 42 w 72"/>
                <a:gd name="T25" fmla="*/ 72 h 161"/>
                <a:gd name="T26" fmla="*/ 54 w 72"/>
                <a:gd name="T27" fmla="*/ 89 h 161"/>
                <a:gd name="T28" fmla="*/ 60 w 72"/>
                <a:gd name="T29" fmla="*/ 113 h 161"/>
                <a:gd name="T30" fmla="*/ 60 w 72"/>
                <a:gd name="T31" fmla="*/ 131 h 161"/>
                <a:gd name="T32" fmla="*/ 48 w 72"/>
                <a:gd name="T33" fmla="*/ 143 h 161"/>
                <a:gd name="T34" fmla="*/ 30 w 72"/>
                <a:gd name="T35" fmla="*/ 149 h 161"/>
                <a:gd name="T36" fmla="*/ 18 w 72"/>
                <a:gd name="T37" fmla="*/ 143 h 161"/>
                <a:gd name="T38" fmla="*/ 6 w 72"/>
                <a:gd name="T39" fmla="*/ 137 h 161"/>
                <a:gd name="T40" fmla="*/ 0 w 72"/>
                <a:gd name="T41" fmla="*/ 143 h 161"/>
                <a:gd name="T42" fmla="*/ 0 w 72"/>
                <a:gd name="T43" fmla="*/ 149 h 161"/>
                <a:gd name="T44" fmla="*/ 6 w 72"/>
                <a:gd name="T45" fmla="*/ 155 h 161"/>
                <a:gd name="T46" fmla="*/ 24 w 72"/>
                <a:gd name="T47" fmla="*/ 161 h 161"/>
                <a:gd name="T48" fmla="*/ 42 w 72"/>
                <a:gd name="T49" fmla="*/ 155 h 161"/>
                <a:gd name="T50" fmla="*/ 60 w 72"/>
                <a:gd name="T51" fmla="*/ 143 h 161"/>
                <a:gd name="T52" fmla="*/ 66 w 72"/>
                <a:gd name="T53" fmla="*/ 131 h 161"/>
                <a:gd name="T54" fmla="*/ 72 w 72"/>
                <a:gd name="T55" fmla="*/ 107 h 161"/>
                <a:gd name="T56" fmla="*/ 72 w 72"/>
                <a:gd name="T57" fmla="*/ 95 h 161"/>
                <a:gd name="T58" fmla="*/ 66 w 72"/>
                <a:gd name="T59" fmla="*/ 84 h 161"/>
                <a:gd name="T60" fmla="*/ 60 w 72"/>
                <a:gd name="T61" fmla="*/ 66 h 161"/>
                <a:gd name="T62" fmla="*/ 54 w 72"/>
                <a:gd name="T63" fmla="*/ 54 h 161"/>
                <a:gd name="T64" fmla="*/ 42 w 72"/>
                <a:gd name="T65" fmla="*/ 48 h 161"/>
                <a:gd name="T66" fmla="*/ 18 w 72"/>
                <a:gd name="T67" fmla="*/ 42 h 161"/>
                <a:gd name="T68" fmla="*/ 24 w 72"/>
                <a:gd name="T69" fmla="*/ 24 h 1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"/>
                <a:gd name="T106" fmla="*/ 0 h 161"/>
                <a:gd name="T107" fmla="*/ 72 w 72"/>
                <a:gd name="T108" fmla="*/ 161 h 1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" h="161">
                  <a:moveTo>
                    <a:pt x="24" y="24"/>
                  </a:moveTo>
                  <a:lnTo>
                    <a:pt x="60" y="24"/>
                  </a:lnTo>
                  <a:lnTo>
                    <a:pt x="66" y="24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24" y="6"/>
                  </a:lnTo>
                  <a:lnTo>
                    <a:pt x="6" y="60"/>
                  </a:lnTo>
                  <a:lnTo>
                    <a:pt x="24" y="66"/>
                  </a:lnTo>
                  <a:lnTo>
                    <a:pt x="42" y="72"/>
                  </a:lnTo>
                  <a:lnTo>
                    <a:pt x="54" y="89"/>
                  </a:lnTo>
                  <a:lnTo>
                    <a:pt x="60" y="113"/>
                  </a:lnTo>
                  <a:lnTo>
                    <a:pt x="60" y="131"/>
                  </a:lnTo>
                  <a:lnTo>
                    <a:pt x="48" y="143"/>
                  </a:lnTo>
                  <a:lnTo>
                    <a:pt x="30" y="149"/>
                  </a:lnTo>
                  <a:lnTo>
                    <a:pt x="18" y="143"/>
                  </a:lnTo>
                  <a:lnTo>
                    <a:pt x="6" y="137"/>
                  </a:lnTo>
                  <a:lnTo>
                    <a:pt x="0" y="143"/>
                  </a:lnTo>
                  <a:lnTo>
                    <a:pt x="0" y="149"/>
                  </a:lnTo>
                  <a:lnTo>
                    <a:pt x="6" y="155"/>
                  </a:lnTo>
                  <a:lnTo>
                    <a:pt x="24" y="161"/>
                  </a:lnTo>
                  <a:lnTo>
                    <a:pt x="42" y="155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2" y="107"/>
                  </a:lnTo>
                  <a:lnTo>
                    <a:pt x="72" y="95"/>
                  </a:lnTo>
                  <a:lnTo>
                    <a:pt x="66" y="84"/>
                  </a:lnTo>
                  <a:lnTo>
                    <a:pt x="60" y="66"/>
                  </a:lnTo>
                  <a:lnTo>
                    <a:pt x="54" y="54"/>
                  </a:lnTo>
                  <a:lnTo>
                    <a:pt x="42" y="48"/>
                  </a:lnTo>
                  <a:lnTo>
                    <a:pt x="18" y="42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91" name="Freeform 116"/>
            <p:cNvSpPr>
              <a:spLocks/>
            </p:cNvSpPr>
            <p:nvPr/>
          </p:nvSpPr>
          <p:spPr bwMode="auto">
            <a:xfrm>
              <a:off x="3092" y="2300"/>
              <a:ext cx="48" cy="131"/>
            </a:xfrm>
            <a:custGeom>
              <a:avLst/>
              <a:gdLst>
                <a:gd name="T0" fmla="*/ 48 w 48"/>
                <a:gd name="T1" fmla="*/ 30 h 131"/>
                <a:gd name="T2" fmla="*/ 30 w 48"/>
                <a:gd name="T3" fmla="*/ 30 h 131"/>
                <a:gd name="T4" fmla="*/ 36 w 48"/>
                <a:gd name="T5" fmla="*/ 6 h 131"/>
                <a:gd name="T6" fmla="*/ 36 w 48"/>
                <a:gd name="T7" fmla="*/ 6 h 131"/>
                <a:gd name="T8" fmla="*/ 36 w 48"/>
                <a:gd name="T9" fmla="*/ 0 h 131"/>
                <a:gd name="T10" fmla="*/ 36 w 48"/>
                <a:gd name="T11" fmla="*/ 6 h 131"/>
                <a:gd name="T12" fmla="*/ 30 w 48"/>
                <a:gd name="T13" fmla="*/ 6 h 131"/>
                <a:gd name="T14" fmla="*/ 24 w 48"/>
                <a:gd name="T15" fmla="*/ 18 h 131"/>
                <a:gd name="T16" fmla="*/ 12 w 48"/>
                <a:gd name="T17" fmla="*/ 24 h 131"/>
                <a:gd name="T18" fmla="*/ 6 w 48"/>
                <a:gd name="T19" fmla="*/ 30 h 131"/>
                <a:gd name="T20" fmla="*/ 0 w 48"/>
                <a:gd name="T21" fmla="*/ 30 h 131"/>
                <a:gd name="T22" fmla="*/ 0 w 48"/>
                <a:gd name="T23" fmla="*/ 36 h 131"/>
                <a:gd name="T24" fmla="*/ 0 w 48"/>
                <a:gd name="T25" fmla="*/ 36 h 131"/>
                <a:gd name="T26" fmla="*/ 18 w 48"/>
                <a:gd name="T27" fmla="*/ 36 h 131"/>
                <a:gd name="T28" fmla="*/ 0 w 48"/>
                <a:gd name="T29" fmla="*/ 101 h 131"/>
                <a:gd name="T30" fmla="*/ 0 w 48"/>
                <a:gd name="T31" fmla="*/ 107 h 131"/>
                <a:gd name="T32" fmla="*/ 0 w 48"/>
                <a:gd name="T33" fmla="*/ 113 h 131"/>
                <a:gd name="T34" fmla="*/ 0 w 48"/>
                <a:gd name="T35" fmla="*/ 119 h 131"/>
                <a:gd name="T36" fmla="*/ 0 w 48"/>
                <a:gd name="T37" fmla="*/ 119 h 131"/>
                <a:gd name="T38" fmla="*/ 6 w 48"/>
                <a:gd name="T39" fmla="*/ 125 h 131"/>
                <a:gd name="T40" fmla="*/ 6 w 48"/>
                <a:gd name="T41" fmla="*/ 131 h 131"/>
                <a:gd name="T42" fmla="*/ 24 w 48"/>
                <a:gd name="T43" fmla="*/ 125 h 131"/>
                <a:gd name="T44" fmla="*/ 36 w 48"/>
                <a:gd name="T45" fmla="*/ 101 h 131"/>
                <a:gd name="T46" fmla="*/ 30 w 48"/>
                <a:gd name="T47" fmla="*/ 101 h 131"/>
                <a:gd name="T48" fmla="*/ 24 w 48"/>
                <a:gd name="T49" fmla="*/ 113 h 131"/>
                <a:gd name="T50" fmla="*/ 18 w 48"/>
                <a:gd name="T51" fmla="*/ 119 h 131"/>
                <a:gd name="T52" fmla="*/ 12 w 48"/>
                <a:gd name="T53" fmla="*/ 119 h 131"/>
                <a:gd name="T54" fmla="*/ 12 w 48"/>
                <a:gd name="T55" fmla="*/ 113 h 131"/>
                <a:gd name="T56" fmla="*/ 12 w 48"/>
                <a:gd name="T57" fmla="*/ 113 h 131"/>
                <a:gd name="T58" fmla="*/ 30 w 48"/>
                <a:gd name="T59" fmla="*/ 36 h 131"/>
                <a:gd name="T60" fmla="*/ 42 w 48"/>
                <a:gd name="T61" fmla="*/ 36 h 131"/>
                <a:gd name="T62" fmla="*/ 48 w 48"/>
                <a:gd name="T63" fmla="*/ 30 h 1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"/>
                <a:gd name="T97" fmla="*/ 0 h 131"/>
                <a:gd name="T98" fmla="*/ 48 w 48"/>
                <a:gd name="T99" fmla="*/ 131 h 13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" h="131">
                  <a:moveTo>
                    <a:pt x="48" y="30"/>
                  </a:moveTo>
                  <a:lnTo>
                    <a:pt x="30" y="30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18" y="36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3"/>
                  </a:lnTo>
                  <a:lnTo>
                    <a:pt x="0" y="119"/>
                  </a:lnTo>
                  <a:lnTo>
                    <a:pt x="6" y="125"/>
                  </a:lnTo>
                  <a:lnTo>
                    <a:pt x="6" y="131"/>
                  </a:lnTo>
                  <a:lnTo>
                    <a:pt x="24" y="125"/>
                  </a:lnTo>
                  <a:lnTo>
                    <a:pt x="36" y="101"/>
                  </a:lnTo>
                  <a:lnTo>
                    <a:pt x="30" y="101"/>
                  </a:lnTo>
                  <a:lnTo>
                    <a:pt x="24" y="113"/>
                  </a:lnTo>
                  <a:lnTo>
                    <a:pt x="18" y="119"/>
                  </a:lnTo>
                  <a:lnTo>
                    <a:pt x="12" y="119"/>
                  </a:lnTo>
                  <a:lnTo>
                    <a:pt x="12" y="113"/>
                  </a:lnTo>
                  <a:lnTo>
                    <a:pt x="30" y="36"/>
                  </a:lnTo>
                  <a:lnTo>
                    <a:pt x="42" y="36"/>
                  </a:lnTo>
                  <a:lnTo>
                    <a:pt x="48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92" name="Freeform 117"/>
            <p:cNvSpPr>
              <a:spLocks noEditPoints="1"/>
            </p:cNvSpPr>
            <p:nvPr/>
          </p:nvSpPr>
          <p:spPr bwMode="auto">
            <a:xfrm>
              <a:off x="3182" y="2270"/>
              <a:ext cx="125" cy="155"/>
            </a:xfrm>
            <a:custGeom>
              <a:avLst/>
              <a:gdLst>
                <a:gd name="T0" fmla="*/ 125 w 125"/>
                <a:gd name="T1" fmla="*/ 155 h 155"/>
                <a:gd name="T2" fmla="*/ 119 w 125"/>
                <a:gd name="T3" fmla="*/ 149 h 155"/>
                <a:gd name="T4" fmla="*/ 113 w 125"/>
                <a:gd name="T5" fmla="*/ 143 h 155"/>
                <a:gd name="T6" fmla="*/ 107 w 125"/>
                <a:gd name="T7" fmla="*/ 131 h 155"/>
                <a:gd name="T8" fmla="*/ 65 w 125"/>
                <a:gd name="T9" fmla="*/ 0 h 155"/>
                <a:gd name="T10" fmla="*/ 59 w 125"/>
                <a:gd name="T11" fmla="*/ 0 h 155"/>
                <a:gd name="T12" fmla="*/ 23 w 125"/>
                <a:gd name="T13" fmla="*/ 113 h 155"/>
                <a:gd name="T14" fmla="*/ 17 w 125"/>
                <a:gd name="T15" fmla="*/ 131 h 155"/>
                <a:gd name="T16" fmla="*/ 11 w 125"/>
                <a:gd name="T17" fmla="*/ 149 h 155"/>
                <a:gd name="T18" fmla="*/ 6 w 125"/>
                <a:gd name="T19" fmla="*/ 155 h 155"/>
                <a:gd name="T20" fmla="*/ 0 w 125"/>
                <a:gd name="T21" fmla="*/ 155 h 155"/>
                <a:gd name="T22" fmla="*/ 0 w 125"/>
                <a:gd name="T23" fmla="*/ 155 h 155"/>
                <a:gd name="T24" fmla="*/ 35 w 125"/>
                <a:gd name="T25" fmla="*/ 155 h 155"/>
                <a:gd name="T26" fmla="*/ 35 w 125"/>
                <a:gd name="T27" fmla="*/ 155 h 155"/>
                <a:gd name="T28" fmla="*/ 29 w 125"/>
                <a:gd name="T29" fmla="*/ 155 h 155"/>
                <a:gd name="T30" fmla="*/ 23 w 125"/>
                <a:gd name="T31" fmla="*/ 143 h 155"/>
                <a:gd name="T32" fmla="*/ 23 w 125"/>
                <a:gd name="T33" fmla="*/ 143 h 155"/>
                <a:gd name="T34" fmla="*/ 23 w 125"/>
                <a:gd name="T35" fmla="*/ 137 h 155"/>
                <a:gd name="T36" fmla="*/ 35 w 125"/>
                <a:gd name="T37" fmla="*/ 107 h 155"/>
                <a:gd name="T38" fmla="*/ 83 w 125"/>
                <a:gd name="T39" fmla="*/ 107 h 155"/>
                <a:gd name="T40" fmla="*/ 89 w 125"/>
                <a:gd name="T41" fmla="*/ 131 h 155"/>
                <a:gd name="T42" fmla="*/ 95 w 125"/>
                <a:gd name="T43" fmla="*/ 137 h 155"/>
                <a:gd name="T44" fmla="*/ 95 w 125"/>
                <a:gd name="T45" fmla="*/ 143 h 155"/>
                <a:gd name="T46" fmla="*/ 89 w 125"/>
                <a:gd name="T47" fmla="*/ 155 h 155"/>
                <a:gd name="T48" fmla="*/ 77 w 125"/>
                <a:gd name="T49" fmla="*/ 155 h 155"/>
                <a:gd name="T50" fmla="*/ 77 w 125"/>
                <a:gd name="T51" fmla="*/ 155 h 155"/>
                <a:gd name="T52" fmla="*/ 125 w 125"/>
                <a:gd name="T53" fmla="*/ 155 h 155"/>
                <a:gd name="T54" fmla="*/ 125 w 125"/>
                <a:gd name="T55" fmla="*/ 155 h 155"/>
                <a:gd name="T56" fmla="*/ 35 w 125"/>
                <a:gd name="T57" fmla="*/ 95 h 155"/>
                <a:gd name="T58" fmla="*/ 59 w 125"/>
                <a:gd name="T59" fmla="*/ 36 h 155"/>
                <a:gd name="T60" fmla="*/ 77 w 125"/>
                <a:gd name="T61" fmla="*/ 95 h 155"/>
                <a:gd name="T62" fmla="*/ 35 w 125"/>
                <a:gd name="T63" fmla="*/ 95 h 1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5"/>
                <a:gd name="T97" fmla="*/ 0 h 155"/>
                <a:gd name="T98" fmla="*/ 125 w 125"/>
                <a:gd name="T99" fmla="*/ 155 h 1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5" h="155">
                  <a:moveTo>
                    <a:pt x="125" y="155"/>
                  </a:moveTo>
                  <a:lnTo>
                    <a:pt x="119" y="149"/>
                  </a:lnTo>
                  <a:lnTo>
                    <a:pt x="113" y="143"/>
                  </a:lnTo>
                  <a:lnTo>
                    <a:pt x="107" y="131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23" y="113"/>
                  </a:lnTo>
                  <a:lnTo>
                    <a:pt x="17" y="131"/>
                  </a:lnTo>
                  <a:lnTo>
                    <a:pt x="11" y="149"/>
                  </a:lnTo>
                  <a:lnTo>
                    <a:pt x="6" y="155"/>
                  </a:lnTo>
                  <a:lnTo>
                    <a:pt x="0" y="155"/>
                  </a:lnTo>
                  <a:lnTo>
                    <a:pt x="35" y="155"/>
                  </a:lnTo>
                  <a:lnTo>
                    <a:pt x="29" y="155"/>
                  </a:lnTo>
                  <a:lnTo>
                    <a:pt x="23" y="143"/>
                  </a:lnTo>
                  <a:lnTo>
                    <a:pt x="23" y="137"/>
                  </a:lnTo>
                  <a:lnTo>
                    <a:pt x="35" y="107"/>
                  </a:lnTo>
                  <a:lnTo>
                    <a:pt x="83" y="107"/>
                  </a:lnTo>
                  <a:lnTo>
                    <a:pt x="89" y="131"/>
                  </a:lnTo>
                  <a:lnTo>
                    <a:pt x="95" y="137"/>
                  </a:lnTo>
                  <a:lnTo>
                    <a:pt x="95" y="143"/>
                  </a:lnTo>
                  <a:lnTo>
                    <a:pt x="89" y="155"/>
                  </a:lnTo>
                  <a:lnTo>
                    <a:pt x="77" y="155"/>
                  </a:lnTo>
                  <a:lnTo>
                    <a:pt x="125" y="155"/>
                  </a:lnTo>
                  <a:close/>
                  <a:moveTo>
                    <a:pt x="35" y="95"/>
                  </a:moveTo>
                  <a:lnTo>
                    <a:pt x="59" y="36"/>
                  </a:lnTo>
                  <a:lnTo>
                    <a:pt x="77" y="95"/>
                  </a:lnTo>
                  <a:lnTo>
                    <a:pt x="35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93" name="Rectangle 118"/>
            <p:cNvSpPr>
              <a:spLocks noChangeArrowheads="1"/>
            </p:cNvSpPr>
            <p:nvPr/>
          </p:nvSpPr>
          <p:spPr bwMode="auto">
            <a:xfrm>
              <a:off x="3301" y="1804"/>
              <a:ext cx="96" cy="1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394" name="Freeform 119"/>
            <p:cNvSpPr>
              <a:spLocks/>
            </p:cNvSpPr>
            <p:nvPr/>
          </p:nvSpPr>
          <p:spPr bwMode="auto">
            <a:xfrm>
              <a:off x="2817" y="1757"/>
              <a:ext cx="89" cy="113"/>
            </a:xfrm>
            <a:custGeom>
              <a:avLst/>
              <a:gdLst>
                <a:gd name="T0" fmla="*/ 36 w 89"/>
                <a:gd name="T1" fmla="*/ 47 h 113"/>
                <a:gd name="T2" fmla="*/ 0 w 89"/>
                <a:gd name="T3" fmla="*/ 47 h 113"/>
                <a:gd name="T4" fmla="*/ 0 w 89"/>
                <a:gd name="T5" fmla="*/ 65 h 113"/>
                <a:gd name="T6" fmla="*/ 36 w 89"/>
                <a:gd name="T7" fmla="*/ 65 h 113"/>
                <a:gd name="T8" fmla="*/ 36 w 89"/>
                <a:gd name="T9" fmla="*/ 113 h 113"/>
                <a:gd name="T10" fmla="*/ 48 w 89"/>
                <a:gd name="T11" fmla="*/ 113 h 113"/>
                <a:gd name="T12" fmla="*/ 48 w 89"/>
                <a:gd name="T13" fmla="*/ 65 h 113"/>
                <a:gd name="T14" fmla="*/ 89 w 89"/>
                <a:gd name="T15" fmla="*/ 65 h 113"/>
                <a:gd name="T16" fmla="*/ 89 w 89"/>
                <a:gd name="T17" fmla="*/ 47 h 113"/>
                <a:gd name="T18" fmla="*/ 48 w 89"/>
                <a:gd name="T19" fmla="*/ 47 h 113"/>
                <a:gd name="T20" fmla="*/ 48 w 89"/>
                <a:gd name="T21" fmla="*/ 0 h 113"/>
                <a:gd name="T22" fmla="*/ 36 w 89"/>
                <a:gd name="T23" fmla="*/ 0 h 113"/>
                <a:gd name="T24" fmla="*/ 36 w 89"/>
                <a:gd name="T25" fmla="*/ 47 h 1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13"/>
                <a:gd name="T41" fmla="*/ 89 w 89"/>
                <a:gd name="T42" fmla="*/ 113 h 1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13">
                  <a:moveTo>
                    <a:pt x="36" y="47"/>
                  </a:moveTo>
                  <a:lnTo>
                    <a:pt x="0" y="47"/>
                  </a:lnTo>
                  <a:lnTo>
                    <a:pt x="0" y="65"/>
                  </a:lnTo>
                  <a:lnTo>
                    <a:pt x="36" y="65"/>
                  </a:lnTo>
                  <a:lnTo>
                    <a:pt x="36" y="113"/>
                  </a:lnTo>
                  <a:lnTo>
                    <a:pt x="48" y="113"/>
                  </a:lnTo>
                  <a:lnTo>
                    <a:pt x="48" y="65"/>
                  </a:lnTo>
                  <a:lnTo>
                    <a:pt x="89" y="65"/>
                  </a:lnTo>
                  <a:lnTo>
                    <a:pt x="89" y="47"/>
                  </a:lnTo>
                  <a:lnTo>
                    <a:pt x="48" y="47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36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95" name="Freeform 120"/>
            <p:cNvSpPr>
              <a:spLocks/>
            </p:cNvSpPr>
            <p:nvPr/>
          </p:nvSpPr>
          <p:spPr bwMode="auto">
            <a:xfrm>
              <a:off x="3050" y="1870"/>
              <a:ext cx="72" cy="95"/>
            </a:xfrm>
            <a:custGeom>
              <a:avLst/>
              <a:gdLst>
                <a:gd name="T0" fmla="*/ 0 w 72"/>
                <a:gd name="T1" fmla="*/ 6 h 95"/>
                <a:gd name="T2" fmla="*/ 12 w 72"/>
                <a:gd name="T3" fmla="*/ 6 h 95"/>
                <a:gd name="T4" fmla="*/ 18 w 72"/>
                <a:gd name="T5" fmla="*/ 12 h 95"/>
                <a:gd name="T6" fmla="*/ 18 w 72"/>
                <a:gd name="T7" fmla="*/ 30 h 95"/>
                <a:gd name="T8" fmla="*/ 18 w 72"/>
                <a:gd name="T9" fmla="*/ 42 h 95"/>
                <a:gd name="T10" fmla="*/ 24 w 72"/>
                <a:gd name="T11" fmla="*/ 60 h 95"/>
                <a:gd name="T12" fmla="*/ 24 w 72"/>
                <a:gd name="T13" fmla="*/ 78 h 95"/>
                <a:gd name="T14" fmla="*/ 24 w 72"/>
                <a:gd name="T15" fmla="*/ 90 h 95"/>
                <a:gd name="T16" fmla="*/ 24 w 72"/>
                <a:gd name="T17" fmla="*/ 95 h 95"/>
                <a:gd name="T18" fmla="*/ 24 w 72"/>
                <a:gd name="T19" fmla="*/ 95 h 95"/>
                <a:gd name="T20" fmla="*/ 30 w 72"/>
                <a:gd name="T21" fmla="*/ 95 h 95"/>
                <a:gd name="T22" fmla="*/ 36 w 72"/>
                <a:gd name="T23" fmla="*/ 90 h 95"/>
                <a:gd name="T24" fmla="*/ 42 w 72"/>
                <a:gd name="T25" fmla="*/ 78 h 95"/>
                <a:gd name="T26" fmla="*/ 48 w 72"/>
                <a:gd name="T27" fmla="*/ 66 h 95"/>
                <a:gd name="T28" fmla="*/ 60 w 72"/>
                <a:gd name="T29" fmla="*/ 54 h 95"/>
                <a:gd name="T30" fmla="*/ 66 w 72"/>
                <a:gd name="T31" fmla="*/ 30 h 95"/>
                <a:gd name="T32" fmla="*/ 72 w 72"/>
                <a:gd name="T33" fmla="*/ 12 h 95"/>
                <a:gd name="T34" fmla="*/ 66 w 72"/>
                <a:gd name="T35" fmla="*/ 6 h 95"/>
                <a:gd name="T36" fmla="*/ 60 w 72"/>
                <a:gd name="T37" fmla="*/ 0 h 95"/>
                <a:gd name="T38" fmla="*/ 60 w 72"/>
                <a:gd name="T39" fmla="*/ 6 h 95"/>
                <a:gd name="T40" fmla="*/ 54 w 72"/>
                <a:gd name="T41" fmla="*/ 6 h 95"/>
                <a:gd name="T42" fmla="*/ 60 w 72"/>
                <a:gd name="T43" fmla="*/ 18 h 95"/>
                <a:gd name="T44" fmla="*/ 66 w 72"/>
                <a:gd name="T45" fmla="*/ 24 h 95"/>
                <a:gd name="T46" fmla="*/ 66 w 72"/>
                <a:gd name="T47" fmla="*/ 36 h 95"/>
                <a:gd name="T48" fmla="*/ 54 w 72"/>
                <a:gd name="T49" fmla="*/ 48 h 95"/>
                <a:gd name="T50" fmla="*/ 42 w 72"/>
                <a:gd name="T51" fmla="*/ 72 h 95"/>
                <a:gd name="T52" fmla="*/ 36 w 72"/>
                <a:gd name="T53" fmla="*/ 78 h 95"/>
                <a:gd name="T54" fmla="*/ 36 w 72"/>
                <a:gd name="T55" fmla="*/ 60 h 95"/>
                <a:gd name="T56" fmla="*/ 36 w 72"/>
                <a:gd name="T57" fmla="*/ 42 h 95"/>
                <a:gd name="T58" fmla="*/ 30 w 72"/>
                <a:gd name="T59" fmla="*/ 24 h 95"/>
                <a:gd name="T60" fmla="*/ 30 w 72"/>
                <a:gd name="T61" fmla="*/ 6 h 95"/>
                <a:gd name="T62" fmla="*/ 24 w 72"/>
                <a:gd name="T63" fmla="*/ 0 h 95"/>
                <a:gd name="T64" fmla="*/ 24 w 72"/>
                <a:gd name="T65" fmla="*/ 0 h 95"/>
                <a:gd name="T66" fmla="*/ 18 w 72"/>
                <a:gd name="T67" fmla="*/ 6 h 95"/>
                <a:gd name="T68" fmla="*/ 0 w 72"/>
                <a:gd name="T69" fmla="*/ 6 h 95"/>
                <a:gd name="T70" fmla="*/ 0 w 72"/>
                <a:gd name="T71" fmla="*/ 6 h 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2"/>
                <a:gd name="T109" fmla="*/ 0 h 95"/>
                <a:gd name="T110" fmla="*/ 72 w 72"/>
                <a:gd name="T111" fmla="*/ 95 h 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2" h="95">
                  <a:moveTo>
                    <a:pt x="0" y="6"/>
                  </a:moveTo>
                  <a:lnTo>
                    <a:pt x="12" y="6"/>
                  </a:lnTo>
                  <a:lnTo>
                    <a:pt x="18" y="12"/>
                  </a:lnTo>
                  <a:lnTo>
                    <a:pt x="18" y="30"/>
                  </a:lnTo>
                  <a:lnTo>
                    <a:pt x="18" y="42"/>
                  </a:lnTo>
                  <a:lnTo>
                    <a:pt x="24" y="60"/>
                  </a:lnTo>
                  <a:lnTo>
                    <a:pt x="24" y="78"/>
                  </a:lnTo>
                  <a:lnTo>
                    <a:pt x="24" y="90"/>
                  </a:lnTo>
                  <a:lnTo>
                    <a:pt x="24" y="95"/>
                  </a:lnTo>
                  <a:lnTo>
                    <a:pt x="30" y="95"/>
                  </a:lnTo>
                  <a:lnTo>
                    <a:pt x="36" y="90"/>
                  </a:lnTo>
                  <a:lnTo>
                    <a:pt x="42" y="78"/>
                  </a:lnTo>
                  <a:lnTo>
                    <a:pt x="48" y="66"/>
                  </a:lnTo>
                  <a:lnTo>
                    <a:pt x="60" y="54"/>
                  </a:lnTo>
                  <a:lnTo>
                    <a:pt x="66" y="30"/>
                  </a:lnTo>
                  <a:lnTo>
                    <a:pt x="72" y="12"/>
                  </a:lnTo>
                  <a:lnTo>
                    <a:pt x="66" y="6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60" y="18"/>
                  </a:lnTo>
                  <a:lnTo>
                    <a:pt x="66" y="24"/>
                  </a:lnTo>
                  <a:lnTo>
                    <a:pt x="66" y="36"/>
                  </a:lnTo>
                  <a:lnTo>
                    <a:pt x="54" y="48"/>
                  </a:lnTo>
                  <a:lnTo>
                    <a:pt x="42" y="72"/>
                  </a:lnTo>
                  <a:lnTo>
                    <a:pt x="36" y="78"/>
                  </a:lnTo>
                  <a:lnTo>
                    <a:pt x="36" y="60"/>
                  </a:lnTo>
                  <a:lnTo>
                    <a:pt x="36" y="42"/>
                  </a:lnTo>
                  <a:lnTo>
                    <a:pt x="30" y="24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396" name="Freeform 121"/>
            <p:cNvSpPr>
              <a:spLocks noEditPoints="1"/>
            </p:cNvSpPr>
            <p:nvPr/>
          </p:nvSpPr>
          <p:spPr bwMode="auto">
            <a:xfrm>
              <a:off x="3134" y="1948"/>
              <a:ext cx="59" cy="77"/>
            </a:xfrm>
            <a:custGeom>
              <a:avLst/>
              <a:gdLst>
                <a:gd name="T0" fmla="*/ 36 w 59"/>
                <a:gd name="T1" fmla="*/ 0 h 77"/>
                <a:gd name="T2" fmla="*/ 24 w 59"/>
                <a:gd name="T3" fmla="*/ 6 h 77"/>
                <a:gd name="T4" fmla="*/ 12 w 59"/>
                <a:gd name="T5" fmla="*/ 17 h 77"/>
                <a:gd name="T6" fmla="*/ 6 w 59"/>
                <a:gd name="T7" fmla="*/ 35 h 77"/>
                <a:gd name="T8" fmla="*/ 0 w 59"/>
                <a:gd name="T9" fmla="*/ 53 h 77"/>
                <a:gd name="T10" fmla="*/ 6 w 59"/>
                <a:gd name="T11" fmla="*/ 71 h 77"/>
                <a:gd name="T12" fmla="*/ 18 w 59"/>
                <a:gd name="T13" fmla="*/ 77 h 77"/>
                <a:gd name="T14" fmla="*/ 30 w 59"/>
                <a:gd name="T15" fmla="*/ 71 h 77"/>
                <a:gd name="T16" fmla="*/ 48 w 59"/>
                <a:gd name="T17" fmla="*/ 59 h 77"/>
                <a:gd name="T18" fmla="*/ 54 w 59"/>
                <a:gd name="T19" fmla="*/ 41 h 77"/>
                <a:gd name="T20" fmla="*/ 59 w 59"/>
                <a:gd name="T21" fmla="*/ 23 h 77"/>
                <a:gd name="T22" fmla="*/ 54 w 59"/>
                <a:gd name="T23" fmla="*/ 6 h 77"/>
                <a:gd name="T24" fmla="*/ 36 w 59"/>
                <a:gd name="T25" fmla="*/ 0 h 77"/>
                <a:gd name="T26" fmla="*/ 36 w 59"/>
                <a:gd name="T27" fmla="*/ 0 h 77"/>
                <a:gd name="T28" fmla="*/ 36 w 59"/>
                <a:gd name="T29" fmla="*/ 0 h 77"/>
                <a:gd name="T30" fmla="*/ 42 w 59"/>
                <a:gd name="T31" fmla="*/ 6 h 77"/>
                <a:gd name="T32" fmla="*/ 48 w 59"/>
                <a:gd name="T33" fmla="*/ 17 h 77"/>
                <a:gd name="T34" fmla="*/ 48 w 59"/>
                <a:gd name="T35" fmla="*/ 35 h 77"/>
                <a:gd name="T36" fmla="*/ 42 w 59"/>
                <a:gd name="T37" fmla="*/ 53 h 77"/>
                <a:gd name="T38" fmla="*/ 30 w 59"/>
                <a:gd name="T39" fmla="*/ 65 h 77"/>
                <a:gd name="T40" fmla="*/ 18 w 59"/>
                <a:gd name="T41" fmla="*/ 71 h 77"/>
                <a:gd name="T42" fmla="*/ 12 w 59"/>
                <a:gd name="T43" fmla="*/ 65 h 77"/>
                <a:gd name="T44" fmla="*/ 6 w 59"/>
                <a:gd name="T45" fmla="*/ 53 h 77"/>
                <a:gd name="T46" fmla="*/ 12 w 59"/>
                <a:gd name="T47" fmla="*/ 35 h 77"/>
                <a:gd name="T48" fmla="*/ 18 w 59"/>
                <a:gd name="T49" fmla="*/ 17 h 77"/>
                <a:gd name="T50" fmla="*/ 24 w 59"/>
                <a:gd name="T51" fmla="*/ 6 h 77"/>
                <a:gd name="T52" fmla="*/ 36 w 59"/>
                <a:gd name="T53" fmla="*/ 0 h 77"/>
                <a:gd name="T54" fmla="*/ 36 w 59"/>
                <a:gd name="T55" fmla="*/ 0 h 7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9"/>
                <a:gd name="T85" fmla="*/ 0 h 77"/>
                <a:gd name="T86" fmla="*/ 59 w 59"/>
                <a:gd name="T87" fmla="*/ 77 h 7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9" h="77">
                  <a:moveTo>
                    <a:pt x="36" y="0"/>
                  </a:moveTo>
                  <a:lnTo>
                    <a:pt x="24" y="6"/>
                  </a:lnTo>
                  <a:lnTo>
                    <a:pt x="12" y="17"/>
                  </a:lnTo>
                  <a:lnTo>
                    <a:pt x="6" y="35"/>
                  </a:lnTo>
                  <a:lnTo>
                    <a:pt x="0" y="53"/>
                  </a:lnTo>
                  <a:lnTo>
                    <a:pt x="6" y="71"/>
                  </a:lnTo>
                  <a:lnTo>
                    <a:pt x="18" y="77"/>
                  </a:lnTo>
                  <a:lnTo>
                    <a:pt x="30" y="71"/>
                  </a:lnTo>
                  <a:lnTo>
                    <a:pt x="48" y="59"/>
                  </a:lnTo>
                  <a:lnTo>
                    <a:pt x="54" y="41"/>
                  </a:lnTo>
                  <a:lnTo>
                    <a:pt x="59" y="23"/>
                  </a:lnTo>
                  <a:lnTo>
                    <a:pt x="54" y="6"/>
                  </a:lnTo>
                  <a:lnTo>
                    <a:pt x="36" y="0"/>
                  </a:lnTo>
                  <a:close/>
                  <a:moveTo>
                    <a:pt x="36" y="0"/>
                  </a:moveTo>
                  <a:lnTo>
                    <a:pt x="42" y="6"/>
                  </a:lnTo>
                  <a:lnTo>
                    <a:pt x="48" y="17"/>
                  </a:lnTo>
                  <a:lnTo>
                    <a:pt x="48" y="35"/>
                  </a:lnTo>
                  <a:lnTo>
                    <a:pt x="42" y="53"/>
                  </a:lnTo>
                  <a:lnTo>
                    <a:pt x="30" y="65"/>
                  </a:lnTo>
                  <a:lnTo>
                    <a:pt x="18" y="71"/>
                  </a:lnTo>
                  <a:lnTo>
                    <a:pt x="12" y="65"/>
                  </a:lnTo>
                  <a:lnTo>
                    <a:pt x="6" y="53"/>
                  </a:lnTo>
                  <a:lnTo>
                    <a:pt x="12" y="35"/>
                  </a:lnTo>
                  <a:lnTo>
                    <a:pt x="18" y="17"/>
                  </a:lnTo>
                  <a:lnTo>
                    <a:pt x="24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</p:grpSp>
      <p:sp>
        <p:nvSpPr>
          <p:cNvPr id="4099" name="Rectangle 125"/>
          <p:cNvSpPr>
            <a:spLocks noChangeArrowheads="1"/>
          </p:cNvSpPr>
          <p:nvPr/>
        </p:nvSpPr>
        <p:spPr bwMode="auto">
          <a:xfrm>
            <a:off x="762000" y="0"/>
            <a:ext cx="77724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l" rtl="0"/>
            <a:r>
              <a:rPr lang="en-US" sz="3200" dirty="0">
                <a:solidFill>
                  <a:srgbClr val="CC3300"/>
                </a:solidFill>
                <a:latin typeface="Comic Sans MS" pitchFamily="66" charset="0"/>
              </a:rPr>
              <a:t>Superposition Theorem</a:t>
            </a:r>
          </a:p>
        </p:txBody>
      </p:sp>
      <p:grpSp>
        <p:nvGrpSpPr>
          <p:cNvPr id="3" name="Group 127"/>
          <p:cNvGrpSpPr>
            <a:grpSpLocks/>
          </p:cNvGrpSpPr>
          <p:nvPr/>
        </p:nvGrpSpPr>
        <p:grpSpPr bwMode="auto">
          <a:xfrm>
            <a:off x="533400" y="4114800"/>
            <a:ext cx="3200400" cy="2133600"/>
            <a:chOff x="1358" y="975"/>
            <a:chExt cx="3032" cy="2436"/>
          </a:xfrm>
        </p:grpSpPr>
        <p:sp>
          <p:nvSpPr>
            <p:cNvPr id="4202" name="Freeform 128"/>
            <p:cNvSpPr>
              <a:spLocks/>
            </p:cNvSpPr>
            <p:nvPr/>
          </p:nvSpPr>
          <p:spPr bwMode="auto">
            <a:xfrm>
              <a:off x="3678" y="1375"/>
              <a:ext cx="1" cy="1475"/>
            </a:xfrm>
            <a:custGeom>
              <a:avLst/>
              <a:gdLst>
                <a:gd name="T0" fmla="*/ 0 w 1"/>
                <a:gd name="T1" fmla="*/ 1475 h 1475"/>
                <a:gd name="T2" fmla="*/ 0 w 1"/>
                <a:gd name="T3" fmla="*/ 0 h 1475"/>
                <a:gd name="T4" fmla="*/ 0 w 1"/>
                <a:gd name="T5" fmla="*/ 1475 h 1475"/>
                <a:gd name="T6" fmla="*/ 0 w 1"/>
                <a:gd name="T7" fmla="*/ 1475 h 14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475"/>
                <a:gd name="T14" fmla="*/ 1 w 1"/>
                <a:gd name="T15" fmla="*/ 1475 h 14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475">
                  <a:moveTo>
                    <a:pt x="0" y="1475"/>
                  </a:moveTo>
                  <a:lnTo>
                    <a:pt x="0" y="0"/>
                  </a:lnTo>
                  <a:lnTo>
                    <a:pt x="0" y="14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03" name="Freeform 129"/>
            <p:cNvSpPr>
              <a:spLocks noEditPoints="1"/>
            </p:cNvSpPr>
            <p:nvPr/>
          </p:nvSpPr>
          <p:spPr bwMode="auto">
            <a:xfrm>
              <a:off x="1358" y="1375"/>
              <a:ext cx="2320" cy="1"/>
            </a:xfrm>
            <a:custGeom>
              <a:avLst/>
              <a:gdLst>
                <a:gd name="T0" fmla="*/ 2320 w 2320"/>
                <a:gd name="T1" fmla="*/ 0 h 1"/>
                <a:gd name="T2" fmla="*/ 0 w 2320"/>
                <a:gd name="T3" fmla="*/ 0 h 1"/>
                <a:gd name="T4" fmla="*/ 2320 w 2320"/>
                <a:gd name="T5" fmla="*/ 0 h 1"/>
                <a:gd name="T6" fmla="*/ 2320 w 2320"/>
                <a:gd name="T7" fmla="*/ 0 h 1"/>
                <a:gd name="T8" fmla="*/ 2320 w 2320"/>
                <a:gd name="T9" fmla="*/ 0 h 1"/>
                <a:gd name="T10" fmla="*/ 2320 w 2320"/>
                <a:gd name="T11" fmla="*/ 0 h 1"/>
                <a:gd name="T12" fmla="*/ 2320 w 2320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1"/>
                <a:gd name="T23" fmla="*/ 2320 w 2320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1">
                  <a:moveTo>
                    <a:pt x="2320" y="0"/>
                  </a:moveTo>
                  <a:lnTo>
                    <a:pt x="0" y="0"/>
                  </a:lnTo>
                  <a:lnTo>
                    <a:pt x="2320" y="0"/>
                  </a:lnTo>
                  <a:close/>
                  <a:moveTo>
                    <a:pt x="2320" y="0"/>
                  </a:moveTo>
                  <a:lnTo>
                    <a:pt x="23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04" name="Freeform 130"/>
            <p:cNvSpPr>
              <a:spLocks noEditPoints="1"/>
            </p:cNvSpPr>
            <p:nvPr/>
          </p:nvSpPr>
          <p:spPr bwMode="auto">
            <a:xfrm>
              <a:off x="1358" y="1375"/>
              <a:ext cx="1" cy="1475"/>
            </a:xfrm>
            <a:custGeom>
              <a:avLst/>
              <a:gdLst>
                <a:gd name="T0" fmla="*/ 0 w 1"/>
                <a:gd name="T1" fmla="*/ 0 h 1475"/>
                <a:gd name="T2" fmla="*/ 0 w 1"/>
                <a:gd name="T3" fmla="*/ 1475 h 1475"/>
                <a:gd name="T4" fmla="*/ 0 w 1"/>
                <a:gd name="T5" fmla="*/ 0 h 1475"/>
                <a:gd name="T6" fmla="*/ 0 w 1"/>
                <a:gd name="T7" fmla="*/ 0 h 1475"/>
                <a:gd name="T8" fmla="*/ 0 w 1"/>
                <a:gd name="T9" fmla="*/ 0 h 1475"/>
                <a:gd name="T10" fmla="*/ 0 w 1"/>
                <a:gd name="T11" fmla="*/ 0 h 1475"/>
                <a:gd name="T12" fmla="*/ 0 w 1"/>
                <a:gd name="T13" fmla="*/ 0 h 14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475"/>
                <a:gd name="T23" fmla="*/ 1 w 1"/>
                <a:gd name="T24" fmla="*/ 1475 h 14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475">
                  <a:moveTo>
                    <a:pt x="0" y="0"/>
                  </a:moveTo>
                  <a:lnTo>
                    <a:pt x="0" y="147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05" name="Freeform 131"/>
            <p:cNvSpPr>
              <a:spLocks noEditPoints="1"/>
            </p:cNvSpPr>
            <p:nvPr/>
          </p:nvSpPr>
          <p:spPr bwMode="auto">
            <a:xfrm>
              <a:off x="1358" y="2850"/>
              <a:ext cx="2320" cy="1"/>
            </a:xfrm>
            <a:custGeom>
              <a:avLst/>
              <a:gdLst>
                <a:gd name="T0" fmla="*/ 0 w 2320"/>
                <a:gd name="T1" fmla="*/ 0 h 1"/>
                <a:gd name="T2" fmla="*/ 2320 w 2320"/>
                <a:gd name="T3" fmla="*/ 0 h 1"/>
                <a:gd name="T4" fmla="*/ 0 w 2320"/>
                <a:gd name="T5" fmla="*/ 0 h 1"/>
                <a:gd name="T6" fmla="*/ 0 w 2320"/>
                <a:gd name="T7" fmla="*/ 0 h 1"/>
                <a:gd name="T8" fmla="*/ 0 w 2320"/>
                <a:gd name="T9" fmla="*/ 0 h 1"/>
                <a:gd name="T10" fmla="*/ 0 w 2320"/>
                <a:gd name="T11" fmla="*/ 0 h 1"/>
                <a:gd name="T12" fmla="*/ 0 w 2320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1"/>
                <a:gd name="T23" fmla="*/ 2320 w 2320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1">
                  <a:moveTo>
                    <a:pt x="0" y="0"/>
                  </a:moveTo>
                  <a:lnTo>
                    <a:pt x="232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06" name="Freeform 132"/>
            <p:cNvSpPr>
              <a:spLocks/>
            </p:cNvSpPr>
            <p:nvPr/>
          </p:nvSpPr>
          <p:spPr bwMode="auto">
            <a:xfrm>
              <a:off x="3678" y="28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07" name="Freeform 133"/>
            <p:cNvSpPr>
              <a:spLocks/>
            </p:cNvSpPr>
            <p:nvPr/>
          </p:nvSpPr>
          <p:spPr bwMode="auto">
            <a:xfrm>
              <a:off x="1699" y="1345"/>
              <a:ext cx="490" cy="66"/>
            </a:xfrm>
            <a:custGeom>
              <a:avLst/>
              <a:gdLst>
                <a:gd name="T0" fmla="*/ 490 w 490"/>
                <a:gd name="T1" fmla="*/ 66 h 66"/>
                <a:gd name="T2" fmla="*/ 490 w 490"/>
                <a:gd name="T3" fmla="*/ 0 h 66"/>
                <a:gd name="T4" fmla="*/ 0 w 490"/>
                <a:gd name="T5" fmla="*/ 0 h 66"/>
                <a:gd name="T6" fmla="*/ 0 w 490"/>
                <a:gd name="T7" fmla="*/ 66 h 66"/>
                <a:gd name="T8" fmla="*/ 490 w 490"/>
                <a:gd name="T9" fmla="*/ 66 h 66"/>
                <a:gd name="T10" fmla="*/ 490 w 490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0"/>
                <a:gd name="T19" fmla="*/ 0 h 66"/>
                <a:gd name="T20" fmla="*/ 490 w 490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0" h="66">
                  <a:moveTo>
                    <a:pt x="490" y="66"/>
                  </a:moveTo>
                  <a:lnTo>
                    <a:pt x="490" y="0"/>
                  </a:lnTo>
                  <a:lnTo>
                    <a:pt x="0" y="0"/>
                  </a:lnTo>
                  <a:lnTo>
                    <a:pt x="0" y="66"/>
                  </a:lnTo>
                  <a:lnTo>
                    <a:pt x="490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08" name="Freeform 134"/>
            <p:cNvSpPr>
              <a:spLocks/>
            </p:cNvSpPr>
            <p:nvPr/>
          </p:nvSpPr>
          <p:spPr bwMode="auto">
            <a:xfrm>
              <a:off x="1693" y="1375"/>
              <a:ext cx="30" cy="83"/>
            </a:xfrm>
            <a:custGeom>
              <a:avLst/>
              <a:gdLst>
                <a:gd name="T0" fmla="*/ 0 w 30"/>
                <a:gd name="T1" fmla="*/ 0 h 83"/>
                <a:gd name="T2" fmla="*/ 30 w 30"/>
                <a:gd name="T3" fmla="*/ 83 h 83"/>
                <a:gd name="T4" fmla="*/ 0 w 30"/>
                <a:gd name="T5" fmla="*/ 0 h 83"/>
                <a:gd name="T6" fmla="*/ 0 w 30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83"/>
                <a:gd name="T14" fmla="*/ 30 w 3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83">
                  <a:moveTo>
                    <a:pt x="0" y="0"/>
                  </a:moveTo>
                  <a:lnTo>
                    <a:pt x="3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09" name="Freeform 135"/>
            <p:cNvSpPr>
              <a:spLocks noEditPoints="1"/>
            </p:cNvSpPr>
            <p:nvPr/>
          </p:nvSpPr>
          <p:spPr bwMode="auto">
            <a:xfrm>
              <a:off x="1723" y="1375"/>
              <a:ext cx="36" cy="83"/>
            </a:xfrm>
            <a:custGeom>
              <a:avLst/>
              <a:gdLst>
                <a:gd name="T0" fmla="*/ 0 w 36"/>
                <a:gd name="T1" fmla="*/ 83 h 83"/>
                <a:gd name="T2" fmla="*/ 36 w 36"/>
                <a:gd name="T3" fmla="*/ 0 h 83"/>
                <a:gd name="T4" fmla="*/ 0 w 36"/>
                <a:gd name="T5" fmla="*/ 83 h 83"/>
                <a:gd name="T6" fmla="*/ 0 w 36"/>
                <a:gd name="T7" fmla="*/ 83 h 83"/>
                <a:gd name="T8" fmla="*/ 0 w 36"/>
                <a:gd name="T9" fmla="*/ 83 h 83"/>
                <a:gd name="T10" fmla="*/ 0 w 36"/>
                <a:gd name="T11" fmla="*/ 83 h 83"/>
                <a:gd name="T12" fmla="*/ 0 w 36"/>
                <a:gd name="T13" fmla="*/ 83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83"/>
                <a:gd name="T23" fmla="*/ 36 w 36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83">
                  <a:moveTo>
                    <a:pt x="0" y="83"/>
                  </a:moveTo>
                  <a:lnTo>
                    <a:pt x="36" y="0"/>
                  </a:lnTo>
                  <a:lnTo>
                    <a:pt x="0" y="83"/>
                  </a:lnTo>
                  <a:close/>
                  <a:moveTo>
                    <a:pt x="0" y="83"/>
                  </a:moveTo>
                  <a:lnTo>
                    <a:pt x="0" y="83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10" name="Freeform 136"/>
            <p:cNvSpPr>
              <a:spLocks noEditPoints="1"/>
            </p:cNvSpPr>
            <p:nvPr/>
          </p:nvSpPr>
          <p:spPr bwMode="auto">
            <a:xfrm>
              <a:off x="1759" y="1297"/>
              <a:ext cx="30" cy="78"/>
            </a:xfrm>
            <a:custGeom>
              <a:avLst/>
              <a:gdLst>
                <a:gd name="T0" fmla="*/ 0 w 30"/>
                <a:gd name="T1" fmla="*/ 78 h 78"/>
                <a:gd name="T2" fmla="*/ 30 w 30"/>
                <a:gd name="T3" fmla="*/ 0 h 78"/>
                <a:gd name="T4" fmla="*/ 0 w 30"/>
                <a:gd name="T5" fmla="*/ 78 h 78"/>
                <a:gd name="T6" fmla="*/ 0 w 30"/>
                <a:gd name="T7" fmla="*/ 78 h 78"/>
                <a:gd name="T8" fmla="*/ 0 w 30"/>
                <a:gd name="T9" fmla="*/ 78 h 78"/>
                <a:gd name="T10" fmla="*/ 0 w 30"/>
                <a:gd name="T11" fmla="*/ 78 h 78"/>
                <a:gd name="T12" fmla="*/ 0 w 30"/>
                <a:gd name="T13" fmla="*/ 78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78"/>
                <a:gd name="T23" fmla="*/ 30 w 3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78">
                  <a:moveTo>
                    <a:pt x="0" y="78"/>
                  </a:moveTo>
                  <a:lnTo>
                    <a:pt x="30" y="0"/>
                  </a:lnTo>
                  <a:lnTo>
                    <a:pt x="0" y="78"/>
                  </a:lnTo>
                  <a:close/>
                  <a:moveTo>
                    <a:pt x="0" y="78"/>
                  </a:moveTo>
                  <a:lnTo>
                    <a:pt x="0" y="78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11" name="Freeform 137"/>
            <p:cNvSpPr>
              <a:spLocks noEditPoints="1"/>
            </p:cNvSpPr>
            <p:nvPr/>
          </p:nvSpPr>
          <p:spPr bwMode="auto">
            <a:xfrm>
              <a:off x="1789" y="1297"/>
              <a:ext cx="29" cy="78"/>
            </a:xfrm>
            <a:custGeom>
              <a:avLst/>
              <a:gdLst>
                <a:gd name="T0" fmla="*/ 0 w 29"/>
                <a:gd name="T1" fmla="*/ 0 h 78"/>
                <a:gd name="T2" fmla="*/ 29 w 29"/>
                <a:gd name="T3" fmla="*/ 78 h 78"/>
                <a:gd name="T4" fmla="*/ 0 w 29"/>
                <a:gd name="T5" fmla="*/ 0 h 78"/>
                <a:gd name="T6" fmla="*/ 0 w 29"/>
                <a:gd name="T7" fmla="*/ 0 h 78"/>
                <a:gd name="T8" fmla="*/ 0 w 29"/>
                <a:gd name="T9" fmla="*/ 0 h 78"/>
                <a:gd name="T10" fmla="*/ 0 w 29"/>
                <a:gd name="T11" fmla="*/ 0 h 78"/>
                <a:gd name="T12" fmla="*/ 0 w 29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78"/>
                <a:gd name="T23" fmla="*/ 29 w 29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78">
                  <a:moveTo>
                    <a:pt x="0" y="0"/>
                  </a:moveTo>
                  <a:lnTo>
                    <a:pt x="29" y="7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12" name="Freeform 138"/>
            <p:cNvSpPr>
              <a:spLocks noEditPoints="1"/>
            </p:cNvSpPr>
            <p:nvPr/>
          </p:nvSpPr>
          <p:spPr bwMode="auto">
            <a:xfrm>
              <a:off x="1818" y="137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13" name="Freeform 139"/>
            <p:cNvSpPr>
              <a:spLocks noEditPoints="1"/>
            </p:cNvSpPr>
            <p:nvPr/>
          </p:nvSpPr>
          <p:spPr bwMode="auto">
            <a:xfrm>
              <a:off x="1818" y="1375"/>
              <a:ext cx="30" cy="83"/>
            </a:xfrm>
            <a:custGeom>
              <a:avLst/>
              <a:gdLst>
                <a:gd name="T0" fmla="*/ 0 w 30"/>
                <a:gd name="T1" fmla="*/ 0 h 83"/>
                <a:gd name="T2" fmla="*/ 30 w 30"/>
                <a:gd name="T3" fmla="*/ 83 h 83"/>
                <a:gd name="T4" fmla="*/ 0 w 30"/>
                <a:gd name="T5" fmla="*/ 0 h 83"/>
                <a:gd name="T6" fmla="*/ 0 w 30"/>
                <a:gd name="T7" fmla="*/ 0 h 83"/>
                <a:gd name="T8" fmla="*/ 0 w 30"/>
                <a:gd name="T9" fmla="*/ 0 h 83"/>
                <a:gd name="T10" fmla="*/ 0 w 30"/>
                <a:gd name="T11" fmla="*/ 0 h 83"/>
                <a:gd name="T12" fmla="*/ 0 w 30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83"/>
                <a:gd name="T23" fmla="*/ 30 w 3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83">
                  <a:moveTo>
                    <a:pt x="0" y="0"/>
                  </a:moveTo>
                  <a:lnTo>
                    <a:pt x="30" y="8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14" name="Freeform 140"/>
            <p:cNvSpPr>
              <a:spLocks noEditPoints="1"/>
            </p:cNvSpPr>
            <p:nvPr/>
          </p:nvSpPr>
          <p:spPr bwMode="auto">
            <a:xfrm>
              <a:off x="1848" y="1375"/>
              <a:ext cx="36" cy="83"/>
            </a:xfrm>
            <a:custGeom>
              <a:avLst/>
              <a:gdLst>
                <a:gd name="T0" fmla="*/ 0 w 36"/>
                <a:gd name="T1" fmla="*/ 83 h 83"/>
                <a:gd name="T2" fmla="*/ 36 w 36"/>
                <a:gd name="T3" fmla="*/ 0 h 83"/>
                <a:gd name="T4" fmla="*/ 0 w 36"/>
                <a:gd name="T5" fmla="*/ 83 h 83"/>
                <a:gd name="T6" fmla="*/ 0 w 36"/>
                <a:gd name="T7" fmla="*/ 83 h 83"/>
                <a:gd name="T8" fmla="*/ 0 w 36"/>
                <a:gd name="T9" fmla="*/ 83 h 83"/>
                <a:gd name="T10" fmla="*/ 0 w 36"/>
                <a:gd name="T11" fmla="*/ 83 h 83"/>
                <a:gd name="T12" fmla="*/ 0 w 36"/>
                <a:gd name="T13" fmla="*/ 83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83"/>
                <a:gd name="T23" fmla="*/ 36 w 36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83">
                  <a:moveTo>
                    <a:pt x="0" y="83"/>
                  </a:moveTo>
                  <a:lnTo>
                    <a:pt x="36" y="0"/>
                  </a:lnTo>
                  <a:lnTo>
                    <a:pt x="0" y="83"/>
                  </a:lnTo>
                  <a:close/>
                  <a:moveTo>
                    <a:pt x="0" y="83"/>
                  </a:moveTo>
                  <a:lnTo>
                    <a:pt x="0" y="83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15" name="Freeform 141"/>
            <p:cNvSpPr>
              <a:spLocks noEditPoints="1"/>
            </p:cNvSpPr>
            <p:nvPr/>
          </p:nvSpPr>
          <p:spPr bwMode="auto">
            <a:xfrm>
              <a:off x="1884" y="1297"/>
              <a:ext cx="30" cy="78"/>
            </a:xfrm>
            <a:custGeom>
              <a:avLst/>
              <a:gdLst>
                <a:gd name="T0" fmla="*/ 0 w 30"/>
                <a:gd name="T1" fmla="*/ 78 h 78"/>
                <a:gd name="T2" fmla="*/ 30 w 30"/>
                <a:gd name="T3" fmla="*/ 0 h 78"/>
                <a:gd name="T4" fmla="*/ 0 w 30"/>
                <a:gd name="T5" fmla="*/ 78 h 78"/>
                <a:gd name="T6" fmla="*/ 0 w 30"/>
                <a:gd name="T7" fmla="*/ 78 h 78"/>
                <a:gd name="T8" fmla="*/ 0 w 30"/>
                <a:gd name="T9" fmla="*/ 78 h 78"/>
                <a:gd name="T10" fmla="*/ 0 w 30"/>
                <a:gd name="T11" fmla="*/ 78 h 78"/>
                <a:gd name="T12" fmla="*/ 0 w 30"/>
                <a:gd name="T13" fmla="*/ 78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78"/>
                <a:gd name="T23" fmla="*/ 30 w 3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78">
                  <a:moveTo>
                    <a:pt x="0" y="78"/>
                  </a:moveTo>
                  <a:lnTo>
                    <a:pt x="30" y="0"/>
                  </a:lnTo>
                  <a:lnTo>
                    <a:pt x="0" y="78"/>
                  </a:lnTo>
                  <a:close/>
                  <a:moveTo>
                    <a:pt x="0" y="78"/>
                  </a:moveTo>
                  <a:lnTo>
                    <a:pt x="0" y="78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16" name="Freeform 142"/>
            <p:cNvSpPr>
              <a:spLocks noEditPoints="1"/>
            </p:cNvSpPr>
            <p:nvPr/>
          </p:nvSpPr>
          <p:spPr bwMode="auto">
            <a:xfrm>
              <a:off x="1914" y="1297"/>
              <a:ext cx="30" cy="78"/>
            </a:xfrm>
            <a:custGeom>
              <a:avLst/>
              <a:gdLst>
                <a:gd name="T0" fmla="*/ 0 w 30"/>
                <a:gd name="T1" fmla="*/ 0 h 78"/>
                <a:gd name="T2" fmla="*/ 30 w 30"/>
                <a:gd name="T3" fmla="*/ 78 h 78"/>
                <a:gd name="T4" fmla="*/ 0 w 30"/>
                <a:gd name="T5" fmla="*/ 0 h 78"/>
                <a:gd name="T6" fmla="*/ 0 w 30"/>
                <a:gd name="T7" fmla="*/ 0 h 78"/>
                <a:gd name="T8" fmla="*/ 0 w 30"/>
                <a:gd name="T9" fmla="*/ 0 h 78"/>
                <a:gd name="T10" fmla="*/ 0 w 30"/>
                <a:gd name="T11" fmla="*/ 0 h 78"/>
                <a:gd name="T12" fmla="*/ 0 w 30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78"/>
                <a:gd name="T23" fmla="*/ 30 w 3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78">
                  <a:moveTo>
                    <a:pt x="0" y="0"/>
                  </a:moveTo>
                  <a:lnTo>
                    <a:pt x="30" y="7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17" name="Freeform 143"/>
            <p:cNvSpPr>
              <a:spLocks noEditPoints="1"/>
            </p:cNvSpPr>
            <p:nvPr/>
          </p:nvSpPr>
          <p:spPr bwMode="auto">
            <a:xfrm>
              <a:off x="1944" y="1375"/>
              <a:ext cx="30" cy="83"/>
            </a:xfrm>
            <a:custGeom>
              <a:avLst/>
              <a:gdLst>
                <a:gd name="T0" fmla="*/ 0 w 30"/>
                <a:gd name="T1" fmla="*/ 0 h 83"/>
                <a:gd name="T2" fmla="*/ 30 w 30"/>
                <a:gd name="T3" fmla="*/ 83 h 83"/>
                <a:gd name="T4" fmla="*/ 0 w 30"/>
                <a:gd name="T5" fmla="*/ 0 h 83"/>
                <a:gd name="T6" fmla="*/ 0 w 30"/>
                <a:gd name="T7" fmla="*/ 0 h 83"/>
                <a:gd name="T8" fmla="*/ 0 w 30"/>
                <a:gd name="T9" fmla="*/ 0 h 83"/>
                <a:gd name="T10" fmla="*/ 0 w 30"/>
                <a:gd name="T11" fmla="*/ 0 h 83"/>
                <a:gd name="T12" fmla="*/ 0 w 30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83"/>
                <a:gd name="T23" fmla="*/ 30 w 3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83">
                  <a:moveTo>
                    <a:pt x="0" y="0"/>
                  </a:moveTo>
                  <a:lnTo>
                    <a:pt x="30" y="8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18" name="Freeform 144"/>
            <p:cNvSpPr>
              <a:spLocks noEditPoints="1"/>
            </p:cNvSpPr>
            <p:nvPr/>
          </p:nvSpPr>
          <p:spPr bwMode="auto">
            <a:xfrm>
              <a:off x="1974" y="1375"/>
              <a:ext cx="36" cy="83"/>
            </a:xfrm>
            <a:custGeom>
              <a:avLst/>
              <a:gdLst>
                <a:gd name="T0" fmla="*/ 0 w 36"/>
                <a:gd name="T1" fmla="*/ 83 h 83"/>
                <a:gd name="T2" fmla="*/ 36 w 36"/>
                <a:gd name="T3" fmla="*/ 0 h 83"/>
                <a:gd name="T4" fmla="*/ 0 w 36"/>
                <a:gd name="T5" fmla="*/ 83 h 83"/>
                <a:gd name="T6" fmla="*/ 0 w 36"/>
                <a:gd name="T7" fmla="*/ 83 h 83"/>
                <a:gd name="T8" fmla="*/ 0 w 36"/>
                <a:gd name="T9" fmla="*/ 83 h 83"/>
                <a:gd name="T10" fmla="*/ 0 w 36"/>
                <a:gd name="T11" fmla="*/ 83 h 83"/>
                <a:gd name="T12" fmla="*/ 0 w 36"/>
                <a:gd name="T13" fmla="*/ 83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83"/>
                <a:gd name="T23" fmla="*/ 36 w 36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83">
                  <a:moveTo>
                    <a:pt x="0" y="83"/>
                  </a:moveTo>
                  <a:lnTo>
                    <a:pt x="36" y="0"/>
                  </a:lnTo>
                  <a:lnTo>
                    <a:pt x="0" y="83"/>
                  </a:lnTo>
                  <a:close/>
                  <a:moveTo>
                    <a:pt x="0" y="83"/>
                  </a:moveTo>
                  <a:lnTo>
                    <a:pt x="0" y="83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19" name="Freeform 145"/>
            <p:cNvSpPr>
              <a:spLocks noEditPoints="1"/>
            </p:cNvSpPr>
            <p:nvPr/>
          </p:nvSpPr>
          <p:spPr bwMode="auto">
            <a:xfrm>
              <a:off x="2010" y="1297"/>
              <a:ext cx="30" cy="78"/>
            </a:xfrm>
            <a:custGeom>
              <a:avLst/>
              <a:gdLst>
                <a:gd name="T0" fmla="*/ 0 w 30"/>
                <a:gd name="T1" fmla="*/ 78 h 78"/>
                <a:gd name="T2" fmla="*/ 30 w 30"/>
                <a:gd name="T3" fmla="*/ 0 h 78"/>
                <a:gd name="T4" fmla="*/ 0 w 30"/>
                <a:gd name="T5" fmla="*/ 78 h 78"/>
                <a:gd name="T6" fmla="*/ 0 w 30"/>
                <a:gd name="T7" fmla="*/ 78 h 78"/>
                <a:gd name="T8" fmla="*/ 0 w 30"/>
                <a:gd name="T9" fmla="*/ 78 h 78"/>
                <a:gd name="T10" fmla="*/ 0 w 30"/>
                <a:gd name="T11" fmla="*/ 78 h 78"/>
                <a:gd name="T12" fmla="*/ 0 w 30"/>
                <a:gd name="T13" fmla="*/ 78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78"/>
                <a:gd name="T23" fmla="*/ 30 w 3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78">
                  <a:moveTo>
                    <a:pt x="0" y="78"/>
                  </a:moveTo>
                  <a:lnTo>
                    <a:pt x="30" y="0"/>
                  </a:lnTo>
                  <a:lnTo>
                    <a:pt x="0" y="78"/>
                  </a:lnTo>
                  <a:close/>
                  <a:moveTo>
                    <a:pt x="0" y="78"/>
                  </a:moveTo>
                  <a:lnTo>
                    <a:pt x="0" y="78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20" name="Freeform 146"/>
            <p:cNvSpPr>
              <a:spLocks noEditPoints="1"/>
            </p:cNvSpPr>
            <p:nvPr/>
          </p:nvSpPr>
          <p:spPr bwMode="auto">
            <a:xfrm>
              <a:off x="2040" y="1297"/>
              <a:ext cx="30" cy="78"/>
            </a:xfrm>
            <a:custGeom>
              <a:avLst/>
              <a:gdLst>
                <a:gd name="T0" fmla="*/ 0 w 30"/>
                <a:gd name="T1" fmla="*/ 0 h 78"/>
                <a:gd name="T2" fmla="*/ 30 w 30"/>
                <a:gd name="T3" fmla="*/ 78 h 78"/>
                <a:gd name="T4" fmla="*/ 0 w 30"/>
                <a:gd name="T5" fmla="*/ 0 h 78"/>
                <a:gd name="T6" fmla="*/ 0 w 30"/>
                <a:gd name="T7" fmla="*/ 0 h 78"/>
                <a:gd name="T8" fmla="*/ 0 w 30"/>
                <a:gd name="T9" fmla="*/ 0 h 78"/>
                <a:gd name="T10" fmla="*/ 0 w 30"/>
                <a:gd name="T11" fmla="*/ 0 h 78"/>
                <a:gd name="T12" fmla="*/ 0 w 30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78"/>
                <a:gd name="T23" fmla="*/ 30 w 3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78">
                  <a:moveTo>
                    <a:pt x="0" y="0"/>
                  </a:moveTo>
                  <a:lnTo>
                    <a:pt x="30" y="7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21" name="Freeform 147"/>
            <p:cNvSpPr>
              <a:spLocks noEditPoints="1"/>
            </p:cNvSpPr>
            <p:nvPr/>
          </p:nvSpPr>
          <p:spPr bwMode="auto">
            <a:xfrm>
              <a:off x="2070" y="1375"/>
              <a:ext cx="30" cy="83"/>
            </a:xfrm>
            <a:custGeom>
              <a:avLst/>
              <a:gdLst>
                <a:gd name="T0" fmla="*/ 0 w 30"/>
                <a:gd name="T1" fmla="*/ 0 h 83"/>
                <a:gd name="T2" fmla="*/ 30 w 30"/>
                <a:gd name="T3" fmla="*/ 83 h 83"/>
                <a:gd name="T4" fmla="*/ 0 w 30"/>
                <a:gd name="T5" fmla="*/ 0 h 83"/>
                <a:gd name="T6" fmla="*/ 0 w 30"/>
                <a:gd name="T7" fmla="*/ 0 h 83"/>
                <a:gd name="T8" fmla="*/ 0 w 30"/>
                <a:gd name="T9" fmla="*/ 0 h 83"/>
                <a:gd name="T10" fmla="*/ 0 w 30"/>
                <a:gd name="T11" fmla="*/ 0 h 83"/>
                <a:gd name="T12" fmla="*/ 0 w 30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83"/>
                <a:gd name="T23" fmla="*/ 30 w 3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83">
                  <a:moveTo>
                    <a:pt x="0" y="0"/>
                  </a:moveTo>
                  <a:lnTo>
                    <a:pt x="30" y="8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22" name="Freeform 148"/>
            <p:cNvSpPr>
              <a:spLocks noEditPoints="1"/>
            </p:cNvSpPr>
            <p:nvPr/>
          </p:nvSpPr>
          <p:spPr bwMode="auto">
            <a:xfrm>
              <a:off x="2100" y="1375"/>
              <a:ext cx="35" cy="83"/>
            </a:xfrm>
            <a:custGeom>
              <a:avLst/>
              <a:gdLst>
                <a:gd name="T0" fmla="*/ 0 w 35"/>
                <a:gd name="T1" fmla="*/ 83 h 83"/>
                <a:gd name="T2" fmla="*/ 35 w 35"/>
                <a:gd name="T3" fmla="*/ 0 h 83"/>
                <a:gd name="T4" fmla="*/ 0 w 35"/>
                <a:gd name="T5" fmla="*/ 83 h 83"/>
                <a:gd name="T6" fmla="*/ 0 w 35"/>
                <a:gd name="T7" fmla="*/ 83 h 83"/>
                <a:gd name="T8" fmla="*/ 0 w 35"/>
                <a:gd name="T9" fmla="*/ 83 h 83"/>
                <a:gd name="T10" fmla="*/ 0 w 35"/>
                <a:gd name="T11" fmla="*/ 83 h 83"/>
                <a:gd name="T12" fmla="*/ 0 w 35"/>
                <a:gd name="T13" fmla="*/ 83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83"/>
                <a:gd name="T23" fmla="*/ 35 w 35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83">
                  <a:moveTo>
                    <a:pt x="0" y="83"/>
                  </a:moveTo>
                  <a:lnTo>
                    <a:pt x="35" y="0"/>
                  </a:lnTo>
                  <a:lnTo>
                    <a:pt x="0" y="83"/>
                  </a:lnTo>
                  <a:close/>
                  <a:moveTo>
                    <a:pt x="0" y="83"/>
                  </a:moveTo>
                  <a:lnTo>
                    <a:pt x="0" y="83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23" name="Freeform 149"/>
            <p:cNvSpPr>
              <a:spLocks noEditPoints="1"/>
            </p:cNvSpPr>
            <p:nvPr/>
          </p:nvSpPr>
          <p:spPr bwMode="auto">
            <a:xfrm>
              <a:off x="2135" y="1297"/>
              <a:ext cx="30" cy="78"/>
            </a:xfrm>
            <a:custGeom>
              <a:avLst/>
              <a:gdLst>
                <a:gd name="T0" fmla="*/ 0 w 30"/>
                <a:gd name="T1" fmla="*/ 78 h 78"/>
                <a:gd name="T2" fmla="*/ 30 w 30"/>
                <a:gd name="T3" fmla="*/ 0 h 78"/>
                <a:gd name="T4" fmla="*/ 0 w 30"/>
                <a:gd name="T5" fmla="*/ 78 h 78"/>
                <a:gd name="T6" fmla="*/ 0 w 30"/>
                <a:gd name="T7" fmla="*/ 78 h 78"/>
                <a:gd name="T8" fmla="*/ 0 w 30"/>
                <a:gd name="T9" fmla="*/ 78 h 78"/>
                <a:gd name="T10" fmla="*/ 0 w 30"/>
                <a:gd name="T11" fmla="*/ 78 h 78"/>
                <a:gd name="T12" fmla="*/ 0 w 30"/>
                <a:gd name="T13" fmla="*/ 78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78"/>
                <a:gd name="T23" fmla="*/ 30 w 3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78">
                  <a:moveTo>
                    <a:pt x="0" y="78"/>
                  </a:moveTo>
                  <a:lnTo>
                    <a:pt x="30" y="0"/>
                  </a:lnTo>
                  <a:lnTo>
                    <a:pt x="0" y="78"/>
                  </a:lnTo>
                  <a:close/>
                  <a:moveTo>
                    <a:pt x="0" y="78"/>
                  </a:moveTo>
                  <a:lnTo>
                    <a:pt x="0" y="78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24" name="Freeform 150"/>
            <p:cNvSpPr>
              <a:spLocks noEditPoints="1"/>
            </p:cNvSpPr>
            <p:nvPr/>
          </p:nvSpPr>
          <p:spPr bwMode="auto">
            <a:xfrm>
              <a:off x="2165" y="1297"/>
              <a:ext cx="30" cy="84"/>
            </a:xfrm>
            <a:custGeom>
              <a:avLst/>
              <a:gdLst>
                <a:gd name="T0" fmla="*/ 0 w 30"/>
                <a:gd name="T1" fmla="*/ 0 h 84"/>
                <a:gd name="T2" fmla="*/ 30 w 30"/>
                <a:gd name="T3" fmla="*/ 84 h 84"/>
                <a:gd name="T4" fmla="*/ 0 w 30"/>
                <a:gd name="T5" fmla="*/ 0 h 84"/>
                <a:gd name="T6" fmla="*/ 0 w 30"/>
                <a:gd name="T7" fmla="*/ 0 h 84"/>
                <a:gd name="T8" fmla="*/ 0 w 30"/>
                <a:gd name="T9" fmla="*/ 0 h 84"/>
                <a:gd name="T10" fmla="*/ 0 w 30"/>
                <a:gd name="T11" fmla="*/ 0 h 84"/>
                <a:gd name="T12" fmla="*/ 0 w 30"/>
                <a:gd name="T13" fmla="*/ 0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84"/>
                <a:gd name="T23" fmla="*/ 30 w 30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84">
                  <a:moveTo>
                    <a:pt x="0" y="0"/>
                  </a:moveTo>
                  <a:lnTo>
                    <a:pt x="30" y="8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25" name="Freeform 151"/>
            <p:cNvSpPr>
              <a:spLocks/>
            </p:cNvSpPr>
            <p:nvPr/>
          </p:nvSpPr>
          <p:spPr bwMode="auto">
            <a:xfrm>
              <a:off x="2883" y="1345"/>
              <a:ext cx="484" cy="66"/>
            </a:xfrm>
            <a:custGeom>
              <a:avLst/>
              <a:gdLst>
                <a:gd name="T0" fmla="*/ 484 w 484"/>
                <a:gd name="T1" fmla="*/ 66 h 66"/>
                <a:gd name="T2" fmla="*/ 484 w 484"/>
                <a:gd name="T3" fmla="*/ 0 h 66"/>
                <a:gd name="T4" fmla="*/ 0 w 484"/>
                <a:gd name="T5" fmla="*/ 0 h 66"/>
                <a:gd name="T6" fmla="*/ 0 w 484"/>
                <a:gd name="T7" fmla="*/ 66 h 66"/>
                <a:gd name="T8" fmla="*/ 484 w 484"/>
                <a:gd name="T9" fmla="*/ 66 h 66"/>
                <a:gd name="T10" fmla="*/ 484 w 484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4"/>
                <a:gd name="T19" fmla="*/ 0 h 66"/>
                <a:gd name="T20" fmla="*/ 484 w 484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4" h="66">
                  <a:moveTo>
                    <a:pt x="484" y="66"/>
                  </a:moveTo>
                  <a:lnTo>
                    <a:pt x="484" y="0"/>
                  </a:lnTo>
                  <a:lnTo>
                    <a:pt x="0" y="0"/>
                  </a:lnTo>
                  <a:lnTo>
                    <a:pt x="0" y="66"/>
                  </a:lnTo>
                  <a:lnTo>
                    <a:pt x="484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26" name="Freeform 152"/>
            <p:cNvSpPr>
              <a:spLocks/>
            </p:cNvSpPr>
            <p:nvPr/>
          </p:nvSpPr>
          <p:spPr bwMode="auto">
            <a:xfrm>
              <a:off x="2877" y="1375"/>
              <a:ext cx="30" cy="83"/>
            </a:xfrm>
            <a:custGeom>
              <a:avLst/>
              <a:gdLst>
                <a:gd name="T0" fmla="*/ 0 w 30"/>
                <a:gd name="T1" fmla="*/ 0 h 83"/>
                <a:gd name="T2" fmla="*/ 30 w 30"/>
                <a:gd name="T3" fmla="*/ 83 h 83"/>
                <a:gd name="T4" fmla="*/ 0 w 30"/>
                <a:gd name="T5" fmla="*/ 0 h 83"/>
                <a:gd name="T6" fmla="*/ 0 w 30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83"/>
                <a:gd name="T14" fmla="*/ 30 w 3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83">
                  <a:moveTo>
                    <a:pt x="0" y="0"/>
                  </a:moveTo>
                  <a:lnTo>
                    <a:pt x="3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27" name="Freeform 153"/>
            <p:cNvSpPr>
              <a:spLocks noEditPoints="1"/>
            </p:cNvSpPr>
            <p:nvPr/>
          </p:nvSpPr>
          <p:spPr bwMode="auto">
            <a:xfrm>
              <a:off x="2907" y="1375"/>
              <a:ext cx="30" cy="83"/>
            </a:xfrm>
            <a:custGeom>
              <a:avLst/>
              <a:gdLst>
                <a:gd name="T0" fmla="*/ 0 w 30"/>
                <a:gd name="T1" fmla="*/ 83 h 83"/>
                <a:gd name="T2" fmla="*/ 30 w 30"/>
                <a:gd name="T3" fmla="*/ 0 h 83"/>
                <a:gd name="T4" fmla="*/ 0 w 30"/>
                <a:gd name="T5" fmla="*/ 83 h 83"/>
                <a:gd name="T6" fmla="*/ 0 w 30"/>
                <a:gd name="T7" fmla="*/ 83 h 83"/>
                <a:gd name="T8" fmla="*/ 0 w 30"/>
                <a:gd name="T9" fmla="*/ 83 h 83"/>
                <a:gd name="T10" fmla="*/ 0 w 30"/>
                <a:gd name="T11" fmla="*/ 83 h 83"/>
                <a:gd name="T12" fmla="*/ 0 w 30"/>
                <a:gd name="T13" fmla="*/ 83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83"/>
                <a:gd name="T23" fmla="*/ 30 w 3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83">
                  <a:moveTo>
                    <a:pt x="0" y="83"/>
                  </a:moveTo>
                  <a:lnTo>
                    <a:pt x="30" y="0"/>
                  </a:lnTo>
                  <a:lnTo>
                    <a:pt x="0" y="83"/>
                  </a:lnTo>
                  <a:close/>
                  <a:moveTo>
                    <a:pt x="0" y="83"/>
                  </a:moveTo>
                  <a:lnTo>
                    <a:pt x="0" y="83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28" name="Freeform 154"/>
            <p:cNvSpPr>
              <a:spLocks noEditPoints="1"/>
            </p:cNvSpPr>
            <p:nvPr/>
          </p:nvSpPr>
          <p:spPr bwMode="auto">
            <a:xfrm>
              <a:off x="2937" y="1297"/>
              <a:ext cx="30" cy="78"/>
            </a:xfrm>
            <a:custGeom>
              <a:avLst/>
              <a:gdLst>
                <a:gd name="T0" fmla="*/ 0 w 30"/>
                <a:gd name="T1" fmla="*/ 78 h 78"/>
                <a:gd name="T2" fmla="*/ 30 w 30"/>
                <a:gd name="T3" fmla="*/ 0 h 78"/>
                <a:gd name="T4" fmla="*/ 0 w 30"/>
                <a:gd name="T5" fmla="*/ 78 h 78"/>
                <a:gd name="T6" fmla="*/ 0 w 30"/>
                <a:gd name="T7" fmla="*/ 78 h 78"/>
                <a:gd name="T8" fmla="*/ 0 w 30"/>
                <a:gd name="T9" fmla="*/ 78 h 78"/>
                <a:gd name="T10" fmla="*/ 0 w 30"/>
                <a:gd name="T11" fmla="*/ 78 h 78"/>
                <a:gd name="T12" fmla="*/ 0 w 30"/>
                <a:gd name="T13" fmla="*/ 78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78"/>
                <a:gd name="T23" fmla="*/ 30 w 3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78">
                  <a:moveTo>
                    <a:pt x="0" y="78"/>
                  </a:moveTo>
                  <a:lnTo>
                    <a:pt x="30" y="0"/>
                  </a:lnTo>
                  <a:lnTo>
                    <a:pt x="0" y="78"/>
                  </a:lnTo>
                  <a:close/>
                  <a:moveTo>
                    <a:pt x="0" y="78"/>
                  </a:moveTo>
                  <a:lnTo>
                    <a:pt x="0" y="78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29" name="Freeform 155"/>
            <p:cNvSpPr>
              <a:spLocks noEditPoints="1"/>
            </p:cNvSpPr>
            <p:nvPr/>
          </p:nvSpPr>
          <p:spPr bwMode="auto">
            <a:xfrm>
              <a:off x="2967" y="1297"/>
              <a:ext cx="30" cy="78"/>
            </a:xfrm>
            <a:custGeom>
              <a:avLst/>
              <a:gdLst>
                <a:gd name="T0" fmla="*/ 0 w 30"/>
                <a:gd name="T1" fmla="*/ 0 h 78"/>
                <a:gd name="T2" fmla="*/ 30 w 30"/>
                <a:gd name="T3" fmla="*/ 78 h 78"/>
                <a:gd name="T4" fmla="*/ 0 w 30"/>
                <a:gd name="T5" fmla="*/ 0 h 78"/>
                <a:gd name="T6" fmla="*/ 0 w 30"/>
                <a:gd name="T7" fmla="*/ 0 h 78"/>
                <a:gd name="T8" fmla="*/ 0 w 30"/>
                <a:gd name="T9" fmla="*/ 0 h 78"/>
                <a:gd name="T10" fmla="*/ 0 w 30"/>
                <a:gd name="T11" fmla="*/ 0 h 78"/>
                <a:gd name="T12" fmla="*/ 0 w 30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78"/>
                <a:gd name="T23" fmla="*/ 30 w 3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78">
                  <a:moveTo>
                    <a:pt x="0" y="0"/>
                  </a:moveTo>
                  <a:lnTo>
                    <a:pt x="30" y="7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30" name="Freeform 156"/>
            <p:cNvSpPr>
              <a:spLocks noEditPoints="1"/>
            </p:cNvSpPr>
            <p:nvPr/>
          </p:nvSpPr>
          <p:spPr bwMode="auto">
            <a:xfrm>
              <a:off x="2997" y="1375"/>
              <a:ext cx="6" cy="1"/>
            </a:xfrm>
            <a:custGeom>
              <a:avLst/>
              <a:gdLst>
                <a:gd name="T0" fmla="*/ 0 w 6"/>
                <a:gd name="T1" fmla="*/ 0 h 1"/>
                <a:gd name="T2" fmla="*/ 6 w 6"/>
                <a:gd name="T3" fmla="*/ 0 h 1"/>
                <a:gd name="T4" fmla="*/ 0 w 6"/>
                <a:gd name="T5" fmla="*/ 0 h 1"/>
                <a:gd name="T6" fmla="*/ 0 w 6"/>
                <a:gd name="T7" fmla="*/ 0 h 1"/>
                <a:gd name="T8" fmla="*/ 0 w 6"/>
                <a:gd name="T9" fmla="*/ 0 h 1"/>
                <a:gd name="T10" fmla="*/ 0 w 6"/>
                <a:gd name="T11" fmla="*/ 0 h 1"/>
                <a:gd name="T12" fmla="*/ 0 w 6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"/>
                <a:gd name="T23" fmla="*/ 6 w 6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31" name="Freeform 157"/>
            <p:cNvSpPr>
              <a:spLocks noEditPoints="1"/>
            </p:cNvSpPr>
            <p:nvPr/>
          </p:nvSpPr>
          <p:spPr bwMode="auto">
            <a:xfrm>
              <a:off x="3003" y="1375"/>
              <a:ext cx="29" cy="83"/>
            </a:xfrm>
            <a:custGeom>
              <a:avLst/>
              <a:gdLst>
                <a:gd name="T0" fmla="*/ 0 w 29"/>
                <a:gd name="T1" fmla="*/ 0 h 83"/>
                <a:gd name="T2" fmla="*/ 29 w 29"/>
                <a:gd name="T3" fmla="*/ 83 h 83"/>
                <a:gd name="T4" fmla="*/ 0 w 29"/>
                <a:gd name="T5" fmla="*/ 0 h 83"/>
                <a:gd name="T6" fmla="*/ 0 w 29"/>
                <a:gd name="T7" fmla="*/ 0 h 83"/>
                <a:gd name="T8" fmla="*/ 0 w 29"/>
                <a:gd name="T9" fmla="*/ 0 h 83"/>
                <a:gd name="T10" fmla="*/ 0 w 29"/>
                <a:gd name="T11" fmla="*/ 0 h 83"/>
                <a:gd name="T12" fmla="*/ 0 w 29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83"/>
                <a:gd name="T23" fmla="*/ 29 w 29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83">
                  <a:moveTo>
                    <a:pt x="0" y="0"/>
                  </a:moveTo>
                  <a:lnTo>
                    <a:pt x="29" y="8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32" name="Freeform 158"/>
            <p:cNvSpPr>
              <a:spLocks noEditPoints="1"/>
            </p:cNvSpPr>
            <p:nvPr/>
          </p:nvSpPr>
          <p:spPr bwMode="auto">
            <a:xfrm>
              <a:off x="3032" y="1375"/>
              <a:ext cx="30" cy="83"/>
            </a:xfrm>
            <a:custGeom>
              <a:avLst/>
              <a:gdLst>
                <a:gd name="T0" fmla="*/ 0 w 30"/>
                <a:gd name="T1" fmla="*/ 83 h 83"/>
                <a:gd name="T2" fmla="*/ 30 w 30"/>
                <a:gd name="T3" fmla="*/ 0 h 83"/>
                <a:gd name="T4" fmla="*/ 0 w 30"/>
                <a:gd name="T5" fmla="*/ 83 h 83"/>
                <a:gd name="T6" fmla="*/ 0 w 30"/>
                <a:gd name="T7" fmla="*/ 83 h 83"/>
                <a:gd name="T8" fmla="*/ 0 w 30"/>
                <a:gd name="T9" fmla="*/ 83 h 83"/>
                <a:gd name="T10" fmla="*/ 0 w 30"/>
                <a:gd name="T11" fmla="*/ 83 h 83"/>
                <a:gd name="T12" fmla="*/ 0 w 30"/>
                <a:gd name="T13" fmla="*/ 83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83"/>
                <a:gd name="T23" fmla="*/ 30 w 3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83">
                  <a:moveTo>
                    <a:pt x="0" y="83"/>
                  </a:moveTo>
                  <a:lnTo>
                    <a:pt x="30" y="0"/>
                  </a:lnTo>
                  <a:lnTo>
                    <a:pt x="0" y="83"/>
                  </a:lnTo>
                  <a:close/>
                  <a:moveTo>
                    <a:pt x="0" y="83"/>
                  </a:moveTo>
                  <a:lnTo>
                    <a:pt x="0" y="83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33" name="Freeform 159"/>
            <p:cNvSpPr>
              <a:spLocks noEditPoints="1"/>
            </p:cNvSpPr>
            <p:nvPr/>
          </p:nvSpPr>
          <p:spPr bwMode="auto">
            <a:xfrm>
              <a:off x="3062" y="1297"/>
              <a:ext cx="30" cy="78"/>
            </a:xfrm>
            <a:custGeom>
              <a:avLst/>
              <a:gdLst>
                <a:gd name="T0" fmla="*/ 0 w 30"/>
                <a:gd name="T1" fmla="*/ 78 h 78"/>
                <a:gd name="T2" fmla="*/ 30 w 30"/>
                <a:gd name="T3" fmla="*/ 0 h 78"/>
                <a:gd name="T4" fmla="*/ 0 w 30"/>
                <a:gd name="T5" fmla="*/ 78 h 78"/>
                <a:gd name="T6" fmla="*/ 0 w 30"/>
                <a:gd name="T7" fmla="*/ 78 h 78"/>
                <a:gd name="T8" fmla="*/ 0 w 30"/>
                <a:gd name="T9" fmla="*/ 78 h 78"/>
                <a:gd name="T10" fmla="*/ 0 w 30"/>
                <a:gd name="T11" fmla="*/ 78 h 78"/>
                <a:gd name="T12" fmla="*/ 0 w 30"/>
                <a:gd name="T13" fmla="*/ 78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78"/>
                <a:gd name="T23" fmla="*/ 30 w 3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78">
                  <a:moveTo>
                    <a:pt x="0" y="78"/>
                  </a:moveTo>
                  <a:lnTo>
                    <a:pt x="30" y="0"/>
                  </a:lnTo>
                  <a:lnTo>
                    <a:pt x="0" y="78"/>
                  </a:lnTo>
                  <a:close/>
                  <a:moveTo>
                    <a:pt x="0" y="78"/>
                  </a:moveTo>
                  <a:lnTo>
                    <a:pt x="0" y="78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34" name="Freeform 160"/>
            <p:cNvSpPr>
              <a:spLocks noEditPoints="1"/>
            </p:cNvSpPr>
            <p:nvPr/>
          </p:nvSpPr>
          <p:spPr bwMode="auto">
            <a:xfrm>
              <a:off x="3092" y="1297"/>
              <a:ext cx="36" cy="78"/>
            </a:xfrm>
            <a:custGeom>
              <a:avLst/>
              <a:gdLst>
                <a:gd name="T0" fmla="*/ 0 w 36"/>
                <a:gd name="T1" fmla="*/ 0 h 78"/>
                <a:gd name="T2" fmla="*/ 36 w 36"/>
                <a:gd name="T3" fmla="*/ 78 h 78"/>
                <a:gd name="T4" fmla="*/ 0 w 36"/>
                <a:gd name="T5" fmla="*/ 0 h 78"/>
                <a:gd name="T6" fmla="*/ 0 w 36"/>
                <a:gd name="T7" fmla="*/ 0 h 78"/>
                <a:gd name="T8" fmla="*/ 0 w 36"/>
                <a:gd name="T9" fmla="*/ 0 h 78"/>
                <a:gd name="T10" fmla="*/ 0 w 36"/>
                <a:gd name="T11" fmla="*/ 0 h 78"/>
                <a:gd name="T12" fmla="*/ 0 w 36"/>
                <a:gd name="T13" fmla="*/ 0 h 78"/>
                <a:gd name="T14" fmla="*/ 0 w 36"/>
                <a:gd name="T15" fmla="*/ 0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78"/>
                <a:gd name="T26" fmla="*/ 36 w 36"/>
                <a:gd name="T27" fmla="*/ 78 h 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78">
                  <a:moveTo>
                    <a:pt x="0" y="0"/>
                  </a:moveTo>
                  <a:lnTo>
                    <a:pt x="36" y="7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35" name="Freeform 161"/>
            <p:cNvSpPr>
              <a:spLocks noEditPoints="1"/>
            </p:cNvSpPr>
            <p:nvPr/>
          </p:nvSpPr>
          <p:spPr bwMode="auto">
            <a:xfrm>
              <a:off x="3128" y="1375"/>
              <a:ext cx="30" cy="83"/>
            </a:xfrm>
            <a:custGeom>
              <a:avLst/>
              <a:gdLst>
                <a:gd name="T0" fmla="*/ 0 w 30"/>
                <a:gd name="T1" fmla="*/ 0 h 83"/>
                <a:gd name="T2" fmla="*/ 30 w 30"/>
                <a:gd name="T3" fmla="*/ 83 h 83"/>
                <a:gd name="T4" fmla="*/ 0 w 30"/>
                <a:gd name="T5" fmla="*/ 0 h 83"/>
                <a:gd name="T6" fmla="*/ 0 w 30"/>
                <a:gd name="T7" fmla="*/ 0 h 83"/>
                <a:gd name="T8" fmla="*/ 0 w 30"/>
                <a:gd name="T9" fmla="*/ 0 h 83"/>
                <a:gd name="T10" fmla="*/ 0 w 30"/>
                <a:gd name="T11" fmla="*/ 0 h 83"/>
                <a:gd name="T12" fmla="*/ 0 w 30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83"/>
                <a:gd name="T23" fmla="*/ 30 w 3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83">
                  <a:moveTo>
                    <a:pt x="0" y="0"/>
                  </a:moveTo>
                  <a:lnTo>
                    <a:pt x="30" y="8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36" name="Freeform 162"/>
            <p:cNvSpPr>
              <a:spLocks noEditPoints="1"/>
            </p:cNvSpPr>
            <p:nvPr/>
          </p:nvSpPr>
          <p:spPr bwMode="auto">
            <a:xfrm>
              <a:off x="3158" y="1375"/>
              <a:ext cx="30" cy="83"/>
            </a:xfrm>
            <a:custGeom>
              <a:avLst/>
              <a:gdLst>
                <a:gd name="T0" fmla="*/ 0 w 30"/>
                <a:gd name="T1" fmla="*/ 83 h 83"/>
                <a:gd name="T2" fmla="*/ 30 w 30"/>
                <a:gd name="T3" fmla="*/ 0 h 83"/>
                <a:gd name="T4" fmla="*/ 0 w 30"/>
                <a:gd name="T5" fmla="*/ 83 h 83"/>
                <a:gd name="T6" fmla="*/ 0 w 30"/>
                <a:gd name="T7" fmla="*/ 83 h 83"/>
                <a:gd name="T8" fmla="*/ 0 w 30"/>
                <a:gd name="T9" fmla="*/ 83 h 83"/>
                <a:gd name="T10" fmla="*/ 0 w 30"/>
                <a:gd name="T11" fmla="*/ 83 h 83"/>
                <a:gd name="T12" fmla="*/ 0 w 30"/>
                <a:gd name="T13" fmla="*/ 83 h 83"/>
                <a:gd name="T14" fmla="*/ 0 w 30"/>
                <a:gd name="T15" fmla="*/ 83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83"/>
                <a:gd name="T26" fmla="*/ 30 w 30"/>
                <a:gd name="T27" fmla="*/ 83 h 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83">
                  <a:moveTo>
                    <a:pt x="0" y="83"/>
                  </a:moveTo>
                  <a:lnTo>
                    <a:pt x="30" y="0"/>
                  </a:lnTo>
                  <a:lnTo>
                    <a:pt x="0" y="83"/>
                  </a:lnTo>
                  <a:close/>
                  <a:moveTo>
                    <a:pt x="0" y="83"/>
                  </a:moveTo>
                  <a:lnTo>
                    <a:pt x="0" y="83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37" name="Freeform 163"/>
            <p:cNvSpPr>
              <a:spLocks noEditPoints="1"/>
            </p:cNvSpPr>
            <p:nvPr/>
          </p:nvSpPr>
          <p:spPr bwMode="auto">
            <a:xfrm>
              <a:off x="3188" y="1297"/>
              <a:ext cx="30" cy="78"/>
            </a:xfrm>
            <a:custGeom>
              <a:avLst/>
              <a:gdLst>
                <a:gd name="T0" fmla="*/ 0 w 30"/>
                <a:gd name="T1" fmla="*/ 78 h 78"/>
                <a:gd name="T2" fmla="*/ 30 w 30"/>
                <a:gd name="T3" fmla="*/ 0 h 78"/>
                <a:gd name="T4" fmla="*/ 0 w 30"/>
                <a:gd name="T5" fmla="*/ 78 h 78"/>
                <a:gd name="T6" fmla="*/ 0 w 30"/>
                <a:gd name="T7" fmla="*/ 78 h 78"/>
                <a:gd name="T8" fmla="*/ 0 w 30"/>
                <a:gd name="T9" fmla="*/ 78 h 78"/>
                <a:gd name="T10" fmla="*/ 0 w 30"/>
                <a:gd name="T11" fmla="*/ 78 h 78"/>
                <a:gd name="T12" fmla="*/ 0 w 30"/>
                <a:gd name="T13" fmla="*/ 78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78"/>
                <a:gd name="T23" fmla="*/ 30 w 3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78">
                  <a:moveTo>
                    <a:pt x="0" y="78"/>
                  </a:moveTo>
                  <a:lnTo>
                    <a:pt x="30" y="0"/>
                  </a:lnTo>
                  <a:lnTo>
                    <a:pt x="0" y="78"/>
                  </a:lnTo>
                  <a:close/>
                  <a:moveTo>
                    <a:pt x="0" y="78"/>
                  </a:moveTo>
                  <a:lnTo>
                    <a:pt x="0" y="78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38" name="Freeform 164"/>
            <p:cNvSpPr>
              <a:spLocks noEditPoints="1"/>
            </p:cNvSpPr>
            <p:nvPr/>
          </p:nvSpPr>
          <p:spPr bwMode="auto">
            <a:xfrm>
              <a:off x="3218" y="1297"/>
              <a:ext cx="30" cy="78"/>
            </a:xfrm>
            <a:custGeom>
              <a:avLst/>
              <a:gdLst>
                <a:gd name="T0" fmla="*/ 0 w 30"/>
                <a:gd name="T1" fmla="*/ 0 h 78"/>
                <a:gd name="T2" fmla="*/ 30 w 30"/>
                <a:gd name="T3" fmla="*/ 78 h 78"/>
                <a:gd name="T4" fmla="*/ 0 w 30"/>
                <a:gd name="T5" fmla="*/ 0 h 78"/>
                <a:gd name="T6" fmla="*/ 0 w 30"/>
                <a:gd name="T7" fmla="*/ 0 h 78"/>
                <a:gd name="T8" fmla="*/ 0 w 30"/>
                <a:gd name="T9" fmla="*/ 0 h 78"/>
                <a:gd name="T10" fmla="*/ 0 w 30"/>
                <a:gd name="T11" fmla="*/ 0 h 78"/>
                <a:gd name="T12" fmla="*/ 0 w 30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78"/>
                <a:gd name="T23" fmla="*/ 30 w 3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78">
                  <a:moveTo>
                    <a:pt x="0" y="0"/>
                  </a:moveTo>
                  <a:lnTo>
                    <a:pt x="30" y="7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39" name="Freeform 165"/>
            <p:cNvSpPr>
              <a:spLocks noEditPoints="1"/>
            </p:cNvSpPr>
            <p:nvPr/>
          </p:nvSpPr>
          <p:spPr bwMode="auto">
            <a:xfrm>
              <a:off x="3248" y="1375"/>
              <a:ext cx="36" cy="83"/>
            </a:xfrm>
            <a:custGeom>
              <a:avLst/>
              <a:gdLst>
                <a:gd name="T0" fmla="*/ 0 w 36"/>
                <a:gd name="T1" fmla="*/ 0 h 83"/>
                <a:gd name="T2" fmla="*/ 36 w 36"/>
                <a:gd name="T3" fmla="*/ 83 h 83"/>
                <a:gd name="T4" fmla="*/ 0 w 36"/>
                <a:gd name="T5" fmla="*/ 0 h 83"/>
                <a:gd name="T6" fmla="*/ 0 w 36"/>
                <a:gd name="T7" fmla="*/ 0 h 83"/>
                <a:gd name="T8" fmla="*/ 0 w 36"/>
                <a:gd name="T9" fmla="*/ 0 h 83"/>
                <a:gd name="T10" fmla="*/ 0 w 36"/>
                <a:gd name="T11" fmla="*/ 0 h 83"/>
                <a:gd name="T12" fmla="*/ 0 w 36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83"/>
                <a:gd name="T23" fmla="*/ 36 w 36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83">
                  <a:moveTo>
                    <a:pt x="0" y="0"/>
                  </a:moveTo>
                  <a:lnTo>
                    <a:pt x="36" y="8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40" name="Freeform 166"/>
            <p:cNvSpPr>
              <a:spLocks noEditPoints="1"/>
            </p:cNvSpPr>
            <p:nvPr/>
          </p:nvSpPr>
          <p:spPr bwMode="auto">
            <a:xfrm>
              <a:off x="3284" y="1375"/>
              <a:ext cx="30" cy="83"/>
            </a:xfrm>
            <a:custGeom>
              <a:avLst/>
              <a:gdLst>
                <a:gd name="T0" fmla="*/ 0 w 30"/>
                <a:gd name="T1" fmla="*/ 83 h 83"/>
                <a:gd name="T2" fmla="*/ 30 w 30"/>
                <a:gd name="T3" fmla="*/ 0 h 83"/>
                <a:gd name="T4" fmla="*/ 0 w 30"/>
                <a:gd name="T5" fmla="*/ 83 h 83"/>
                <a:gd name="T6" fmla="*/ 0 w 30"/>
                <a:gd name="T7" fmla="*/ 83 h 83"/>
                <a:gd name="T8" fmla="*/ 0 w 30"/>
                <a:gd name="T9" fmla="*/ 83 h 83"/>
                <a:gd name="T10" fmla="*/ 0 w 30"/>
                <a:gd name="T11" fmla="*/ 83 h 83"/>
                <a:gd name="T12" fmla="*/ 0 w 30"/>
                <a:gd name="T13" fmla="*/ 83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83"/>
                <a:gd name="T23" fmla="*/ 30 w 3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83">
                  <a:moveTo>
                    <a:pt x="0" y="83"/>
                  </a:moveTo>
                  <a:lnTo>
                    <a:pt x="30" y="0"/>
                  </a:lnTo>
                  <a:lnTo>
                    <a:pt x="0" y="83"/>
                  </a:lnTo>
                  <a:close/>
                  <a:moveTo>
                    <a:pt x="0" y="83"/>
                  </a:moveTo>
                  <a:lnTo>
                    <a:pt x="0" y="83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41" name="Freeform 167"/>
            <p:cNvSpPr>
              <a:spLocks noEditPoints="1"/>
            </p:cNvSpPr>
            <p:nvPr/>
          </p:nvSpPr>
          <p:spPr bwMode="auto">
            <a:xfrm>
              <a:off x="3314" y="1297"/>
              <a:ext cx="29" cy="78"/>
            </a:xfrm>
            <a:custGeom>
              <a:avLst/>
              <a:gdLst>
                <a:gd name="T0" fmla="*/ 0 w 29"/>
                <a:gd name="T1" fmla="*/ 78 h 78"/>
                <a:gd name="T2" fmla="*/ 29 w 29"/>
                <a:gd name="T3" fmla="*/ 0 h 78"/>
                <a:gd name="T4" fmla="*/ 0 w 29"/>
                <a:gd name="T5" fmla="*/ 78 h 78"/>
                <a:gd name="T6" fmla="*/ 0 w 29"/>
                <a:gd name="T7" fmla="*/ 78 h 78"/>
                <a:gd name="T8" fmla="*/ 0 w 29"/>
                <a:gd name="T9" fmla="*/ 78 h 78"/>
                <a:gd name="T10" fmla="*/ 0 w 29"/>
                <a:gd name="T11" fmla="*/ 78 h 78"/>
                <a:gd name="T12" fmla="*/ 0 w 29"/>
                <a:gd name="T13" fmla="*/ 78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78"/>
                <a:gd name="T23" fmla="*/ 29 w 29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78">
                  <a:moveTo>
                    <a:pt x="0" y="78"/>
                  </a:moveTo>
                  <a:lnTo>
                    <a:pt x="29" y="0"/>
                  </a:lnTo>
                  <a:lnTo>
                    <a:pt x="0" y="78"/>
                  </a:lnTo>
                  <a:close/>
                  <a:moveTo>
                    <a:pt x="0" y="78"/>
                  </a:moveTo>
                  <a:lnTo>
                    <a:pt x="0" y="78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42" name="Freeform 168"/>
            <p:cNvSpPr>
              <a:spLocks noEditPoints="1"/>
            </p:cNvSpPr>
            <p:nvPr/>
          </p:nvSpPr>
          <p:spPr bwMode="auto">
            <a:xfrm>
              <a:off x="3343" y="1297"/>
              <a:ext cx="36" cy="84"/>
            </a:xfrm>
            <a:custGeom>
              <a:avLst/>
              <a:gdLst>
                <a:gd name="T0" fmla="*/ 0 w 36"/>
                <a:gd name="T1" fmla="*/ 0 h 84"/>
                <a:gd name="T2" fmla="*/ 36 w 36"/>
                <a:gd name="T3" fmla="*/ 84 h 84"/>
                <a:gd name="T4" fmla="*/ 0 w 36"/>
                <a:gd name="T5" fmla="*/ 0 h 84"/>
                <a:gd name="T6" fmla="*/ 0 w 36"/>
                <a:gd name="T7" fmla="*/ 0 h 84"/>
                <a:gd name="T8" fmla="*/ 0 w 36"/>
                <a:gd name="T9" fmla="*/ 0 h 84"/>
                <a:gd name="T10" fmla="*/ 0 w 36"/>
                <a:gd name="T11" fmla="*/ 0 h 84"/>
                <a:gd name="T12" fmla="*/ 0 w 36"/>
                <a:gd name="T13" fmla="*/ 0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84"/>
                <a:gd name="T23" fmla="*/ 36 w 36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84">
                  <a:moveTo>
                    <a:pt x="0" y="0"/>
                  </a:moveTo>
                  <a:lnTo>
                    <a:pt x="36" y="8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43" name="Freeform 169"/>
            <p:cNvSpPr>
              <a:spLocks/>
            </p:cNvSpPr>
            <p:nvPr/>
          </p:nvSpPr>
          <p:spPr bwMode="auto">
            <a:xfrm>
              <a:off x="2512" y="2527"/>
              <a:ext cx="1" cy="323"/>
            </a:xfrm>
            <a:custGeom>
              <a:avLst/>
              <a:gdLst>
                <a:gd name="T0" fmla="*/ 0 w 1"/>
                <a:gd name="T1" fmla="*/ 323 h 323"/>
                <a:gd name="T2" fmla="*/ 0 w 1"/>
                <a:gd name="T3" fmla="*/ 0 h 323"/>
                <a:gd name="T4" fmla="*/ 0 w 1"/>
                <a:gd name="T5" fmla="*/ 323 h 323"/>
                <a:gd name="T6" fmla="*/ 0 w 1"/>
                <a:gd name="T7" fmla="*/ 323 h 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23"/>
                <a:gd name="T14" fmla="*/ 1 w 1"/>
                <a:gd name="T15" fmla="*/ 323 h 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23">
                  <a:moveTo>
                    <a:pt x="0" y="323"/>
                  </a:moveTo>
                  <a:lnTo>
                    <a:pt x="0" y="0"/>
                  </a:lnTo>
                  <a:lnTo>
                    <a:pt x="0" y="3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44" name="Freeform 170"/>
            <p:cNvSpPr>
              <a:spLocks/>
            </p:cNvSpPr>
            <p:nvPr/>
          </p:nvSpPr>
          <p:spPr bwMode="auto">
            <a:xfrm>
              <a:off x="2512" y="1387"/>
              <a:ext cx="1" cy="483"/>
            </a:xfrm>
            <a:custGeom>
              <a:avLst/>
              <a:gdLst>
                <a:gd name="T0" fmla="*/ 0 w 1"/>
                <a:gd name="T1" fmla="*/ 483 h 483"/>
                <a:gd name="T2" fmla="*/ 0 w 1"/>
                <a:gd name="T3" fmla="*/ 0 h 483"/>
                <a:gd name="T4" fmla="*/ 0 w 1"/>
                <a:gd name="T5" fmla="*/ 483 h 483"/>
                <a:gd name="T6" fmla="*/ 0 w 1"/>
                <a:gd name="T7" fmla="*/ 483 h 4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483"/>
                <a:gd name="T14" fmla="*/ 1 w 1"/>
                <a:gd name="T15" fmla="*/ 483 h 4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483">
                  <a:moveTo>
                    <a:pt x="0" y="483"/>
                  </a:moveTo>
                  <a:lnTo>
                    <a:pt x="0" y="0"/>
                  </a:lnTo>
                  <a:lnTo>
                    <a:pt x="0" y="4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45" name="Freeform 171"/>
            <p:cNvSpPr>
              <a:spLocks/>
            </p:cNvSpPr>
            <p:nvPr/>
          </p:nvSpPr>
          <p:spPr bwMode="auto">
            <a:xfrm>
              <a:off x="1807" y="975"/>
              <a:ext cx="65" cy="179"/>
            </a:xfrm>
            <a:custGeom>
              <a:avLst/>
              <a:gdLst>
                <a:gd name="T0" fmla="*/ 0 w 65"/>
                <a:gd name="T1" fmla="*/ 179 h 179"/>
                <a:gd name="T2" fmla="*/ 65 w 65"/>
                <a:gd name="T3" fmla="*/ 179 h 179"/>
                <a:gd name="T4" fmla="*/ 65 w 65"/>
                <a:gd name="T5" fmla="*/ 179 h 179"/>
                <a:gd name="T6" fmla="*/ 47 w 65"/>
                <a:gd name="T7" fmla="*/ 173 h 179"/>
                <a:gd name="T8" fmla="*/ 41 w 65"/>
                <a:gd name="T9" fmla="*/ 161 h 179"/>
                <a:gd name="T10" fmla="*/ 41 w 65"/>
                <a:gd name="T11" fmla="*/ 0 h 179"/>
                <a:gd name="T12" fmla="*/ 41 w 65"/>
                <a:gd name="T13" fmla="*/ 0 h 179"/>
                <a:gd name="T14" fmla="*/ 0 w 65"/>
                <a:gd name="T15" fmla="*/ 23 h 179"/>
                <a:gd name="T16" fmla="*/ 0 w 65"/>
                <a:gd name="T17" fmla="*/ 29 h 179"/>
                <a:gd name="T18" fmla="*/ 11 w 65"/>
                <a:gd name="T19" fmla="*/ 23 h 179"/>
                <a:gd name="T20" fmla="*/ 17 w 65"/>
                <a:gd name="T21" fmla="*/ 23 h 179"/>
                <a:gd name="T22" fmla="*/ 23 w 65"/>
                <a:gd name="T23" fmla="*/ 29 h 179"/>
                <a:gd name="T24" fmla="*/ 23 w 65"/>
                <a:gd name="T25" fmla="*/ 35 h 179"/>
                <a:gd name="T26" fmla="*/ 23 w 65"/>
                <a:gd name="T27" fmla="*/ 155 h 179"/>
                <a:gd name="T28" fmla="*/ 23 w 65"/>
                <a:gd name="T29" fmla="*/ 167 h 179"/>
                <a:gd name="T30" fmla="*/ 17 w 65"/>
                <a:gd name="T31" fmla="*/ 179 h 179"/>
                <a:gd name="T32" fmla="*/ 0 w 65"/>
                <a:gd name="T33" fmla="*/ 179 h 179"/>
                <a:gd name="T34" fmla="*/ 0 w 65"/>
                <a:gd name="T35" fmla="*/ 179 h 1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5"/>
                <a:gd name="T55" fmla="*/ 0 h 179"/>
                <a:gd name="T56" fmla="*/ 65 w 65"/>
                <a:gd name="T57" fmla="*/ 179 h 17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5" h="179">
                  <a:moveTo>
                    <a:pt x="0" y="179"/>
                  </a:moveTo>
                  <a:lnTo>
                    <a:pt x="65" y="179"/>
                  </a:lnTo>
                  <a:lnTo>
                    <a:pt x="47" y="173"/>
                  </a:lnTo>
                  <a:lnTo>
                    <a:pt x="41" y="161"/>
                  </a:lnTo>
                  <a:lnTo>
                    <a:pt x="41" y="0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11" y="23"/>
                  </a:lnTo>
                  <a:lnTo>
                    <a:pt x="17" y="23"/>
                  </a:lnTo>
                  <a:lnTo>
                    <a:pt x="23" y="29"/>
                  </a:lnTo>
                  <a:lnTo>
                    <a:pt x="23" y="35"/>
                  </a:lnTo>
                  <a:lnTo>
                    <a:pt x="23" y="155"/>
                  </a:lnTo>
                  <a:lnTo>
                    <a:pt x="23" y="167"/>
                  </a:lnTo>
                  <a:lnTo>
                    <a:pt x="17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46" name="Freeform 172"/>
            <p:cNvSpPr>
              <a:spLocks/>
            </p:cNvSpPr>
            <p:nvPr/>
          </p:nvSpPr>
          <p:spPr bwMode="auto">
            <a:xfrm>
              <a:off x="1968" y="975"/>
              <a:ext cx="167" cy="179"/>
            </a:xfrm>
            <a:custGeom>
              <a:avLst/>
              <a:gdLst>
                <a:gd name="T0" fmla="*/ 66 w 167"/>
                <a:gd name="T1" fmla="*/ 143 h 179"/>
                <a:gd name="T2" fmla="*/ 54 w 167"/>
                <a:gd name="T3" fmla="*/ 131 h 179"/>
                <a:gd name="T4" fmla="*/ 48 w 167"/>
                <a:gd name="T5" fmla="*/ 125 h 179"/>
                <a:gd name="T6" fmla="*/ 42 w 167"/>
                <a:gd name="T7" fmla="*/ 107 h 179"/>
                <a:gd name="T8" fmla="*/ 36 w 167"/>
                <a:gd name="T9" fmla="*/ 89 h 179"/>
                <a:gd name="T10" fmla="*/ 36 w 167"/>
                <a:gd name="T11" fmla="*/ 65 h 179"/>
                <a:gd name="T12" fmla="*/ 36 w 167"/>
                <a:gd name="T13" fmla="*/ 41 h 179"/>
                <a:gd name="T14" fmla="*/ 48 w 167"/>
                <a:gd name="T15" fmla="*/ 18 h 179"/>
                <a:gd name="T16" fmla="*/ 66 w 167"/>
                <a:gd name="T17" fmla="*/ 6 h 179"/>
                <a:gd name="T18" fmla="*/ 84 w 167"/>
                <a:gd name="T19" fmla="*/ 6 h 179"/>
                <a:gd name="T20" fmla="*/ 102 w 167"/>
                <a:gd name="T21" fmla="*/ 6 h 179"/>
                <a:gd name="T22" fmla="*/ 120 w 167"/>
                <a:gd name="T23" fmla="*/ 18 h 179"/>
                <a:gd name="T24" fmla="*/ 132 w 167"/>
                <a:gd name="T25" fmla="*/ 41 h 179"/>
                <a:gd name="T26" fmla="*/ 138 w 167"/>
                <a:gd name="T27" fmla="*/ 65 h 179"/>
                <a:gd name="T28" fmla="*/ 138 w 167"/>
                <a:gd name="T29" fmla="*/ 89 h 179"/>
                <a:gd name="T30" fmla="*/ 132 w 167"/>
                <a:gd name="T31" fmla="*/ 107 h 179"/>
                <a:gd name="T32" fmla="*/ 126 w 167"/>
                <a:gd name="T33" fmla="*/ 125 h 179"/>
                <a:gd name="T34" fmla="*/ 114 w 167"/>
                <a:gd name="T35" fmla="*/ 131 h 179"/>
                <a:gd name="T36" fmla="*/ 102 w 167"/>
                <a:gd name="T37" fmla="*/ 143 h 179"/>
                <a:gd name="T38" fmla="*/ 102 w 167"/>
                <a:gd name="T39" fmla="*/ 179 h 179"/>
                <a:gd name="T40" fmla="*/ 167 w 167"/>
                <a:gd name="T41" fmla="*/ 179 h 179"/>
                <a:gd name="T42" fmla="*/ 167 w 167"/>
                <a:gd name="T43" fmla="*/ 137 h 179"/>
                <a:gd name="T44" fmla="*/ 167 w 167"/>
                <a:gd name="T45" fmla="*/ 137 h 179"/>
                <a:gd name="T46" fmla="*/ 161 w 167"/>
                <a:gd name="T47" fmla="*/ 149 h 179"/>
                <a:gd name="T48" fmla="*/ 150 w 167"/>
                <a:gd name="T49" fmla="*/ 155 h 179"/>
                <a:gd name="T50" fmla="*/ 114 w 167"/>
                <a:gd name="T51" fmla="*/ 155 h 179"/>
                <a:gd name="T52" fmla="*/ 114 w 167"/>
                <a:gd name="T53" fmla="*/ 149 h 179"/>
                <a:gd name="T54" fmla="*/ 138 w 167"/>
                <a:gd name="T55" fmla="*/ 137 h 179"/>
                <a:gd name="T56" fmla="*/ 155 w 167"/>
                <a:gd name="T57" fmla="*/ 119 h 179"/>
                <a:gd name="T58" fmla="*/ 167 w 167"/>
                <a:gd name="T59" fmla="*/ 77 h 179"/>
                <a:gd name="T60" fmla="*/ 155 w 167"/>
                <a:gd name="T61" fmla="*/ 35 h 179"/>
                <a:gd name="T62" fmla="*/ 144 w 167"/>
                <a:gd name="T63" fmla="*/ 18 h 179"/>
                <a:gd name="T64" fmla="*/ 132 w 167"/>
                <a:gd name="T65" fmla="*/ 6 h 179"/>
                <a:gd name="T66" fmla="*/ 108 w 167"/>
                <a:gd name="T67" fmla="*/ 0 h 179"/>
                <a:gd name="T68" fmla="*/ 84 w 167"/>
                <a:gd name="T69" fmla="*/ 0 h 179"/>
                <a:gd name="T70" fmla="*/ 60 w 167"/>
                <a:gd name="T71" fmla="*/ 0 h 179"/>
                <a:gd name="T72" fmla="*/ 42 w 167"/>
                <a:gd name="T73" fmla="*/ 6 h 179"/>
                <a:gd name="T74" fmla="*/ 30 w 167"/>
                <a:gd name="T75" fmla="*/ 18 h 179"/>
                <a:gd name="T76" fmla="*/ 12 w 167"/>
                <a:gd name="T77" fmla="*/ 35 h 179"/>
                <a:gd name="T78" fmla="*/ 6 w 167"/>
                <a:gd name="T79" fmla="*/ 77 h 179"/>
                <a:gd name="T80" fmla="*/ 6 w 167"/>
                <a:gd name="T81" fmla="*/ 95 h 179"/>
                <a:gd name="T82" fmla="*/ 18 w 167"/>
                <a:gd name="T83" fmla="*/ 119 h 179"/>
                <a:gd name="T84" fmla="*/ 36 w 167"/>
                <a:gd name="T85" fmla="*/ 137 h 179"/>
                <a:gd name="T86" fmla="*/ 60 w 167"/>
                <a:gd name="T87" fmla="*/ 149 h 179"/>
                <a:gd name="T88" fmla="*/ 60 w 167"/>
                <a:gd name="T89" fmla="*/ 155 h 179"/>
                <a:gd name="T90" fmla="*/ 18 w 167"/>
                <a:gd name="T91" fmla="*/ 155 h 179"/>
                <a:gd name="T92" fmla="*/ 12 w 167"/>
                <a:gd name="T93" fmla="*/ 149 h 179"/>
                <a:gd name="T94" fmla="*/ 6 w 167"/>
                <a:gd name="T95" fmla="*/ 137 h 179"/>
                <a:gd name="T96" fmla="*/ 0 w 167"/>
                <a:gd name="T97" fmla="*/ 137 h 179"/>
                <a:gd name="T98" fmla="*/ 0 w 167"/>
                <a:gd name="T99" fmla="*/ 179 h 179"/>
                <a:gd name="T100" fmla="*/ 72 w 167"/>
                <a:gd name="T101" fmla="*/ 179 h 179"/>
                <a:gd name="T102" fmla="*/ 66 w 167"/>
                <a:gd name="T103" fmla="*/ 143 h 17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7"/>
                <a:gd name="T157" fmla="*/ 0 h 179"/>
                <a:gd name="T158" fmla="*/ 167 w 167"/>
                <a:gd name="T159" fmla="*/ 179 h 17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7" h="179">
                  <a:moveTo>
                    <a:pt x="66" y="143"/>
                  </a:moveTo>
                  <a:lnTo>
                    <a:pt x="54" y="131"/>
                  </a:lnTo>
                  <a:lnTo>
                    <a:pt x="48" y="125"/>
                  </a:lnTo>
                  <a:lnTo>
                    <a:pt x="42" y="107"/>
                  </a:lnTo>
                  <a:lnTo>
                    <a:pt x="36" y="89"/>
                  </a:lnTo>
                  <a:lnTo>
                    <a:pt x="36" y="65"/>
                  </a:lnTo>
                  <a:lnTo>
                    <a:pt x="36" y="41"/>
                  </a:lnTo>
                  <a:lnTo>
                    <a:pt x="48" y="18"/>
                  </a:lnTo>
                  <a:lnTo>
                    <a:pt x="66" y="6"/>
                  </a:lnTo>
                  <a:lnTo>
                    <a:pt x="84" y="6"/>
                  </a:lnTo>
                  <a:lnTo>
                    <a:pt x="102" y="6"/>
                  </a:lnTo>
                  <a:lnTo>
                    <a:pt x="120" y="18"/>
                  </a:lnTo>
                  <a:lnTo>
                    <a:pt x="132" y="41"/>
                  </a:lnTo>
                  <a:lnTo>
                    <a:pt x="138" y="65"/>
                  </a:lnTo>
                  <a:lnTo>
                    <a:pt x="138" y="89"/>
                  </a:lnTo>
                  <a:lnTo>
                    <a:pt x="132" y="107"/>
                  </a:lnTo>
                  <a:lnTo>
                    <a:pt x="126" y="125"/>
                  </a:lnTo>
                  <a:lnTo>
                    <a:pt x="114" y="131"/>
                  </a:lnTo>
                  <a:lnTo>
                    <a:pt x="102" y="143"/>
                  </a:lnTo>
                  <a:lnTo>
                    <a:pt x="102" y="179"/>
                  </a:lnTo>
                  <a:lnTo>
                    <a:pt x="167" y="179"/>
                  </a:lnTo>
                  <a:lnTo>
                    <a:pt x="167" y="137"/>
                  </a:lnTo>
                  <a:lnTo>
                    <a:pt x="161" y="149"/>
                  </a:lnTo>
                  <a:lnTo>
                    <a:pt x="150" y="155"/>
                  </a:lnTo>
                  <a:lnTo>
                    <a:pt x="114" y="155"/>
                  </a:lnTo>
                  <a:lnTo>
                    <a:pt x="114" y="149"/>
                  </a:lnTo>
                  <a:lnTo>
                    <a:pt x="138" y="137"/>
                  </a:lnTo>
                  <a:lnTo>
                    <a:pt x="155" y="119"/>
                  </a:lnTo>
                  <a:lnTo>
                    <a:pt x="167" y="77"/>
                  </a:lnTo>
                  <a:lnTo>
                    <a:pt x="155" y="35"/>
                  </a:lnTo>
                  <a:lnTo>
                    <a:pt x="144" y="18"/>
                  </a:lnTo>
                  <a:lnTo>
                    <a:pt x="132" y="6"/>
                  </a:lnTo>
                  <a:lnTo>
                    <a:pt x="108" y="0"/>
                  </a:lnTo>
                  <a:lnTo>
                    <a:pt x="84" y="0"/>
                  </a:lnTo>
                  <a:lnTo>
                    <a:pt x="60" y="0"/>
                  </a:lnTo>
                  <a:lnTo>
                    <a:pt x="42" y="6"/>
                  </a:lnTo>
                  <a:lnTo>
                    <a:pt x="30" y="18"/>
                  </a:lnTo>
                  <a:lnTo>
                    <a:pt x="12" y="35"/>
                  </a:lnTo>
                  <a:lnTo>
                    <a:pt x="6" y="77"/>
                  </a:lnTo>
                  <a:lnTo>
                    <a:pt x="6" y="95"/>
                  </a:lnTo>
                  <a:lnTo>
                    <a:pt x="18" y="119"/>
                  </a:lnTo>
                  <a:lnTo>
                    <a:pt x="36" y="137"/>
                  </a:lnTo>
                  <a:lnTo>
                    <a:pt x="60" y="149"/>
                  </a:lnTo>
                  <a:lnTo>
                    <a:pt x="60" y="155"/>
                  </a:lnTo>
                  <a:lnTo>
                    <a:pt x="18" y="155"/>
                  </a:lnTo>
                  <a:lnTo>
                    <a:pt x="12" y="149"/>
                  </a:lnTo>
                  <a:lnTo>
                    <a:pt x="6" y="137"/>
                  </a:lnTo>
                  <a:lnTo>
                    <a:pt x="0" y="137"/>
                  </a:lnTo>
                  <a:lnTo>
                    <a:pt x="0" y="179"/>
                  </a:lnTo>
                  <a:lnTo>
                    <a:pt x="72" y="179"/>
                  </a:lnTo>
                  <a:lnTo>
                    <a:pt x="66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47" name="Freeform 173"/>
            <p:cNvSpPr>
              <a:spLocks noEditPoints="1"/>
            </p:cNvSpPr>
            <p:nvPr/>
          </p:nvSpPr>
          <p:spPr bwMode="auto">
            <a:xfrm>
              <a:off x="2973" y="975"/>
              <a:ext cx="107" cy="179"/>
            </a:xfrm>
            <a:custGeom>
              <a:avLst/>
              <a:gdLst>
                <a:gd name="T0" fmla="*/ 107 w 107"/>
                <a:gd name="T1" fmla="*/ 119 h 179"/>
                <a:gd name="T2" fmla="*/ 83 w 107"/>
                <a:gd name="T3" fmla="*/ 119 h 179"/>
                <a:gd name="T4" fmla="*/ 83 w 107"/>
                <a:gd name="T5" fmla="*/ 0 h 179"/>
                <a:gd name="T6" fmla="*/ 77 w 107"/>
                <a:gd name="T7" fmla="*/ 0 h 179"/>
                <a:gd name="T8" fmla="*/ 0 w 107"/>
                <a:gd name="T9" fmla="*/ 119 h 179"/>
                <a:gd name="T10" fmla="*/ 0 w 107"/>
                <a:gd name="T11" fmla="*/ 137 h 179"/>
                <a:gd name="T12" fmla="*/ 65 w 107"/>
                <a:gd name="T13" fmla="*/ 137 h 179"/>
                <a:gd name="T14" fmla="*/ 65 w 107"/>
                <a:gd name="T15" fmla="*/ 179 h 179"/>
                <a:gd name="T16" fmla="*/ 83 w 107"/>
                <a:gd name="T17" fmla="*/ 179 h 179"/>
                <a:gd name="T18" fmla="*/ 83 w 107"/>
                <a:gd name="T19" fmla="*/ 137 h 179"/>
                <a:gd name="T20" fmla="*/ 107 w 107"/>
                <a:gd name="T21" fmla="*/ 137 h 179"/>
                <a:gd name="T22" fmla="*/ 107 w 107"/>
                <a:gd name="T23" fmla="*/ 119 h 179"/>
                <a:gd name="T24" fmla="*/ 65 w 107"/>
                <a:gd name="T25" fmla="*/ 119 h 179"/>
                <a:gd name="T26" fmla="*/ 6 w 107"/>
                <a:gd name="T27" fmla="*/ 119 h 179"/>
                <a:gd name="T28" fmla="*/ 65 w 107"/>
                <a:gd name="T29" fmla="*/ 29 h 179"/>
                <a:gd name="T30" fmla="*/ 65 w 107"/>
                <a:gd name="T31" fmla="*/ 29 h 179"/>
                <a:gd name="T32" fmla="*/ 65 w 107"/>
                <a:gd name="T33" fmla="*/ 119 h 1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7"/>
                <a:gd name="T52" fmla="*/ 0 h 179"/>
                <a:gd name="T53" fmla="*/ 107 w 107"/>
                <a:gd name="T54" fmla="*/ 179 h 1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7" h="179">
                  <a:moveTo>
                    <a:pt x="107" y="119"/>
                  </a:moveTo>
                  <a:lnTo>
                    <a:pt x="83" y="119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0" y="119"/>
                  </a:lnTo>
                  <a:lnTo>
                    <a:pt x="0" y="137"/>
                  </a:lnTo>
                  <a:lnTo>
                    <a:pt x="65" y="137"/>
                  </a:lnTo>
                  <a:lnTo>
                    <a:pt x="65" y="179"/>
                  </a:lnTo>
                  <a:lnTo>
                    <a:pt x="83" y="179"/>
                  </a:lnTo>
                  <a:lnTo>
                    <a:pt x="83" y="137"/>
                  </a:lnTo>
                  <a:lnTo>
                    <a:pt x="107" y="137"/>
                  </a:lnTo>
                  <a:lnTo>
                    <a:pt x="107" y="119"/>
                  </a:lnTo>
                  <a:close/>
                  <a:moveTo>
                    <a:pt x="65" y="119"/>
                  </a:moveTo>
                  <a:lnTo>
                    <a:pt x="6" y="119"/>
                  </a:lnTo>
                  <a:lnTo>
                    <a:pt x="65" y="29"/>
                  </a:lnTo>
                  <a:lnTo>
                    <a:pt x="65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48" name="Freeform 174"/>
            <p:cNvSpPr>
              <a:spLocks/>
            </p:cNvSpPr>
            <p:nvPr/>
          </p:nvSpPr>
          <p:spPr bwMode="auto">
            <a:xfrm>
              <a:off x="3158" y="975"/>
              <a:ext cx="174" cy="179"/>
            </a:xfrm>
            <a:custGeom>
              <a:avLst/>
              <a:gdLst>
                <a:gd name="T0" fmla="*/ 66 w 174"/>
                <a:gd name="T1" fmla="*/ 143 h 179"/>
                <a:gd name="T2" fmla="*/ 54 w 174"/>
                <a:gd name="T3" fmla="*/ 131 h 179"/>
                <a:gd name="T4" fmla="*/ 48 w 174"/>
                <a:gd name="T5" fmla="*/ 125 h 179"/>
                <a:gd name="T6" fmla="*/ 42 w 174"/>
                <a:gd name="T7" fmla="*/ 107 h 179"/>
                <a:gd name="T8" fmla="*/ 36 w 174"/>
                <a:gd name="T9" fmla="*/ 89 h 179"/>
                <a:gd name="T10" fmla="*/ 36 w 174"/>
                <a:gd name="T11" fmla="*/ 65 h 179"/>
                <a:gd name="T12" fmla="*/ 36 w 174"/>
                <a:gd name="T13" fmla="*/ 41 h 179"/>
                <a:gd name="T14" fmla="*/ 48 w 174"/>
                <a:gd name="T15" fmla="*/ 18 h 179"/>
                <a:gd name="T16" fmla="*/ 66 w 174"/>
                <a:gd name="T17" fmla="*/ 6 h 179"/>
                <a:gd name="T18" fmla="*/ 84 w 174"/>
                <a:gd name="T19" fmla="*/ 6 h 179"/>
                <a:gd name="T20" fmla="*/ 102 w 174"/>
                <a:gd name="T21" fmla="*/ 6 h 179"/>
                <a:gd name="T22" fmla="*/ 120 w 174"/>
                <a:gd name="T23" fmla="*/ 18 h 179"/>
                <a:gd name="T24" fmla="*/ 132 w 174"/>
                <a:gd name="T25" fmla="*/ 41 h 179"/>
                <a:gd name="T26" fmla="*/ 138 w 174"/>
                <a:gd name="T27" fmla="*/ 65 h 179"/>
                <a:gd name="T28" fmla="*/ 138 w 174"/>
                <a:gd name="T29" fmla="*/ 89 h 179"/>
                <a:gd name="T30" fmla="*/ 132 w 174"/>
                <a:gd name="T31" fmla="*/ 107 h 179"/>
                <a:gd name="T32" fmla="*/ 126 w 174"/>
                <a:gd name="T33" fmla="*/ 125 h 179"/>
                <a:gd name="T34" fmla="*/ 120 w 174"/>
                <a:gd name="T35" fmla="*/ 131 h 179"/>
                <a:gd name="T36" fmla="*/ 102 w 174"/>
                <a:gd name="T37" fmla="*/ 143 h 179"/>
                <a:gd name="T38" fmla="*/ 102 w 174"/>
                <a:gd name="T39" fmla="*/ 179 h 179"/>
                <a:gd name="T40" fmla="*/ 174 w 174"/>
                <a:gd name="T41" fmla="*/ 179 h 179"/>
                <a:gd name="T42" fmla="*/ 174 w 174"/>
                <a:gd name="T43" fmla="*/ 137 h 179"/>
                <a:gd name="T44" fmla="*/ 168 w 174"/>
                <a:gd name="T45" fmla="*/ 137 h 179"/>
                <a:gd name="T46" fmla="*/ 162 w 174"/>
                <a:gd name="T47" fmla="*/ 149 h 179"/>
                <a:gd name="T48" fmla="*/ 150 w 174"/>
                <a:gd name="T49" fmla="*/ 155 h 179"/>
                <a:gd name="T50" fmla="*/ 114 w 174"/>
                <a:gd name="T51" fmla="*/ 155 h 179"/>
                <a:gd name="T52" fmla="*/ 114 w 174"/>
                <a:gd name="T53" fmla="*/ 149 h 179"/>
                <a:gd name="T54" fmla="*/ 138 w 174"/>
                <a:gd name="T55" fmla="*/ 137 h 179"/>
                <a:gd name="T56" fmla="*/ 156 w 174"/>
                <a:gd name="T57" fmla="*/ 119 h 179"/>
                <a:gd name="T58" fmla="*/ 168 w 174"/>
                <a:gd name="T59" fmla="*/ 95 h 179"/>
                <a:gd name="T60" fmla="*/ 168 w 174"/>
                <a:gd name="T61" fmla="*/ 77 h 179"/>
                <a:gd name="T62" fmla="*/ 156 w 174"/>
                <a:gd name="T63" fmla="*/ 35 h 179"/>
                <a:gd name="T64" fmla="*/ 144 w 174"/>
                <a:gd name="T65" fmla="*/ 18 h 179"/>
                <a:gd name="T66" fmla="*/ 132 w 174"/>
                <a:gd name="T67" fmla="*/ 6 h 179"/>
                <a:gd name="T68" fmla="*/ 108 w 174"/>
                <a:gd name="T69" fmla="*/ 0 h 179"/>
                <a:gd name="T70" fmla="*/ 84 w 174"/>
                <a:gd name="T71" fmla="*/ 0 h 179"/>
                <a:gd name="T72" fmla="*/ 60 w 174"/>
                <a:gd name="T73" fmla="*/ 0 h 179"/>
                <a:gd name="T74" fmla="*/ 42 w 174"/>
                <a:gd name="T75" fmla="*/ 6 h 179"/>
                <a:gd name="T76" fmla="*/ 30 w 174"/>
                <a:gd name="T77" fmla="*/ 18 h 179"/>
                <a:gd name="T78" fmla="*/ 12 w 174"/>
                <a:gd name="T79" fmla="*/ 35 h 179"/>
                <a:gd name="T80" fmla="*/ 6 w 174"/>
                <a:gd name="T81" fmla="*/ 77 h 179"/>
                <a:gd name="T82" fmla="*/ 6 w 174"/>
                <a:gd name="T83" fmla="*/ 95 h 179"/>
                <a:gd name="T84" fmla="*/ 18 w 174"/>
                <a:gd name="T85" fmla="*/ 119 h 179"/>
                <a:gd name="T86" fmla="*/ 36 w 174"/>
                <a:gd name="T87" fmla="*/ 137 h 179"/>
                <a:gd name="T88" fmla="*/ 60 w 174"/>
                <a:gd name="T89" fmla="*/ 149 h 179"/>
                <a:gd name="T90" fmla="*/ 60 w 174"/>
                <a:gd name="T91" fmla="*/ 155 h 179"/>
                <a:gd name="T92" fmla="*/ 18 w 174"/>
                <a:gd name="T93" fmla="*/ 155 h 179"/>
                <a:gd name="T94" fmla="*/ 12 w 174"/>
                <a:gd name="T95" fmla="*/ 149 h 179"/>
                <a:gd name="T96" fmla="*/ 6 w 174"/>
                <a:gd name="T97" fmla="*/ 137 h 179"/>
                <a:gd name="T98" fmla="*/ 0 w 174"/>
                <a:gd name="T99" fmla="*/ 137 h 179"/>
                <a:gd name="T100" fmla="*/ 0 w 174"/>
                <a:gd name="T101" fmla="*/ 179 h 179"/>
                <a:gd name="T102" fmla="*/ 72 w 174"/>
                <a:gd name="T103" fmla="*/ 179 h 179"/>
                <a:gd name="T104" fmla="*/ 66 w 174"/>
                <a:gd name="T105" fmla="*/ 143 h 1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4"/>
                <a:gd name="T160" fmla="*/ 0 h 179"/>
                <a:gd name="T161" fmla="*/ 174 w 174"/>
                <a:gd name="T162" fmla="*/ 179 h 17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4" h="179">
                  <a:moveTo>
                    <a:pt x="66" y="143"/>
                  </a:moveTo>
                  <a:lnTo>
                    <a:pt x="54" y="131"/>
                  </a:lnTo>
                  <a:lnTo>
                    <a:pt x="48" y="125"/>
                  </a:lnTo>
                  <a:lnTo>
                    <a:pt x="42" y="107"/>
                  </a:lnTo>
                  <a:lnTo>
                    <a:pt x="36" y="89"/>
                  </a:lnTo>
                  <a:lnTo>
                    <a:pt x="36" y="65"/>
                  </a:lnTo>
                  <a:lnTo>
                    <a:pt x="36" y="41"/>
                  </a:lnTo>
                  <a:lnTo>
                    <a:pt x="48" y="18"/>
                  </a:lnTo>
                  <a:lnTo>
                    <a:pt x="66" y="6"/>
                  </a:lnTo>
                  <a:lnTo>
                    <a:pt x="84" y="6"/>
                  </a:lnTo>
                  <a:lnTo>
                    <a:pt x="102" y="6"/>
                  </a:lnTo>
                  <a:lnTo>
                    <a:pt x="120" y="18"/>
                  </a:lnTo>
                  <a:lnTo>
                    <a:pt x="132" y="41"/>
                  </a:lnTo>
                  <a:lnTo>
                    <a:pt x="138" y="65"/>
                  </a:lnTo>
                  <a:lnTo>
                    <a:pt x="138" y="89"/>
                  </a:lnTo>
                  <a:lnTo>
                    <a:pt x="132" y="107"/>
                  </a:lnTo>
                  <a:lnTo>
                    <a:pt x="126" y="125"/>
                  </a:lnTo>
                  <a:lnTo>
                    <a:pt x="120" y="131"/>
                  </a:lnTo>
                  <a:lnTo>
                    <a:pt x="102" y="143"/>
                  </a:lnTo>
                  <a:lnTo>
                    <a:pt x="102" y="179"/>
                  </a:lnTo>
                  <a:lnTo>
                    <a:pt x="174" y="179"/>
                  </a:lnTo>
                  <a:lnTo>
                    <a:pt x="174" y="137"/>
                  </a:lnTo>
                  <a:lnTo>
                    <a:pt x="168" y="137"/>
                  </a:lnTo>
                  <a:lnTo>
                    <a:pt x="162" y="149"/>
                  </a:lnTo>
                  <a:lnTo>
                    <a:pt x="150" y="155"/>
                  </a:lnTo>
                  <a:lnTo>
                    <a:pt x="114" y="155"/>
                  </a:lnTo>
                  <a:lnTo>
                    <a:pt x="114" y="149"/>
                  </a:lnTo>
                  <a:lnTo>
                    <a:pt x="138" y="137"/>
                  </a:lnTo>
                  <a:lnTo>
                    <a:pt x="156" y="119"/>
                  </a:lnTo>
                  <a:lnTo>
                    <a:pt x="168" y="95"/>
                  </a:lnTo>
                  <a:lnTo>
                    <a:pt x="168" y="77"/>
                  </a:lnTo>
                  <a:lnTo>
                    <a:pt x="156" y="35"/>
                  </a:lnTo>
                  <a:lnTo>
                    <a:pt x="144" y="18"/>
                  </a:lnTo>
                  <a:lnTo>
                    <a:pt x="132" y="6"/>
                  </a:lnTo>
                  <a:lnTo>
                    <a:pt x="108" y="0"/>
                  </a:lnTo>
                  <a:lnTo>
                    <a:pt x="84" y="0"/>
                  </a:lnTo>
                  <a:lnTo>
                    <a:pt x="60" y="0"/>
                  </a:lnTo>
                  <a:lnTo>
                    <a:pt x="42" y="6"/>
                  </a:lnTo>
                  <a:lnTo>
                    <a:pt x="30" y="18"/>
                  </a:lnTo>
                  <a:lnTo>
                    <a:pt x="12" y="35"/>
                  </a:lnTo>
                  <a:lnTo>
                    <a:pt x="6" y="77"/>
                  </a:lnTo>
                  <a:lnTo>
                    <a:pt x="6" y="95"/>
                  </a:lnTo>
                  <a:lnTo>
                    <a:pt x="18" y="119"/>
                  </a:lnTo>
                  <a:lnTo>
                    <a:pt x="36" y="137"/>
                  </a:lnTo>
                  <a:lnTo>
                    <a:pt x="60" y="149"/>
                  </a:lnTo>
                  <a:lnTo>
                    <a:pt x="60" y="155"/>
                  </a:lnTo>
                  <a:lnTo>
                    <a:pt x="18" y="155"/>
                  </a:lnTo>
                  <a:lnTo>
                    <a:pt x="12" y="149"/>
                  </a:lnTo>
                  <a:lnTo>
                    <a:pt x="6" y="137"/>
                  </a:lnTo>
                  <a:lnTo>
                    <a:pt x="0" y="137"/>
                  </a:lnTo>
                  <a:lnTo>
                    <a:pt x="0" y="179"/>
                  </a:lnTo>
                  <a:lnTo>
                    <a:pt x="72" y="179"/>
                  </a:lnTo>
                  <a:lnTo>
                    <a:pt x="66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49" name="Freeform 175"/>
            <p:cNvSpPr>
              <a:spLocks/>
            </p:cNvSpPr>
            <p:nvPr/>
          </p:nvSpPr>
          <p:spPr bwMode="auto">
            <a:xfrm>
              <a:off x="4049" y="1972"/>
              <a:ext cx="96" cy="191"/>
            </a:xfrm>
            <a:custGeom>
              <a:avLst/>
              <a:gdLst>
                <a:gd name="T0" fmla="*/ 36 w 96"/>
                <a:gd name="T1" fmla="*/ 30 h 191"/>
                <a:gd name="T2" fmla="*/ 84 w 96"/>
                <a:gd name="T3" fmla="*/ 30 h 191"/>
                <a:gd name="T4" fmla="*/ 84 w 96"/>
                <a:gd name="T5" fmla="*/ 30 h 191"/>
                <a:gd name="T6" fmla="*/ 84 w 96"/>
                <a:gd name="T7" fmla="*/ 24 h 191"/>
                <a:gd name="T8" fmla="*/ 96 w 96"/>
                <a:gd name="T9" fmla="*/ 0 h 191"/>
                <a:gd name="T10" fmla="*/ 96 w 96"/>
                <a:gd name="T11" fmla="*/ 0 h 191"/>
                <a:gd name="T12" fmla="*/ 90 w 96"/>
                <a:gd name="T13" fmla="*/ 6 h 191"/>
                <a:gd name="T14" fmla="*/ 84 w 96"/>
                <a:gd name="T15" fmla="*/ 6 h 191"/>
                <a:gd name="T16" fmla="*/ 30 w 96"/>
                <a:gd name="T17" fmla="*/ 6 h 191"/>
                <a:gd name="T18" fmla="*/ 6 w 96"/>
                <a:gd name="T19" fmla="*/ 72 h 191"/>
                <a:gd name="T20" fmla="*/ 6 w 96"/>
                <a:gd name="T21" fmla="*/ 72 h 191"/>
                <a:gd name="T22" fmla="*/ 30 w 96"/>
                <a:gd name="T23" fmla="*/ 78 h 191"/>
                <a:gd name="T24" fmla="*/ 54 w 96"/>
                <a:gd name="T25" fmla="*/ 89 h 191"/>
                <a:gd name="T26" fmla="*/ 72 w 96"/>
                <a:gd name="T27" fmla="*/ 107 h 191"/>
                <a:gd name="T28" fmla="*/ 78 w 96"/>
                <a:gd name="T29" fmla="*/ 131 h 191"/>
                <a:gd name="T30" fmla="*/ 78 w 96"/>
                <a:gd name="T31" fmla="*/ 149 h 191"/>
                <a:gd name="T32" fmla="*/ 66 w 96"/>
                <a:gd name="T33" fmla="*/ 167 h 191"/>
                <a:gd name="T34" fmla="*/ 54 w 96"/>
                <a:gd name="T35" fmla="*/ 173 h 191"/>
                <a:gd name="T36" fmla="*/ 42 w 96"/>
                <a:gd name="T37" fmla="*/ 179 h 191"/>
                <a:gd name="T38" fmla="*/ 36 w 96"/>
                <a:gd name="T39" fmla="*/ 179 h 191"/>
                <a:gd name="T40" fmla="*/ 24 w 96"/>
                <a:gd name="T41" fmla="*/ 173 h 191"/>
                <a:gd name="T42" fmla="*/ 18 w 96"/>
                <a:gd name="T43" fmla="*/ 167 h 191"/>
                <a:gd name="T44" fmla="*/ 6 w 96"/>
                <a:gd name="T45" fmla="*/ 161 h 191"/>
                <a:gd name="T46" fmla="*/ 0 w 96"/>
                <a:gd name="T47" fmla="*/ 167 h 191"/>
                <a:gd name="T48" fmla="*/ 0 w 96"/>
                <a:gd name="T49" fmla="*/ 173 h 191"/>
                <a:gd name="T50" fmla="*/ 6 w 96"/>
                <a:gd name="T51" fmla="*/ 185 h 191"/>
                <a:gd name="T52" fmla="*/ 18 w 96"/>
                <a:gd name="T53" fmla="*/ 191 h 191"/>
                <a:gd name="T54" fmla="*/ 30 w 96"/>
                <a:gd name="T55" fmla="*/ 191 h 191"/>
                <a:gd name="T56" fmla="*/ 54 w 96"/>
                <a:gd name="T57" fmla="*/ 185 h 191"/>
                <a:gd name="T58" fmla="*/ 78 w 96"/>
                <a:gd name="T59" fmla="*/ 173 h 191"/>
                <a:gd name="T60" fmla="*/ 90 w 96"/>
                <a:gd name="T61" fmla="*/ 149 h 191"/>
                <a:gd name="T62" fmla="*/ 96 w 96"/>
                <a:gd name="T63" fmla="*/ 125 h 191"/>
                <a:gd name="T64" fmla="*/ 96 w 96"/>
                <a:gd name="T65" fmla="*/ 113 h 191"/>
                <a:gd name="T66" fmla="*/ 90 w 96"/>
                <a:gd name="T67" fmla="*/ 101 h 191"/>
                <a:gd name="T68" fmla="*/ 78 w 96"/>
                <a:gd name="T69" fmla="*/ 78 h 191"/>
                <a:gd name="T70" fmla="*/ 54 w 96"/>
                <a:gd name="T71" fmla="*/ 60 h 191"/>
                <a:gd name="T72" fmla="*/ 24 w 96"/>
                <a:gd name="T73" fmla="*/ 54 h 191"/>
                <a:gd name="T74" fmla="*/ 36 w 96"/>
                <a:gd name="T75" fmla="*/ 30 h 1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6"/>
                <a:gd name="T115" fmla="*/ 0 h 191"/>
                <a:gd name="T116" fmla="*/ 96 w 96"/>
                <a:gd name="T117" fmla="*/ 191 h 19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6" h="191">
                  <a:moveTo>
                    <a:pt x="36" y="30"/>
                  </a:moveTo>
                  <a:lnTo>
                    <a:pt x="84" y="30"/>
                  </a:lnTo>
                  <a:lnTo>
                    <a:pt x="84" y="24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30" y="6"/>
                  </a:lnTo>
                  <a:lnTo>
                    <a:pt x="6" y="72"/>
                  </a:lnTo>
                  <a:lnTo>
                    <a:pt x="30" y="78"/>
                  </a:lnTo>
                  <a:lnTo>
                    <a:pt x="54" y="89"/>
                  </a:lnTo>
                  <a:lnTo>
                    <a:pt x="72" y="107"/>
                  </a:lnTo>
                  <a:lnTo>
                    <a:pt x="78" y="131"/>
                  </a:lnTo>
                  <a:lnTo>
                    <a:pt x="78" y="149"/>
                  </a:lnTo>
                  <a:lnTo>
                    <a:pt x="66" y="167"/>
                  </a:lnTo>
                  <a:lnTo>
                    <a:pt x="54" y="173"/>
                  </a:lnTo>
                  <a:lnTo>
                    <a:pt x="42" y="179"/>
                  </a:lnTo>
                  <a:lnTo>
                    <a:pt x="36" y="179"/>
                  </a:lnTo>
                  <a:lnTo>
                    <a:pt x="24" y="173"/>
                  </a:lnTo>
                  <a:lnTo>
                    <a:pt x="18" y="167"/>
                  </a:lnTo>
                  <a:lnTo>
                    <a:pt x="6" y="161"/>
                  </a:lnTo>
                  <a:lnTo>
                    <a:pt x="0" y="167"/>
                  </a:lnTo>
                  <a:lnTo>
                    <a:pt x="0" y="173"/>
                  </a:lnTo>
                  <a:lnTo>
                    <a:pt x="6" y="185"/>
                  </a:lnTo>
                  <a:lnTo>
                    <a:pt x="18" y="191"/>
                  </a:lnTo>
                  <a:lnTo>
                    <a:pt x="30" y="191"/>
                  </a:lnTo>
                  <a:lnTo>
                    <a:pt x="54" y="185"/>
                  </a:lnTo>
                  <a:lnTo>
                    <a:pt x="78" y="173"/>
                  </a:lnTo>
                  <a:lnTo>
                    <a:pt x="90" y="149"/>
                  </a:lnTo>
                  <a:lnTo>
                    <a:pt x="96" y="125"/>
                  </a:lnTo>
                  <a:lnTo>
                    <a:pt x="96" y="113"/>
                  </a:lnTo>
                  <a:lnTo>
                    <a:pt x="90" y="101"/>
                  </a:lnTo>
                  <a:lnTo>
                    <a:pt x="78" y="78"/>
                  </a:lnTo>
                  <a:lnTo>
                    <a:pt x="54" y="60"/>
                  </a:lnTo>
                  <a:lnTo>
                    <a:pt x="24" y="54"/>
                  </a:lnTo>
                  <a:lnTo>
                    <a:pt x="36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50" name="Freeform 176"/>
            <p:cNvSpPr>
              <a:spLocks/>
            </p:cNvSpPr>
            <p:nvPr/>
          </p:nvSpPr>
          <p:spPr bwMode="auto">
            <a:xfrm>
              <a:off x="4223" y="1978"/>
              <a:ext cx="167" cy="179"/>
            </a:xfrm>
            <a:custGeom>
              <a:avLst/>
              <a:gdLst>
                <a:gd name="T0" fmla="*/ 167 w 167"/>
                <a:gd name="T1" fmla="*/ 0 h 179"/>
                <a:gd name="T2" fmla="*/ 119 w 167"/>
                <a:gd name="T3" fmla="*/ 0 h 179"/>
                <a:gd name="T4" fmla="*/ 119 w 167"/>
                <a:gd name="T5" fmla="*/ 6 h 179"/>
                <a:gd name="T6" fmla="*/ 131 w 167"/>
                <a:gd name="T7" fmla="*/ 6 h 179"/>
                <a:gd name="T8" fmla="*/ 137 w 167"/>
                <a:gd name="T9" fmla="*/ 18 h 179"/>
                <a:gd name="T10" fmla="*/ 137 w 167"/>
                <a:gd name="T11" fmla="*/ 30 h 179"/>
                <a:gd name="T12" fmla="*/ 131 w 167"/>
                <a:gd name="T13" fmla="*/ 36 h 179"/>
                <a:gd name="T14" fmla="*/ 95 w 167"/>
                <a:gd name="T15" fmla="*/ 137 h 179"/>
                <a:gd name="T16" fmla="*/ 59 w 167"/>
                <a:gd name="T17" fmla="*/ 48 h 179"/>
                <a:gd name="T18" fmla="*/ 53 w 167"/>
                <a:gd name="T19" fmla="*/ 24 h 179"/>
                <a:gd name="T20" fmla="*/ 47 w 167"/>
                <a:gd name="T21" fmla="*/ 18 h 179"/>
                <a:gd name="T22" fmla="*/ 53 w 167"/>
                <a:gd name="T23" fmla="*/ 6 h 179"/>
                <a:gd name="T24" fmla="*/ 65 w 167"/>
                <a:gd name="T25" fmla="*/ 6 h 179"/>
                <a:gd name="T26" fmla="*/ 65 w 167"/>
                <a:gd name="T27" fmla="*/ 0 h 179"/>
                <a:gd name="T28" fmla="*/ 0 w 167"/>
                <a:gd name="T29" fmla="*/ 0 h 179"/>
                <a:gd name="T30" fmla="*/ 0 w 167"/>
                <a:gd name="T31" fmla="*/ 6 h 179"/>
                <a:gd name="T32" fmla="*/ 18 w 167"/>
                <a:gd name="T33" fmla="*/ 12 h 179"/>
                <a:gd name="T34" fmla="*/ 24 w 167"/>
                <a:gd name="T35" fmla="*/ 24 h 179"/>
                <a:gd name="T36" fmla="*/ 29 w 167"/>
                <a:gd name="T37" fmla="*/ 36 h 179"/>
                <a:gd name="T38" fmla="*/ 89 w 167"/>
                <a:gd name="T39" fmla="*/ 179 h 179"/>
                <a:gd name="T40" fmla="*/ 89 w 167"/>
                <a:gd name="T41" fmla="*/ 179 h 179"/>
                <a:gd name="T42" fmla="*/ 143 w 167"/>
                <a:gd name="T43" fmla="*/ 30 h 179"/>
                <a:gd name="T44" fmla="*/ 155 w 167"/>
                <a:gd name="T45" fmla="*/ 12 h 179"/>
                <a:gd name="T46" fmla="*/ 167 w 167"/>
                <a:gd name="T47" fmla="*/ 6 h 179"/>
                <a:gd name="T48" fmla="*/ 167 w 167"/>
                <a:gd name="T49" fmla="*/ 0 h 1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7"/>
                <a:gd name="T76" fmla="*/ 0 h 179"/>
                <a:gd name="T77" fmla="*/ 167 w 167"/>
                <a:gd name="T78" fmla="*/ 179 h 1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7" h="179">
                  <a:moveTo>
                    <a:pt x="167" y="0"/>
                  </a:moveTo>
                  <a:lnTo>
                    <a:pt x="119" y="0"/>
                  </a:lnTo>
                  <a:lnTo>
                    <a:pt x="119" y="6"/>
                  </a:lnTo>
                  <a:lnTo>
                    <a:pt x="131" y="6"/>
                  </a:lnTo>
                  <a:lnTo>
                    <a:pt x="137" y="18"/>
                  </a:lnTo>
                  <a:lnTo>
                    <a:pt x="137" y="30"/>
                  </a:lnTo>
                  <a:lnTo>
                    <a:pt x="131" y="36"/>
                  </a:lnTo>
                  <a:lnTo>
                    <a:pt x="95" y="137"/>
                  </a:lnTo>
                  <a:lnTo>
                    <a:pt x="59" y="48"/>
                  </a:lnTo>
                  <a:lnTo>
                    <a:pt x="53" y="24"/>
                  </a:lnTo>
                  <a:lnTo>
                    <a:pt x="47" y="18"/>
                  </a:lnTo>
                  <a:lnTo>
                    <a:pt x="53" y="6"/>
                  </a:lnTo>
                  <a:lnTo>
                    <a:pt x="65" y="6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8" y="12"/>
                  </a:lnTo>
                  <a:lnTo>
                    <a:pt x="24" y="24"/>
                  </a:lnTo>
                  <a:lnTo>
                    <a:pt x="29" y="36"/>
                  </a:lnTo>
                  <a:lnTo>
                    <a:pt x="89" y="179"/>
                  </a:lnTo>
                  <a:lnTo>
                    <a:pt x="143" y="30"/>
                  </a:lnTo>
                  <a:lnTo>
                    <a:pt x="155" y="12"/>
                  </a:lnTo>
                  <a:lnTo>
                    <a:pt x="167" y="6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51" name="Freeform 177"/>
            <p:cNvSpPr>
              <a:spLocks/>
            </p:cNvSpPr>
            <p:nvPr/>
          </p:nvSpPr>
          <p:spPr bwMode="auto">
            <a:xfrm>
              <a:off x="3475" y="1876"/>
              <a:ext cx="407" cy="448"/>
            </a:xfrm>
            <a:custGeom>
              <a:avLst/>
              <a:gdLst>
                <a:gd name="T0" fmla="*/ 203 w 407"/>
                <a:gd name="T1" fmla="*/ 448 h 448"/>
                <a:gd name="T2" fmla="*/ 245 w 407"/>
                <a:gd name="T3" fmla="*/ 442 h 448"/>
                <a:gd name="T4" fmla="*/ 281 w 407"/>
                <a:gd name="T5" fmla="*/ 430 h 448"/>
                <a:gd name="T6" fmla="*/ 317 w 407"/>
                <a:gd name="T7" fmla="*/ 412 h 448"/>
                <a:gd name="T8" fmla="*/ 347 w 407"/>
                <a:gd name="T9" fmla="*/ 383 h 448"/>
                <a:gd name="T10" fmla="*/ 371 w 407"/>
                <a:gd name="T11" fmla="*/ 353 h 448"/>
                <a:gd name="T12" fmla="*/ 389 w 407"/>
                <a:gd name="T13" fmla="*/ 317 h 448"/>
                <a:gd name="T14" fmla="*/ 401 w 407"/>
                <a:gd name="T15" fmla="*/ 275 h 448"/>
                <a:gd name="T16" fmla="*/ 407 w 407"/>
                <a:gd name="T17" fmla="*/ 227 h 448"/>
                <a:gd name="T18" fmla="*/ 401 w 407"/>
                <a:gd name="T19" fmla="*/ 179 h 448"/>
                <a:gd name="T20" fmla="*/ 389 w 407"/>
                <a:gd name="T21" fmla="*/ 138 h 448"/>
                <a:gd name="T22" fmla="*/ 371 w 407"/>
                <a:gd name="T23" fmla="*/ 102 h 448"/>
                <a:gd name="T24" fmla="*/ 347 w 407"/>
                <a:gd name="T25" fmla="*/ 66 h 448"/>
                <a:gd name="T26" fmla="*/ 317 w 407"/>
                <a:gd name="T27" fmla="*/ 42 h 448"/>
                <a:gd name="T28" fmla="*/ 281 w 407"/>
                <a:gd name="T29" fmla="*/ 18 h 448"/>
                <a:gd name="T30" fmla="*/ 245 w 407"/>
                <a:gd name="T31" fmla="*/ 6 h 448"/>
                <a:gd name="T32" fmla="*/ 203 w 407"/>
                <a:gd name="T33" fmla="*/ 0 h 448"/>
                <a:gd name="T34" fmla="*/ 162 w 407"/>
                <a:gd name="T35" fmla="*/ 6 h 448"/>
                <a:gd name="T36" fmla="*/ 126 w 407"/>
                <a:gd name="T37" fmla="*/ 18 h 448"/>
                <a:gd name="T38" fmla="*/ 90 w 407"/>
                <a:gd name="T39" fmla="*/ 42 h 448"/>
                <a:gd name="T40" fmla="*/ 60 w 407"/>
                <a:gd name="T41" fmla="*/ 66 h 448"/>
                <a:gd name="T42" fmla="*/ 36 w 407"/>
                <a:gd name="T43" fmla="*/ 102 h 448"/>
                <a:gd name="T44" fmla="*/ 18 w 407"/>
                <a:gd name="T45" fmla="*/ 138 h 448"/>
                <a:gd name="T46" fmla="*/ 6 w 407"/>
                <a:gd name="T47" fmla="*/ 179 h 448"/>
                <a:gd name="T48" fmla="*/ 0 w 407"/>
                <a:gd name="T49" fmla="*/ 227 h 448"/>
                <a:gd name="T50" fmla="*/ 6 w 407"/>
                <a:gd name="T51" fmla="*/ 275 h 448"/>
                <a:gd name="T52" fmla="*/ 18 w 407"/>
                <a:gd name="T53" fmla="*/ 317 h 448"/>
                <a:gd name="T54" fmla="*/ 36 w 407"/>
                <a:gd name="T55" fmla="*/ 353 h 448"/>
                <a:gd name="T56" fmla="*/ 60 w 407"/>
                <a:gd name="T57" fmla="*/ 383 h 448"/>
                <a:gd name="T58" fmla="*/ 90 w 407"/>
                <a:gd name="T59" fmla="*/ 412 h 448"/>
                <a:gd name="T60" fmla="*/ 126 w 407"/>
                <a:gd name="T61" fmla="*/ 430 h 448"/>
                <a:gd name="T62" fmla="*/ 162 w 407"/>
                <a:gd name="T63" fmla="*/ 442 h 448"/>
                <a:gd name="T64" fmla="*/ 203 w 407"/>
                <a:gd name="T65" fmla="*/ 448 h 448"/>
                <a:gd name="T66" fmla="*/ 203 w 407"/>
                <a:gd name="T67" fmla="*/ 448 h 4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7"/>
                <a:gd name="T103" fmla="*/ 0 h 448"/>
                <a:gd name="T104" fmla="*/ 407 w 407"/>
                <a:gd name="T105" fmla="*/ 448 h 4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7" h="448">
                  <a:moveTo>
                    <a:pt x="203" y="448"/>
                  </a:moveTo>
                  <a:lnTo>
                    <a:pt x="245" y="442"/>
                  </a:lnTo>
                  <a:lnTo>
                    <a:pt x="281" y="430"/>
                  </a:lnTo>
                  <a:lnTo>
                    <a:pt x="317" y="412"/>
                  </a:lnTo>
                  <a:lnTo>
                    <a:pt x="347" y="383"/>
                  </a:lnTo>
                  <a:lnTo>
                    <a:pt x="371" y="353"/>
                  </a:lnTo>
                  <a:lnTo>
                    <a:pt x="389" y="317"/>
                  </a:lnTo>
                  <a:lnTo>
                    <a:pt x="401" y="275"/>
                  </a:lnTo>
                  <a:lnTo>
                    <a:pt x="407" y="227"/>
                  </a:lnTo>
                  <a:lnTo>
                    <a:pt x="401" y="179"/>
                  </a:lnTo>
                  <a:lnTo>
                    <a:pt x="389" y="138"/>
                  </a:lnTo>
                  <a:lnTo>
                    <a:pt x="371" y="102"/>
                  </a:lnTo>
                  <a:lnTo>
                    <a:pt x="347" y="66"/>
                  </a:lnTo>
                  <a:lnTo>
                    <a:pt x="317" y="42"/>
                  </a:lnTo>
                  <a:lnTo>
                    <a:pt x="281" y="18"/>
                  </a:lnTo>
                  <a:lnTo>
                    <a:pt x="245" y="6"/>
                  </a:lnTo>
                  <a:lnTo>
                    <a:pt x="203" y="0"/>
                  </a:lnTo>
                  <a:lnTo>
                    <a:pt x="162" y="6"/>
                  </a:lnTo>
                  <a:lnTo>
                    <a:pt x="126" y="18"/>
                  </a:lnTo>
                  <a:lnTo>
                    <a:pt x="90" y="42"/>
                  </a:lnTo>
                  <a:lnTo>
                    <a:pt x="60" y="66"/>
                  </a:lnTo>
                  <a:lnTo>
                    <a:pt x="36" y="102"/>
                  </a:lnTo>
                  <a:lnTo>
                    <a:pt x="18" y="138"/>
                  </a:lnTo>
                  <a:lnTo>
                    <a:pt x="6" y="179"/>
                  </a:lnTo>
                  <a:lnTo>
                    <a:pt x="0" y="227"/>
                  </a:lnTo>
                  <a:lnTo>
                    <a:pt x="6" y="275"/>
                  </a:lnTo>
                  <a:lnTo>
                    <a:pt x="18" y="317"/>
                  </a:lnTo>
                  <a:lnTo>
                    <a:pt x="36" y="353"/>
                  </a:lnTo>
                  <a:lnTo>
                    <a:pt x="60" y="383"/>
                  </a:lnTo>
                  <a:lnTo>
                    <a:pt x="90" y="412"/>
                  </a:lnTo>
                  <a:lnTo>
                    <a:pt x="126" y="430"/>
                  </a:lnTo>
                  <a:lnTo>
                    <a:pt x="162" y="442"/>
                  </a:lnTo>
                  <a:lnTo>
                    <a:pt x="203" y="448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52" name="Freeform 178"/>
            <p:cNvSpPr>
              <a:spLocks/>
            </p:cNvSpPr>
            <p:nvPr/>
          </p:nvSpPr>
          <p:spPr bwMode="auto">
            <a:xfrm>
              <a:off x="3678" y="2103"/>
              <a:ext cx="204" cy="221"/>
            </a:xfrm>
            <a:custGeom>
              <a:avLst/>
              <a:gdLst>
                <a:gd name="T0" fmla="*/ 0 w 204"/>
                <a:gd name="T1" fmla="*/ 221 h 221"/>
                <a:gd name="T2" fmla="*/ 42 w 204"/>
                <a:gd name="T3" fmla="*/ 215 h 221"/>
                <a:gd name="T4" fmla="*/ 78 w 204"/>
                <a:gd name="T5" fmla="*/ 203 h 221"/>
                <a:gd name="T6" fmla="*/ 114 w 204"/>
                <a:gd name="T7" fmla="*/ 185 h 221"/>
                <a:gd name="T8" fmla="*/ 144 w 204"/>
                <a:gd name="T9" fmla="*/ 156 h 221"/>
                <a:gd name="T10" fmla="*/ 168 w 204"/>
                <a:gd name="T11" fmla="*/ 126 h 221"/>
                <a:gd name="T12" fmla="*/ 186 w 204"/>
                <a:gd name="T13" fmla="*/ 90 h 221"/>
                <a:gd name="T14" fmla="*/ 198 w 204"/>
                <a:gd name="T15" fmla="*/ 48 h 221"/>
                <a:gd name="T16" fmla="*/ 204 w 204"/>
                <a:gd name="T17" fmla="*/ 0 h 221"/>
                <a:gd name="T18" fmla="*/ 204 w 204"/>
                <a:gd name="T19" fmla="*/ 0 h 221"/>
                <a:gd name="T20" fmla="*/ 198 w 204"/>
                <a:gd name="T21" fmla="*/ 48 h 221"/>
                <a:gd name="T22" fmla="*/ 186 w 204"/>
                <a:gd name="T23" fmla="*/ 90 h 221"/>
                <a:gd name="T24" fmla="*/ 168 w 204"/>
                <a:gd name="T25" fmla="*/ 126 h 221"/>
                <a:gd name="T26" fmla="*/ 144 w 204"/>
                <a:gd name="T27" fmla="*/ 156 h 221"/>
                <a:gd name="T28" fmla="*/ 114 w 204"/>
                <a:gd name="T29" fmla="*/ 185 h 221"/>
                <a:gd name="T30" fmla="*/ 78 w 204"/>
                <a:gd name="T31" fmla="*/ 203 h 221"/>
                <a:gd name="T32" fmla="*/ 42 w 204"/>
                <a:gd name="T33" fmla="*/ 215 h 221"/>
                <a:gd name="T34" fmla="*/ 0 w 204"/>
                <a:gd name="T35" fmla="*/ 221 h 221"/>
                <a:gd name="T36" fmla="*/ 0 w 204"/>
                <a:gd name="T37" fmla="*/ 221 h 2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4"/>
                <a:gd name="T58" fmla="*/ 0 h 221"/>
                <a:gd name="T59" fmla="*/ 204 w 204"/>
                <a:gd name="T60" fmla="*/ 221 h 2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4" h="221">
                  <a:moveTo>
                    <a:pt x="0" y="221"/>
                  </a:moveTo>
                  <a:lnTo>
                    <a:pt x="42" y="215"/>
                  </a:lnTo>
                  <a:lnTo>
                    <a:pt x="78" y="203"/>
                  </a:lnTo>
                  <a:lnTo>
                    <a:pt x="114" y="185"/>
                  </a:lnTo>
                  <a:lnTo>
                    <a:pt x="144" y="156"/>
                  </a:lnTo>
                  <a:lnTo>
                    <a:pt x="168" y="126"/>
                  </a:lnTo>
                  <a:lnTo>
                    <a:pt x="186" y="90"/>
                  </a:lnTo>
                  <a:lnTo>
                    <a:pt x="198" y="48"/>
                  </a:lnTo>
                  <a:lnTo>
                    <a:pt x="204" y="0"/>
                  </a:lnTo>
                  <a:lnTo>
                    <a:pt x="198" y="48"/>
                  </a:lnTo>
                  <a:lnTo>
                    <a:pt x="186" y="90"/>
                  </a:lnTo>
                  <a:lnTo>
                    <a:pt x="168" y="126"/>
                  </a:lnTo>
                  <a:lnTo>
                    <a:pt x="144" y="156"/>
                  </a:lnTo>
                  <a:lnTo>
                    <a:pt x="114" y="185"/>
                  </a:lnTo>
                  <a:lnTo>
                    <a:pt x="78" y="203"/>
                  </a:lnTo>
                  <a:lnTo>
                    <a:pt x="42" y="215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53" name="Freeform 179"/>
            <p:cNvSpPr>
              <a:spLocks noEditPoints="1"/>
            </p:cNvSpPr>
            <p:nvPr/>
          </p:nvSpPr>
          <p:spPr bwMode="auto">
            <a:xfrm>
              <a:off x="3678" y="1876"/>
              <a:ext cx="204" cy="227"/>
            </a:xfrm>
            <a:custGeom>
              <a:avLst/>
              <a:gdLst>
                <a:gd name="T0" fmla="*/ 204 w 204"/>
                <a:gd name="T1" fmla="*/ 227 h 227"/>
                <a:gd name="T2" fmla="*/ 198 w 204"/>
                <a:gd name="T3" fmla="*/ 179 h 227"/>
                <a:gd name="T4" fmla="*/ 186 w 204"/>
                <a:gd name="T5" fmla="*/ 138 h 227"/>
                <a:gd name="T6" fmla="*/ 168 w 204"/>
                <a:gd name="T7" fmla="*/ 102 h 227"/>
                <a:gd name="T8" fmla="*/ 144 w 204"/>
                <a:gd name="T9" fmla="*/ 66 h 227"/>
                <a:gd name="T10" fmla="*/ 114 w 204"/>
                <a:gd name="T11" fmla="*/ 42 h 227"/>
                <a:gd name="T12" fmla="*/ 78 w 204"/>
                <a:gd name="T13" fmla="*/ 18 h 227"/>
                <a:gd name="T14" fmla="*/ 42 w 204"/>
                <a:gd name="T15" fmla="*/ 6 h 227"/>
                <a:gd name="T16" fmla="*/ 0 w 204"/>
                <a:gd name="T17" fmla="*/ 0 h 227"/>
                <a:gd name="T18" fmla="*/ 0 w 204"/>
                <a:gd name="T19" fmla="*/ 0 h 227"/>
                <a:gd name="T20" fmla="*/ 42 w 204"/>
                <a:gd name="T21" fmla="*/ 6 h 227"/>
                <a:gd name="T22" fmla="*/ 78 w 204"/>
                <a:gd name="T23" fmla="*/ 18 h 227"/>
                <a:gd name="T24" fmla="*/ 114 w 204"/>
                <a:gd name="T25" fmla="*/ 42 h 227"/>
                <a:gd name="T26" fmla="*/ 144 w 204"/>
                <a:gd name="T27" fmla="*/ 66 h 227"/>
                <a:gd name="T28" fmla="*/ 168 w 204"/>
                <a:gd name="T29" fmla="*/ 102 h 227"/>
                <a:gd name="T30" fmla="*/ 186 w 204"/>
                <a:gd name="T31" fmla="*/ 138 h 227"/>
                <a:gd name="T32" fmla="*/ 198 w 204"/>
                <a:gd name="T33" fmla="*/ 179 h 227"/>
                <a:gd name="T34" fmla="*/ 204 w 204"/>
                <a:gd name="T35" fmla="*/ 227 h 227"/>
                <a:gd name="T36" fmla="*/ 204 w 204"/>
                <a:gd name="T37" fmla="*/ 227 h 227"/>
                <a:gd name="T38" fmla="*/ 204 w 204"/>
                <a:gd name="T39" fmla="*/ 227 h 227"/>
                <a:gd name="T40" fmla="*/ 204 w 204"/>
                <a:gd name="T41" fmla="*/ 227 h 227"/>
                <a:gd name="T42" fmla="*/ 204 w 204"/>
                <a:gd name="T43" fmla="*/ 227 h 2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4"/>
                <a:gd name="T67" fmla="*/ 0 h 227"/>
                <a:gd name="T68" fmla="*/ 204 w 204"/>
                <a:gd name="T69" fmla="*/ 227 h 2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4" h="227">
                  <a:moveTo>
                    <a:pt x="204" y="227"/>
                  </a:moveTo>
                  <a:lnTo>
                    <a:pt x="198" y="179"/>
                  </a:lnTo>
                  <a:lnTo>
                    <a:pt x="186" y="138"/>
                  </a:lnTo>
                  <a:lnTo>
                    <a:pt x="168" y="102"/>
                  </a:lnTo>
                  <a:lnTo>
                    <a:pt x="144" y="66"/>
                  </a:lnTo>
                  <a:lnTo>
                    <a:pt x="114" y="42"/>
                  </a:lnTo>
                  <a:lnTo>
                    <a:pt x="78" y="18"/>
                  </a:lnTo>
                  <a:lnTo>
                    <a:pt x="42" y="6"/>
                  </a:lnTo>
                  <a:lnTo>
                    <a:pt x="0" y="0"/>
                  </a:lnTo>
                  <a:lnTo>
                    <a:pt x="42" y="6"/>
                  </a:lnTo>
                  <a:lnTo>
                    <a:pt x="78" y="18"/>
                  </a:lnTo>
                  <a:lnTo>
                    <a:pt x="114" y="42"/>
                  </a:lnTo>
                  <a:lnTo>
                    <a:pt x="144" y="66"/>
                  </a:lnTo>
                  <a:lnTo>
                    <a:pt x="168" y="102"/>
                  </a:lnTo>
                  <a:lnTo>
                    <a:pt x="186" y="138"/>
                  </a:lnTo>
                  <a:lnTo>
                    <a:pt x="198" y="179"/>
                  </a:lnTo>
                  <a:lnTo>
                    <a:pt x="204" y="227"/>
                  </a:lnTo>
                  <a:close/>
                  <a:moveTo>
                    <a:pt x="204" y="227"/>
                  </a:moveTo>
                  <a:lnTo>
                    <a:pt x="204" y="2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54" name="Freeform 180"/>
            <p:cNvSpPr>
              <a:spLocks noEditPoints="1"/>
            </p:cNvSpPr>
            <p:nvPr/>
          </p:nvSpPr>
          <p:spPr bwMode="auto">
            <a:xfrm>
              <a:off x="3475" y="1876"/>
              <a:ext cx="203" cy="227"/>
            </a:xfrm>
            <a:custGeom>
              <a:avLst/>
              <a:gdLst>
                <a:gd name="T0" fmla="*/ 203 w 203"/>
                <a:gd name="T1" fmla="*/ 0 h 227"/>
                <a:gd name="T2" fmla="*/ 162 w 203"/>
                <a:gd name="T3" fmla="*/ 6 h 227"/>
                <a:gd name="T4" fmla="*/ 126 w 203"/>
                <a:gd name="T5" fmla="*/ 18 h 227"/>
                <a:gd name="T6" fmla="*/ 90 w 203"/>
                <a:gd name="T7" fmla="*/ 42 h 227"/>
                <a:gd name="T8" fmla="*/ 60 w 203"/>
                <a:gd name="T9" fmla="*/ 66 h 227"/>
                <a:gd name="T10" fmla="*/ 36 w 203"/>
                <a:gd name="T11" fmla="*/ 102 h 227"/>
                <a:gd name="T12" fmla="*/ 18 w 203"/>
                <a:gd name="T13" fmla="*/ 138 h 227"/>
                <a:gd name="T14" fmla="*/ 6 w 203"/>
                <a:gd name="T15" fmla="*/ 179 h 227"/>
                <a:gd name="T16" fmla="*/ 0 w 203"/>
                <a:gd name="T17" fmla="*/ 227 h 227"/>
                <a:gd name="T18" fmla="*/ 0 w 203"/>
                <a:gd name="T19" fmla="*/ 227 h 227"/>
                <a:gd name="T20" fmla="*/ 6 w 203"/>
                <a:gd name="T21" fmla="*/ 179 h 227"/>
                <a:gd name="T22" fmla="*/ 18 w 203"/>
                <a:gd name="T23" fmla="*/ 138 h 227"/>
                <a:gd name="T24" fmla="*/ 36 w 203"/>
                <a:gd name="T25" fmla="*/ 102 h 227"/>
                <a:gd name="T26" fmla="*/ 60 w 203"/>
                <a:gd name="T27" fmla="*/ 66 h 227"/>
                <a:gd name="T28" fmla="*/ 90 w 203"/>
                <a:gd name="T29" fmla="*/ 42 h 227"/>
                <a:gd name="T30" fmla="*/ 126 w 203"/>
                <a:gd name="T31" fmla="*/ 18 h 227"/>
                <a:gd name="T32" fmla="*/ 162 w 203"/>
                <a:gd name="T33" fmla="*/ 6 h 227"/>
                <a:gd name="T34" fmla="*/ 203 w 203"/>
                <a:gd name="T35" fmla="*/ 0 h 227"/>
                <a:gd name="T36" fmla="*/ 203 w 203"/>
                <a:gd name="T37" fmla="*/ 0 h 227"/>
                <a:gd name="T38" fmla="*/ 203 w 203"/>
                <a:gd name="T39" fmla="*/ 0 h 227"/>
                <a:gd name="T40" fmla="*/ 203 w 203"/>
                <a:gd name="T41" fmla="*/ 0 h 227"/>
                <a:gd name="T42" fmla="*/ 203 w 203"/>
                <a:gd name="T43" fmla="*/ 0 h 2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3"/>
                <a:gd name="T67" fmla="*/ 0 h 227"/>
                <a:gd name="T68" fmla="*/ 203 w 203"/>
                <a:gd name="T69" fmla="*/ 227 h 2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3" h="227">
                  <a:moveTo>
                    <a:pt x="203" y="0"/>
                  </a:moveTo>
                  <a:lnTo>
                    <a:pt x="162" y="6"/>
                  </a:lnTo>
                  <a:lnTo>
                    <a:pt x="126" y="18"/>
                  </a:lnTo>
                  <a:lnTo>
                    <a:pt x="90" y="42"/>
                  </a:lnTo>
                  <a:lnTo>
                    <a:pt x="60" y="66"/>
                  </a:lnTo>
                  <a:lnTo>
                    <a:pt x="36" y="102"/>
                  </a:lnTo>
                  <a:lnTo>
                    <a:pt x="18" y="138"/>
                  </a:lnTo>
                  <a:lnTo>
                    <a:pt x="6" y="179"/>
                  </a:lnTo>
                  <a:lnTo>
                    <a:pt x="0" y="227"/>
                  </a:lnTo>
                  <a:lnTo>
                    <a:pt x="6" y="179"/>
                  </a:lnTo>
                  <a:lnTo>
                    <a:pt x="18" y="138"/>
                  </a:lnTo>
                  <a:lnTo>
                    <a:pt x="36" y="102"/>
                  </a:lnTo>
                  <a:lnTo>
                    <a:pt x="60" y="66"/>
                  </a:lnTo>
                  <a:lnTo>
                    <a:pt x="90" y="42"/>
                  </a:lnTo>
                  <a:lnTo>
                    <a:pt x="126" y="18"/>
                  </a:lnTo>
                  <a:lnTo>
                    <a:pt x="162" y="6"/>
                  </a:lnTo>
                  <a:lnTo>
                    <a:pt x="203" y="0"/>
                  </a:lnTo>
                  <a:close/>
                  <a:moveTo>
                    <a:pt x="203" y="0"/>
                  </a:moveTo>
                  <a:lnTo>
                    <a:pt x="20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55" name="Freeform 181"/>
            <p:cNvSpPr>
              <a:spLocks noEditPoints="1"/>
            </p:cNvSpPr>
            <p:nvPr/>
          </p:nvSpPr>
          <p:spPr bwMode="auto">
            <a:xfrm>
              <a:off x="3475" y="2103"/>
              <a:ext cx="203" cy="221"/>
            </a:xfrm>
            <a:custGeom>
              <a:avLst/>
              <a:gdLst>
                <a:gd name="T0" fmla="*/ 0 w 203"/>
                <a:gd name="T1" fmla="*/ 0 h 221"/>
                <a:gd name="T2" fmla="*/ 6 w 203"/>
                <a:gd name="T3" fmla="*/ 48 h 221"/>
                <a:gd name="T4" fmla="*/ 18 w 203"/>
                <a:gd name="T5" fmla="*/ 90 h 221"/>
                <a:gd name="T6" fmla="*/ 36 w 203"/>
                <a:gd name="T7" fmla="*/ 126 h 221"/>
                <a:gd name="T8" fmla="*/ 60 w 203"/>
                <a:gd name="T9" fmla="*/ 156 h 221"/>
                <a:gd name="T10" fmla="*/ 90 w 203"/>
                <a:gd name="T11" fmla="*/ 185 h 221"/>
                <a:gd name="T12" fmla="*/ 126 w 203"/>
                <a:gd name="T13" fmla="*/ 203 h 221"/>
                <a:gd name="T14" fmla="*/ 162 w 203"/>
                <a:gd name="T15" fmla="*/ 215 h 221"/>
                <a:gd name="T16" fmla="*/ 203 w 203"/>
                <a:gd name="T17" fmla="*/ 221 h 221"/>
                <a:gd name="T18" fmla="*/ 203 w 203"/>
                <a:gd name="T19" fmla="*/ 221 h 221"/>
                <a:gd name="T20" fmla="*/ 162 w 203"/>
                <a:gd name="T21" fmla="*/ 215 h 221"/>
                <a:gd name="T22" fmla="*/ 126 w 203"/>
                <a:gd name="T23" fmla="*/ 203 h 221"/>
                <a:gd name="T24" fmla="*/ 90 w 203"/>
                <a:gd name="T25" fmla="*/ 185 h 221"/>
                <a:gd name="T26" fmla="*/ 60 w 203"/>
                <a:gd name="T27" fmla="*/ 156 h 221"/>
                <a:gd name="T28" fmla="*/ 36 w 203"/>
                <a:gd name="T29" fmla="*/ 126 h 221"/>
                <a:gd name="T30" fmla="*/ 18 w 203"/>
                <a:gd name="T31" fmla="*/ 90 h 221"/>
                <a:gd name="T32" fmla="*/ 6 w 203"/>
                <a:gd name="T33" fmla="*/ 48 h 221"/>
                <a:gd name="T34" fmla="*/ 0 w 203"/>
                <a:gd name="T35" fmla="*/ 0 h 221"/>
                <a:gd name="T36" fmla="*/ 0 w 203"/>
                <a:gd name="T37" fmla="*/ 0 h 221"/>
                <a:gd name="T38" fmla="*/ 0 w 203"/>
                <a:gd name="T39" fmla="*/ 0 h 221"/>
                <a:gd name="T40" fmla="*/ 0 w 203"/>
                <a:gd name="T41" fmla="*/ 0 h 221"/>
                <a:gd name="T42" fmla="*/ 0 w 203"/>
                <a:gd name="T43" fmla="*/ 0 h 2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3"/>
                <a:gd name="T67" fmla="*/ 0 h 221"/>
                <a:gd name="T68" fmla="*/ 203 w 203"/>
                <a:gd name="T69" fmla="*/ 221 h 2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3" h="221">
                  <a:moveTo>
                    <a:pt x="0" y="0"/>
                  </a:moveTo>
                  <a:lnTo>
                    <a:pt x="6" y="48"/>
                  </a:lnTo>
                  <a:lnTo>
                    <a:pt x="18" y="90"/>
                  </a:lnTo>
                  <a:lnTo>
                    <a:pt x="36" y="126"/>
                  </a:lnTo>
                  <a:lnTo>
                    <a:pt x="60" y="156"/>
                  </a:lnTo>
                  <a:lnTo>
                    <a:pt x="90" y="185"/>
                  </a:lnTo>
                  <a:lnTo>
                    <a:pt x="126" y="203"/>
                  </a:lnTo>
                  <a:lnTo>
                    <a:pt x="162" y="215"/>
                  </a:lnTo>
                  <a:lnTo>
                    <a:pt x="203" y="221"/>
                  </a:lnTo>
                  <a:lnTo>
                    <a:pt x="162" y="215"/>
                  </a:lnTo>
                  <a:lnTo>
                    <a:pt x="126" y="203"/>
                  </a:lnTo>
                  <a:lnTo>
                    <a:pt x="90" y="185"/>
                  </a:lnTo>
                  <a:lnTo>
                    <a:pt x="60" y="156"/>
                  </a:lnTo>
                  <a:lnTo>
                    <a:pt x="36" y="126"/>
                  </a:lnTo>
                  <a:lnTo>
                    <a:pt x="18" y="90"/>
                  </a:lnTo>
                  <a:lnTo>
                    <a:pt x="6" y="4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56" name="Freeform 182"/>
            <p:cNvSpPr>
              <a:spLocks/>
            </p:cNvSpPr>
            <p:nvPr/>
          </p:nvSpPr>
          <p:spPr bwMode="auto">
            <a:xfrm>
              <a:off x="3678" y="2324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57" name="Freeform 183"/>
            <p:cNvSpPr>
              <a:spLocks/>
            </p:cNvSpPr>
            <p:nvPr/>
          </p:nvSpPr>
          <p:spPr bwMode="auto">
            <a:xfrm>
              <a:off x="3613" y="1954"/>
              <a:ext cx="119" cy="131"/>
            </a:xfrm>
            <a:custGeom>
              <a:avLst/>
              <a:gdLst>
                <a:gd name="T0" fmla="*/ 53 w 119"/>
                <a:gd name="T1" fmla="*/ 60 h 131"/>
                <a:gd name="T2" fmla="*/ 0 w 119"/>
                <a:gd name="T3" fmla="*/ 60 h 131"/>
                <a:gd name="T4" fmla="*/ 0 w 119"/>
                <a:gd name="T5" fmla="*/ 78 h 131"/>
                <a:gd name="T6" fmla="*/ 53 w 119"/>
                <a:gd name="T7" fmla="*/ 78 h 131"/>
                <a:gd name="T8" fmla="*/ 53 w 119"/>
                <a:gd name="T9" fmla="*/ 131 h 131"/>
                <a:gd name="T10" fmla="*/ 71 w 119"/>
                <a:gd name="T11" fmla="*/ 131 h 131"/>
                <a:gd name="T12" fmla="*/ 71 w 119"/>
                <a:gd name="T13" fmla="*/ 78 h 131"/>
                <a:gd name="T14" fmla="*/ 119 w 119"/>
                <a:gd name="T15" fmla="*/ 78 h 131"/>
                <a:gd name="T16" fmla="*/ 119 w 119"/>
                <a:gd name="T17" fmla="*/ 60 h 131"/>
                <a:gd name="T18" fmla="*/ 71 w 119"/>
                <a:gd name="T19" fmla="*/ 60 h 131"/>
                <a:gd name="T20" fmla="*/ 71 w 119"/>
                <a:gd name="T21" fmla="*/ 0 h 131"/>
                <a:gd name="T22" fmla="*/ 53 w 119"/>
                <a:gd name="T23" fmla="*/ 0 h 131"/>
                <a:gd name="T24" fmla="*/ 53 w 119"/>
                <a:gd name="T25" fmla="*/ 60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9"/>
                <a:gd name="T40" fmla="*/ 0 h 131"/>
                <a:gd name="T41" fmla="*/ 119 w 119"/>
                <a:gd name="T42" fmla="*/ 131 h 1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9" h="131">
                  <a:moveTo>
                    <a:pt x="53" y="60"/>
                  </a:moveTo>
                  <a:lnTo>
                    <a:pt x="0" y="60"/>
                  </a:lnTo>
                  <a:lnTo>
                    <a:pt x="0" y="78"/>
                  </a:lnTo>
                  <a:lnTo>
                    <a:pt x="53" y="78"/>
                  </a:lnTo>
                  <a:lnTo>
                    <a:pt x="53" y="131"/>
                  </a:lnTo>
                  <a:lnTo>
                    <a:pt x="71" y="131"/>
                  </a:lnTo>
                  <a:lnTo>
                    <a:pt x="71" y="78"/>
                  </a:lnTo>
                  <a:lnTo>
                    <a:pt x="119" y="78"/>
                  </a:lnTo>
                  <a:lnTo>
                    <a:pt x="119" y="60"/>
                  </a:lnTo>
                  <a:lnTo>
                    <a:pt x="71" y="60"/>
                  </a:lnTo>
                  <a:lnTo>
                    <a:pt x="71" y="0"/>
                  </a:lnTo>
                  <a:lnTo>
                    <a:pt x="53" y="0"/>
                  </a:lnTo>
                  <a:lnTo>
                    <a:pt x="53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58" name="Rectangle 184"/>
            <p:cNvSpPr>
              <a:spLocks noChangeArrowheads="1"/>
            </p:cNvSpPr>
            <p:nvPr/>
          </p:nvSpPr>
          <p:spPr bwMode="auto">
            <a:xfrm>
              <a:off x="3613" y="2193"/>
              <a:ext cx="125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259" name="Rectangle 185"/>
            <p:cNvSpPr>
              <a:spLocks noChangeArrowheads="1"/>
            </p:cNvSpPr>
            <p:nvPr/>
          </p:nvSpPr>
          <p:spPr bwMode="auto">
            <a:xfrm>
              <a:off x="2201" y="1530"/>
              <a:ext cx="132" cy="1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260" name="Freeform 186"/>
            <p:cNvSpPr>
              <a:spLocks/>
            </p:cNvSpPr>
            <p:nvPr/>
          </p:nvSpPr>
          <p:spPr bwMode="auto">
            <a:xfrm>
              <a:off x="1555" y="1464"/>
              <a:ext cx="126" cy="138"/>
            </a:xfrm>
            <a:custGeom>
              <a:avLst/>
              <a:gdLst>
                <a:gd name="T0" fmla="*/ 54 w 126"/>
                <a:gd name="T1" fmla="*/ 60 h 138"/>
                <a:gd name="T2" fmla="*/ 0 w 126"/>
                <a:gd name="T3" fmla="*/ 60 h 138"/>
                <a:gd name="T4" fmla="*/ 0 w 126"/>
                <a:gd name="T5" fmla="*/ 78 h 138"/>
                <a:gd name="T6" fmla="*/ 54 w 126"/>
                <a:gd name="T7" fmla="*/ 78 h 138"/>
                <a:gd name="T8" fmla="*/ 54 w 126"/>
                <a:gd name="T9" fmla="*/ 138 h 138"/>
                <a:gd name="T10" fmla="*/ 72 w 126"/>
                <a:gd name="T11" fmla="*/ 138 h 138"/>
                <a:gd name="T12" fmla="*/ 72 w 126"/>
                <a:gd name="T13" fmla="*/ 78 h 138"/>
                <a:gd name="T14" fmla="*/ 126 w 126"/>
                <a:gd name="T15" fmla="*/ 78 h 138"/>
                <a:gd name="T16" fmla="*/ 126 w 126"/>
                <a:gd name="T17" fmla="*/ 60 h 138"/>
                <a:gd name="T18" fmla="*/ 72 w 126"/>
                <a:gd name="T19" fmla="*/ 60 h 138"/>
                <a:gd name="T20" fmla="*/ 72 w 126"/>
                <a:gd name="T21" fmla="*/ 0 h 138"/>
                <a:gd name="T22" fmla="*/ 54 w 126"/>
                <a:gd name="T23" fmla="*/ 0 h 138"/>
                <a:gd name="T24" fmla="*/ 54 w 126"/>
                <a:gd name="T25" fmla="*/ 60 h 1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"/>
                <a:gd name="T40" fmla="*/ 0 h 138"/>
                <a:gd name="T41" fmla="*/ 126 w 126"/>
                <a:gd name="T42" fmla="*/ 138 h 1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" h="138">
                  <a:moveTo>
                    <a:pt x="54" y="60"/>
                  </a:moveTo>
                  <a:lnTo>
                    <a:pt x="0" y="60"/>
                  </a:lnTo>
                  <a:lnTo>
                    <a:pt x="0" y="78"/>
                  </a:lnTo>
                  <a:lnTo>
                    <a:pt x="54" y="78"/>
                  </a:lnTo>
                  <a:lnTo>
                    <a:pt x="54" y="138"/>
                  </a:lnTo>
                  <a:lnTo>
                    <a:pt x="72" y="138"/>
                  </a:lnTo>
                  <a:lnTo>
                    <a:pt x="72" y="78"/>
                  </a:lnTo>
                  <a:lnTo>
                    <a:pt x="126" y="78"/>
                  </a:lnTo>
                  <a:lnTo>
                    <a:pt x="126" y="60"/>
                  </a:lnTo>
                  <a:lnTo>
                    <a:pt x="72" y="60"/>
                  </a:lnTo>
                  <a:lnTo>
                    <a:pt x="72" y="0"/>
                  </a:lnTo>
                  <a:lnTo>
                    <a:pt x="54" y="0"/>
                  </a:lnTo>
                  <a:lnTo>
                    <a:pt x="54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61" name="Freeform 187"/>
            <p:cNvSpPr>
              <a:spLocks/>
            </p:cNvSpPr>
            <p:nvPr/>
          </p:nvSpPr>
          <p:spPr bwMode="auto">
            <a:xfrm>
              <a:off x="1872" y="1602"/>
              <a:ext cx="90" cy="113"/>
            </a:xfrm>
            <a:custGeom>
              <a:avLst/>
              <a:gdLst>
                <a:gd name="T0" fmla="*/ 0 w 90"/>
                <a:gd name="T1" fmla="*/ 12 h 113"/>
                <a:gd name="T2" fmla="*/ 12 w 90"/>
                <a:gd name="T3" fmla="*/ 12 h 113"/>
                <a:gd name="T4" fmla="*/ 18 w 90"/>
                <a:gd name="T5" fmla="*/ 12 h 113"/>
                <a:gd name="T6" fmla="*/ 18 w 90"/>
                <a:gd name="T7" fmla="*/ 24 h 113"/>
                <a:gd name="T8" fmla="*/ 18 w 90"/>
                <a:gd name="T9" fmla="*/ 35 h 113"/>
                <a:gd name="T10" fmla="*/ 24 w 90"/>
                <a:gd name="T11" fmla="*/ 47 h 113"/>
                <a:gd name="T12" fmla="*/ 24 w 90"/>
                <a:gd name="T13" fmla="*/ 71 h 113"/>
                <a:gd name="T14" fmla="*/ 24 w 90"/>
                <a:gd name="T15" fmla="*/ 89 h 113"/>
                <a:gd name="T16" fmla="*/ 24 w 90"/>
                <a:gd name="T17" fmla="*/ 107 h 113"/>
                <a:gd name="T18" fmla="*/ 24 w 90"/>
                <a:gd name="T19" fmla="*/ 113 h 113"/>
                <a:gd name="T20" fmla="*/ 30 w 90"/>
                <a:gd name="T21" fmla="*/ 113 h 113"/>
                <a:gd name="T22" fmla="*/ 36 w 90"/>
                <a:gd name="T23" fmla="*/ 107 h 113"/>
                <a:gd name="T24" fmla="*/ 54 w 90"/>
                <a:gd name="T25" fmla="*/ 89 h 113"/>
                <a:gd name="T26" fmla="*/ 66 w 90"/>
                <a:gd name="T27" fmla="*/ 77 h 113"/>
                <a:gd name="T28" fmla="*/ 78 w 90"/>
                <a:gd name="T29" fmla="*/ 59 h 113"/>
                <a:gd name="T30" fmla="*/ 90 w 90"/>
                <a:gd name="T31" fmla="*/ 35 h 113"/>
                <a:gd name="T32" fmla="*/ 90 w 90"/>
                <a:gd name="T33" fmla="*/ 18 h 113"/>
                <a:gd name="T34" fmla="*/ 84 w 90"/>
                <a:gd name="T35" fmla="*/ 6 h 113"/>
                <a:gd name="T36" fmla="*/ 78 w 90"/>
                <a:gd name="T37" fmla="*/ 0 h 113"/>
                <a:gd name="T38" fmla="*/ 72 w 90"/>
                <a:gd name="T39" fmla="*/ 6 h 113"/>
                <a:gd name="T40" fmla="*/ 72 w 90"/>
                <a:gd name="T41" fmla="*/ 6 h 113"/>
                <a:gd name="T42" fmla="*/ 72 w 90"/>
                <a:gd name="T43" fmla="*/ 18 h 113"/>
                <a:gd name="T44" fmla="*/ 78 w 90"/>
                <a:gd name="T45" fmla="*/ 18 h 113"/>
                <a:gd name="T46" fmla="*/ 78 w 90"/>
                <a:gd name="T47" fmla="*/ 24 h 113"/>
                <a:gd name="T48" fmla="*/ 78 w 90"/>
                <a:gd name="T49" fmla="*/ 29 h 113"/>
                <a:gd name="T50" fmla="*/ 78 w 90"/>
                <a:gd name="T51" fmla="*/ 41 h 113"/>
                <a:gd name="T52" fmla="*/ 72 w 90"/>
                <a:gd name="T53" fmla="*/ 59 h 113"/>
                <a:gd name="T54" fmla="*/ 60 w 90"/>
                <a:gd name="T55" fmla="*/ 71 h 113"/>
                <a:gd name="T56" fmla="*/ 48 w 90"/>
                <a:gd name="T57" fmla="*/ 83 h 113"/>
                <a:gd name="T58" fmla="*/ 42 w 90"/>
                <a:gd name="T59" fmla="*/ 95 h 113"/>
                <a:gd name="T60" fmla="*/ 36 w 90"/>
                <a:gd name="T61" fmla="*/ 47 h 113"/>
                <a:gd name="T62" fmla="*/ 30 w 90"/>
                <a:gd name="T63" fmla="*/ 6 h 113"/>
                <a:gd name="T64" fmla="*/ 30 w 90"/>
                <a:gd name="T65" fmla="*/ 0 h 113"/>
                <a:gd name="T66" fmla="*/ 30 w 90"/>
                <a:gd name="T67" fmla="*/ 0 h 113"/>
                <a:gd name="T68" fmla="*/ 18 w 90"/>
                <a:gd name="T69" fmla="*/ 6 h 113"/>
                <a:gd name="T70" fmla="*/ 0 w 90"/>
                <a:gd name="T71" fmla="*/ 6 h 113"/>
                <a:gd name="T72" fmla="*/ 0 w 90"/>
                <a:gd name="T73" fmla="*/ 12 h 1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0"/>
                <a:gd name="T112" fmla="*/ 0 h 113"/>
                <a:gd name="T113" fmla="*/ 90 w 90"/>
                <a:gd name="T114" fmla="*/ 113 h 1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0" h="113">
                  <a:moveTo>
                    <a:pt x="0" y="12"/>
                  </a:moveTo>
                  <a:lnTo>
                    <a:pt x="12" y="12"/>
                  </a:lnTo>
                  <a:lnTo>
                    <a:pt x="18" y="12"/>
                  </a:lnTo>
                  <a:lnTo>
                    <a:pt x="18" y="24"/>
                  </a:lnTo>
                  <a:lnTo>
                    <a:pt x="18" y="35"/>
                  </a:lnTo>
                  <a:lnTo>
                    <a:pt x="24" y="47"/>
                  </a:lnTo>
                  <a:lnTo>
                    <a:pt x="24" y="71"/>
                  </a:lnTo>
                  <a:lnTo>
                    <a:pt x="24" y="89"/>
                  </a:lnTo>
                  <a:lnTo>
                    <a:pt x="24" y="107"/>
                  </a:lnTo>
                  <a:lnTo>
                    <a:pt x="24" y="113"/>
                  </a:lnTo>
                  <a:lnTo>
                    <a:pt x="30" y="113"/>
                  </a:lnTo>
                  <a:lnTo>
                    <a:pt x="36" y="107"/>
                  </a:lnTo>
                  <a:lnTo>
                    <a:pt x="54" y="89"/>
                  </a:lnTo>
                  <a:lnTo>
                    <a:pt x="66" y="77"/>
                  </a:lnTo>
                  <a:lnTo>
                    <a:pt x="78" y="59"/>
                  </a:lnTo>
                  <a:lnTo>
                    <a:pt x="90" y="35"/>
                  </a:lnTo>
                  <a:lnTo>
                    <a:pt x="90" y="18"/>
                  </a:lnTo>
                  <a:lnTo>
                    <a:pt x="84" y="6"/>
                  </a:lnTo>
                  <a:lnTo>
                    <a:pt x="78" y="0"/>
                  </a:lnTo>
                  <a:lnTo>
                    <a:pt x="72" y="6"/>
                  </a:lnTo>
                  <a:lnTo>
                    <a:pt x="72" y="18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8" y="29"/>
                  </a:lnTo>
                  <a:lnTo>
                    <a:pt x="78" y="41"/>
                  </a:lnTo>
                  <a:lnTo>
                    <a:pt x="72" y="59"/>
                  </a:lnTo>
                  <a:lnTo>
                    <a:pt x="60" y="71"/>
                  </a:lnTo>
                  <a:lnTo>
                    <a:pt x="48" y="83"/>
                  </a:lnTo>
                  <a:lnTo>
                    <a:pt x="42" y="95"/>
                  </a:lnTo>
                  <a:lnTo>
                    <a:pt x="36" y="47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18" y="6"/>
                  </a:lnTo>
                  <a:lnTo>
                    <a:pt x="0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62" name="Freeform 188"/>
            <p:cNvSpPr>
              <a:spLocks/>
            </p:cNvSpPr>
            <p:nvPr/>
          </p:nvSpPr>
          <p:spPr bwMode="auto">
            <a:xfrm>
              <a:off x="1992" y="1643"/>
              <a:ext cx="48" cy="138"/>
            </a:xfrm>
            <a:custGeom>
              <a:avLst/>
              <a:gdLst>
                <a:gd name="T0" fmla="*/ 0 w 48"/>
                <a:gd name="T1" fmla="*/ 138 h 138"/>
                <a:gd name="T2" fmla="*/ 48 w 48"/>
                <a:gd name="T3" fmla="*/ 138 h 138"/>
                <a:gd name="T4" fmla="*/ 48 w 48"/>
                <a:gd name="T5" fmla="*/ 132 h 138"/>
                <a:gd name="T6" fmla="*/ 36 w 48"/>
                <a:gd name="T7" fmla="*/ 132 h 138"/>
                <a:gd name="T8" fmla="*/ 36 w 48"/>
                <a:gd name="T9" fmla="*/ 120 h 138"/>
                <a:gd name="T10" fmla="*/ 36 w 48"/>
                <a:gd name="T11" fmla="*/ 0 h 138"/>
                <a:gd name="T12" fmla="*/ 30 w 48"/>
                <a:gd name="T13" fmla="*/ 0 h 138"/>
                <a:gd name="T14" fmla="*/ 0 w 48"/>
                <a:gd name="T15" fmla="*/ 18 h 138"/>
                <a:gd name="T16" fmla="*/ 0 w 48"/>
                <a:gd name="T17" fmla="*/ 18 h 138"/>
                <a:gd name="T18" fmla="*/ 6 w 48"/>
                <a:gd name="T19" fmla="*/ 18 h 138"/>
                <a:gd name="T20" fmla="*/ 12 w 48"/>
                <a:gd name="T21" fmla="*/ 18 h 138"/>
                <a:gd name="T22" fmla="*/ 18 w 48"/>
                <a:gd name="T23" fmla="*/ 24 h 138"/>
                <a:gd name="T24" fmla="*/ 18 w 48"/>
                <a:gd name="T25" fmla="*/ 24 h 138"/>
                <a:gd name="T26" fmla="*/ 18 w 48"/>
                <a:gd name="T27" fmla="*/ 120 h 138"/>
                <a:gd name="T28" fmla="*/ 12 w 48"/>
                <a:gd name="T29" fmla="*/ 132 h 138"/>
                <a:gd name="T30" fmla="*/ 0 w 48"/>
                <a:gd name="T31" fmla="*/ 132 h 138"/>
                <a:gd name="T32" fmla="*/ 0 w 48"/>
                <a:gd name="T33" fmla="*/ 138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138"/>
                <a:gd name="T53" fmla="*/ 48 w 48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138">
                  <a:moveTo>
                    <a:pt x="0" y="138"/>
                  </a:moveTo>
                  <a:lnTo>
                    <a:pt x="48" y="138"/>
                  </a:lnTo>
                  <a:lnTo>
                    <a:pt x="48" y="132"/>
                  </a:lnTo>
                  <a:lnTo>
                    <a:pt x="36" y="132"/>
                  </a:lnTo>
                  <a:lnTo>
                    <a:pt x="36" y="12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18" y="120"/>
                  </a:lnTo>
                  <a:lnTo>
                    <a:pt x="12" y="132"/>
                  </a:lnTo>
                  <a:lnTo>
                    <a:pt x="0" y="132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63" name="Freeform 189"/>
            <p:cNvSpPr>
              <a:spLocks/>
            </p:cNvSpPr>
            <p:nvPr/>
          </p:nvSpPr>
          <p:spPr bwMode="auto">
            <a:xfrm>
              <a:off x="2458" y="1852"/>
              <a:ext cx="108" cy="126"/>
            </a:xfrm>
            <a:custGeom>
              <a:avLst/>
              <a:gdLst>
                <a:gd name="T0" fmla="*/ 54 w 108"/>
                <a:gd name="T1" fmla="*/ 126 h 126"/>
                <a:gd name="T2" fmla="*/ 78 w 108"/>
                <a:gd name="T3" fmla="*/ 120 h 126"/>
                <a:gd name="T4" fmla="*/ 90 w 108"/>
                <a:gd name="T5" fmla="*/ 108 h 126"/>
                <a:gd name="T6" fmla="*/ 102 w 108"/>
                <a:gd name="T7" fmla="*/ 84 h 126"/>
                <a:gd name="T8" fmla="*/ 108 w 108"/>
                <a:gd name="T9" fmla="*/ 60 h 126"/>
                <a:gd name="T10" fmla="*/ 102 w 108"/>
                <a:gd name="T11" fmla="*/ 36 h 126"/>
                <a:gd name="T12" fmla="*/ 90 w 108"/>
                <a:gd name="T13" fmla="*/ 18 h 126"/>
                <a:gd name="T14" fmla="*/ 78 w 108"/>
                <a:gd name="T15" fmla="*/ 6 h 126"/>
                <a:gd name="T16" fmla="*/ 54 w 108"/>
                <a:gd name="T17" fmla="*/ 0 h 126"/>
                <a:gd name="T18" fmla="*/ 36 w 108"/>
                <a:gd name="T19" fmla="*/ 6 h 126"/>
                <a:gd name="T20" fmla="*/ 18 w 108"/>
                <a:gd name="T21" fmla="*/ 18 h 126"/>
                <a:gd name="T22" fmla="*/ 6 w 108"/>
                <a:gd name="T23" fmla="*/ 36 h 126"/>
                <a:gd name="T24" fmla="*/ 0 w 108"/>
                <a:gd name="T25" fmla="*/ 60 h 126"/>
                <a:gd name="T26" fmla="*/ 6 w 108"/>
                <a:gd name="T27" fmla="*/ 84 h 126"/>
                <a:gd name="T28" fmla="*/ 18 w 108"/>
                <a:gd name="T29" fmla="*/ 108 h 126"/>
                <a:gd name="T30" fmla="*/ 36 w 108"/>
                <a:gd name="T31" fmla="*/ 120 h 126"/>
                <a:gd name="T32" fmla="*/ 54 w 108"/>
                <a:gd name="T33" fmla="*/ 126 h 126"/>
                <a:gd name="T34" fmla="*/ 54 w 108"/>
                <a:gd name="T35" fmla="*/ 126 h 1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8"/>
                <a:gd name="T55" fmla="*/ 0 h 126"/>
                <a:gd name="T56" fmla="*/ 108 w 108"/>
                <a:gd name="T57" fmla="*/ 126 h 1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8" h="126">
                  <a:moveTo>
                    <a:pt x="54" y="126"/>
                  </a:moveTo>
                  <a:lnTo>
                    <a:pt x="78" y="120"/>
                  </a:lnTo>
                  <a:lnTo>
                    <a:pt x="90" y="108"/>
                  </a:lnTo>
                  <a:lnTo>
                    <a:pt x="102" y="84"/>
                  </a:lnTo>
                  <a:lnTo>
                    <a:pt x="108" y="60"/>
                  </a:lnTo>
                  <a:lnTo>
                    <a:pt x="102" y="36"/>
                  </a:lnTo>
                  <a:lnTo>
                    <a:pt x="90" y="18"/>
                  </a:lnTo>
                  <a:lnTo>
                    <a:pt x="78" y="6"/>
                  </a:lnTo>
                  <a:lnTo>
                    <a:pt x="54" y="0"/>
                  </a:lnTo>
                  <a:lnTo>
                    <a:pt x="36" y="6"/>
                  </a:lnTo>
                  <a:lnTo>
                    <a:pt x="18" y="18"/>
                  </a:lnTo>
                  <a:lnTo>
                    <a:pt x="6" y="36"/>
                  </a:lnTo>
                  <a:lnTo>
                    <a:pt x="0" y="60"/>
                  </a:lnTo>
                  <a:lnTo>
                    <a:pt x="6" y="84"/>
                  </a:lnTo>
                  <a:lnTo>
                    <a:pt x="18" y="108"/>
                  </a:lnTo>
                  <a:lnTo>
                    <a:pt x="36" y="120"/>
                  </a:lnTo>
                  <a:lnTo>
                    <a:pt x="54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64" name="Freeform 190"/>
            <p:cNvSpPr>
              <a:spLocks/>
            </p:cNvSpPr>
            <p:nvPr/>
          </p:nvSpPr>
          <p:spPr bwMode="auto">
            <a:xfrm>
              <a:off x="2512" y="1912"/>
              <a:ext cx="54" cy="66"/>
            </a:xfrm>
            <a:custGeom>
              <a:avLst/>
              <a:gdLst>
                <a:gd name="T0" fmla="*/ 0 w 54"/>
                <a:gd name="T1" fmla="*/ 66 h 66"/>
                <a:gd name="T2" fmla="*/ 24 w 54"/>
                <a:gd name="T3" fmla="*/ 60 h 66"/>
                <a:gd name="T4" fmla="*/ 36 w 54"/>
                <a:gd name="T5" fmla="*/ 48 h 66"/>
                <a:gd name="T6" fmla="*/ 48 w 54"/>
                <a:gd name="T7" fmla="*/ 24 h 66"/>
                <a:gd name="T8" fmla="*/ 54 w 54"/>
                <a:gd name="T9" fmla="*/ 0 h 66"/>
                <a:gd name="T10" fmla="*/ 54 w 54"/>
                <a:gd name="T11" fmla="*/ 0 h 66"/>
                <a:gd name="T12" fmla="*/ 48 w 54"/>
                <a:gd name="T13" fmla="*/ 24 h 66"/>
                <a:gd name="T14" fmla="*/ 36 w 54"/>
                <a:gd name="T15" fmla="*/ 48 h 66"/>
                <a:gd name="T16" fmla="*/ 24 w 54"/>
                <a:gd name="T17" fmla="*/ 60 h 66"/>
                <a:gd name="T18" fmla="*/ 0 w 54"/>
                <a:gd name="T19" fmla="*/ 66 h 66"/>
                <a:gd name="T20" fmla="*/ 0 w 54"/>
                <a:gd name="T21" fmla="*/ 66 h 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66"/>
                <a:gd name="T35" fmla="*/ 54 w 54"/>
                <a:gd name="T36" fmla="*/ 66 h 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66">
                  <a:moveTo>
                    <a:pt x="0" y="66"/>
                  </a:moveTo>
                  <a:lnTo>
                    <a:pt x="24" y="60"/>
                  </a:lnTo>
                  <a:lnTo>
                    <a:pt x="36" y="48"/>
                  </a:lnTo>
                  <a:lnTo>
                    <a:pt x="48" y="24"/>
                  </a:lnTo>
                  <a:lnTo>
                    <a:pt x="54" y="0"/>
                  </a:lnTo>
                  <a:lnTo>
                    <a:pt x="48" y="24"/>
                  </a:lnTo>
                  <a:lnTo>
                    <a:pt x="36" y="48"/>
                  </a:lnTo>
                  <a:lnTo>
                    <a:pt x="24" y="6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65" name="Freeform 191"/>
            <p:cNvSpPr>
              <a:spLocks noEditPoints="1"/>
            </p:cNvSpPr>
            <p:nvPr/>
          </p:nvSpPr>
          <p:spPr bwMode="auto">
            <a:xfrm>
              <a:off x="2512" y="1852"/>
              <a:ext cx="54" cy="60"/>
            </a:xfrm>
            <a:custGeom>
              <a:avLst/>
              <a:gdLst>
                <a:gd name="T0" fmla="*/ 54 w 54"/>
                <a:gd name="T1" fmla="*/ 60 h 60"/>
                <a:gd name="T2" fmla="*/ 48 w 54"/>
                <a:gd name="T3" fmla="*/ 36 h 60"/>
                <a:gd name="T4" fmla="*/ 36 w 54"/>
                <a:gd name="T5" fmla="*/ 18 h 60"/>
                <a:gd name="T6" fmla="*/ 24 w 54"/>
                <a:gd name="T7" fmla="*/ 6 h 60"/>
                <a:gd name="T8" fmla="*/ 0 w 54"/>
                <a:gd name="T9" fmla="*/ 0 h 60"/>
                <a:gd name="T10" fmla="*/ 0 w 54"/>
                <a:gd name="T11" fmla="*/ 0 h 60"/>
                <a:gd name="T12" fmla="*/ 24 w 54"/>
                <a:gd name="T13" fmla="*/ 6 h 60"/>
                <a:gd name="T14" fmla="*/ 36 w 54"/>
                <a:gd name="T15" fmla="*/ 18 h 60"/>
                <a:gd name="T16" fmla="*/ 48 w 54"/>
                <a:gd name="T17" fmla="*/ 36 h 60"/>
                <a:gd name="T18" fmla="*/ 54 w 54"/>
                <a:gd name="T19" fmla="*/ 60 h 60"/>
                <a:gd name="T20" fmla="*/ 54 w 54"/>
                <a:gd name="T21" fmla="*/ 60 h 60"/>
                <a:gd name="T22" fmla="*/ 54 w 54"/>
                <a:gd name="T23" fmla="*/ 60 h 60"/>
                <a:gd name="T24" fmla="*/ 54 w 54"/>
                <a:gd name="T25" fmla="*/ 60 h 60"/>
                <a:gd name="T26" fmla="*/ 54 w 54"/>
                <a:gd name="T27" fmla="*/ 60 h 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"/>
                <a:gd name="T43" fmla="*/ 0 h 60"/>
                <a:gd name="T44" fmla="*/ 54 w 54"/>
                <a:gd name="T45" fmla="*/ 60 h 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" h="60">
                  <a:moveTo>
                    <a:pt x="54" y="60"/>
                  </a:moveTo>
                  <a:lnTo>
                    <a:pt x="48" y="36"/>
                  </a:lnTo>
                  <a:lnTo>
                    <a:pt x="36" y="18"/>
                  </a:lnTo>
                  <a:lnTo>
                    <a:pt x="24" y="6"/>
                  </a:lnTo>
                  <a:lnTo>
                    <a:pt x="0" y="0"/>
                  </a:lnTo>
                  <a:lnTo>
                    <a:pt x="24" y="6"/>
                  </a:lnTo>
                  <a:lnTo>
                    <a:pt x="36" y="18"/>
                  </a:lnTo>
                  <a:lnTo>
                    <a:pt x="48" y="36"/>
                  </a:lnTo>
                  <a:lnTo>
                    <a:pt x="54" y="60"/>
                  </a:lnTo>
                  <a:close/>
                  <a:moveTo>
                    <a:pt x="54" y="60"/>
                  </a:moveTo>
                  <a:lnTo>
                    <a:pt x="54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66" name="Freeform 192"/>
            <p:cNvSpPr>
              <a:spLocks noEditPoints="1"/>
            </p:cNvSpPr>
            <p:nvPr/>
          </p:nvSpPr>
          <p:spPr bwMode="auto">
            <a:xfrm>
              <a:off x="2458" y="1852"/>
              <a:ext cx="54" cy="60"/>
            </a:xfrm>
            <a:custGeom>
              <a:avLst/>
              <a:gdLst>
                <a:gd name="T0" fmla="*/ 54 w 54"/>
                <a:gd name="T1" fmla="*/ 0 h 60"/>
                <a:gd name="T2" fmla="*/ 36 w 54"/>
                <a:gd name="T3" fmla="*/ 6 h 60"/>
                <a:gd name="T4" fmla="*/ 18 w 54"/>
                <a:gd name="T5" fmla="*/ 18 h 60"/>
                <a:gd name="T6" fmla="*/ 6 w 54"/>
                <a:gd name="T7" fmla="*/ 36 h 60"/>
                <a:gd name="T8" fmla="*/ 0 w 54"/>
                <a:gd name="T9" fmla="*/ 60 h 60"/>
                <a:gd name="T10" fmla="*/ 0 w 54"/>
                <a:gd name="T11" fmla="*/ 60 h 60"/>
                <a:gd name="T12" fmla="*/ 6 w 54"/>
                <a:gd name="T13" fmla="*/ 36 h 60"/>
                <a:gd name="T14" fmla="*/ 18 w 54"/>
                <a:gd name="T15" fmla="*/ 18 h 60"/>
                <a:gd name="T16" fmla="*/ 36 w 54"/>
                <a:gd name="T17" fmla="*/ 6 h 60"/>
                <a:gd name="T18" fmla="*/ 54 w 54"/>
                <a:gd name="T19" fmla="*/ 0 h 60"/>
                <a:gd name="T20" fmla="*/ 54 w 54"/>
                <a:gd name="T21" fmla="*/ 0 h 60"/>
                <a:gd name="T22" fmla="*/ 54 w 54"/>
                <a:gd name="T23" fmla="*/ 0 h 60"/>
                <a:gd name="T24" fmla="*/ 54 w 54"/>
                <a:gd name="T25" fmla="*/ 0 h 60"/>
                <a:gd name="T26" fmla="*/ 54 w 54"/>
                <a:gd name="T27" fmla="*/ 0 h 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"/>
                <a:gd name="T43" fmla="*/ 0 h 60"/>
                <a:gd name="T44" fmla="*/ 54 w 54"/>
                <a:gd name="T45" fmla="*/ 60 h 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" h="60">
                  <a:moveTo>
                    <a:pt x="54" y="0"/>
                  </a:moveTo>
                  <a:lnTo>
                    <a:pt x="36" y="6"/>
                  </a:lnTo>
                  <a:lnTo>
                    <a:pt x="18" y="18"/>
                  </a:lnTo>
                  <a:lnTo>
                    <a:pt x="6" y="36"/>
                  </a:lnTo>
                  <a:lnTo>
                    <a:pt x="0" y="60"/>
                  </a:lnTo>
                  <a:lnTo>
                    <a:pt x="6" y="36"/>
                  </a:lnTo>
                  <a:lnTo>
                    <a:pt x="18" y="18"/>
                  </a:lnTo>
                  <a:lnTo>
                    <a:pt x="36" y="6"/>
                  </a:lnTo>
                  <a:lnTo>
                    <a:pt x="54" y="0"/>
                  </a:lnTo>
                  <a:close/>
                  <a:moveTo>
                    <a:pt x="54" y="0"/>
                  </a:move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67" name="Freeform 193"/>
            <p:cNvSpPr>
              <a:spLocks noEditPoints="1"/>
            </p:cNvSpPr>
            <p:nvPr/>
          </p:nvSpPr>
          <p:spPr bwMode="auto">
            <a:xfrm>
              <a:off x="2458" y="1912"/>
              <a:ext cx="54" cy="66"/>
            </a:xfrm>
            <a:custGeom>
              <a:avLst/>
              <a:gdLst>
                <a:gd name="T0" fmla="*/ 0 w 54"/>
                <a:gd name="T1" fmla="*/ 0 h 66"/>
                <a:gd name="T2" fmla="*/ 6 w 54"/>
                <a:gd name="T3" fmla="*/ 24 h 66"/>
                <a:gd name="T4" fmla="*/ 18 w 54"/>
                <a:gd name="T5" fmla="*/ 48 h 66"/>
                <a:gd name="T6" fmla="*/ 36 w 54"/>
                <a:gd name="T7" fmla="*/ 60 h 66"/>
                <a:gd name="T8" fmla="*/ 54 w 54"/>
                <a:gd name="T9" fmla="*/ 66 h 66"/>
                <a:gd name="T10" fmla="*/ 54 w 54"/>
                <a:gd name="T11" fmla="*/ 66 h 66"/>
                <a:gd name="T12" fmla="*/ 36 w 54"/>
                <a:gd name="T13" fmla="*/ 60 h 66"/>
                <a:gd name="T14" fmla="*/ 18 w 54"/>
                <a:gd name="T15" fmla="*/ 48 h 66"/>
                <a:gd name="T16" fmla="*/ 6 w 54"/>
                <a:gd name="T17" fmla="*/ 24 h 66"/>
                <a:gd name="T18" fmla="*/ 0 w 54"/>
                <a:gd name="T19" fmla="*/ 0 h 66"/>
                <a:gd name="T20" fmla="*/ 0 w 54"/>
                <a:gd name="T21" fmla="*/ 0 h 66"/>
                <a:gd name="T22" fmla="*/ 0 w 54"/>
                <a:gd name="T23" fmla="*/ 0 h 66"/>
                <a:gd name="T24" fmla="*/ 0 w 54"/>
                <a:gd name="T25" fmla="*/ 0 h 66"/>
                <a:gd name="T26" fmla="*/ 0 w 54"/>
                <a:gd name="T27" fmla="*/ 0 h 6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"/>
                <a:gd name="T43" fmla="*/ 0 h 66"/>
                <a:gd name="T44" fmla="*/ 54 w 54"/>
                <a:gd name="T45" fmla="*/ 66 h 6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" h="66">
                  <a:moveTo>
                    <a:pt x="0" y="0"/>
                  </a:moveTo>
                  <a:lnTo>
                    <a:pt x="6" y="24"/>
                  </a:lnTo>
                  <a:lnTo>
                    <a:pt x="18" y="48"/>
                  </a:lnTo>
                  <a:lnTo>
                    <a:pt x="36" y="60"/>
                  </a:lnTo>
                  <a:lnTo>
                    <a:pt x="54" y="66"/>
                  </a:lnTo>
                  <a:lnTo>
                    <a:pt x="36" y="60"/>
                  </a:lnTo>
                  <a:lnTo>
                    <a:pt x="18" y="48"/>
                  </a:lnTo>
                  <a:lnTo>
                    <a:pt x="6" y="2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68" name="Freeform 194"/>
            <p:cNvSpPr>
              <a:spLocks/>
            </p:cNvSpPr>
            <p:nvPr/>
          </p:nvSpPr>
          <p:spPr bwMode="auto">
            <a:xfrm>
              <a:off x="2512" y="197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69" name="Freeform 195"/>
            <p:cNvSpPr>
              <a:spLocks/>
            </p:cNvSpPr>
            <p:nvPr/>
          </p:nvSpPr>
          <p:spPr bwMode="auto">
            <a:xfrm>
              <a:off x="2458" y="2468"/>
              <a:ext cx="108" cy="125"/>
            </a:xfrm>
            <a:custGeom>
              <a:avLst/>
              <a:gdLst>
                <a:gd name="T0" fmla="*/ 54 w 108"/>
                <a:gd name="T1" fmla="*/ 125 h 125"/>
                <a:gd name="T2" fmla="*/ 78 w 108"/>
                <a:gd name="T3" fmla="*/ 119 h 125"/>
                <a:gd name="T4" fmla="*/ 90 w 108"/>
                <a:gd name="T5" fmla="*/ 107 h 125"/>
                <a:gd name="T6" fmla="*/ 102 w 108"/>
                <a:gd name="T7" fmla="*/ 83 h 125"/>
                <a:gd name="T8" fmla="*/ 108 w 108"/>
                <a:gd name="T9" fmla="*/ 59 h 125"/>
                <a:gd name="T10" fmla="*/ 102 w 108"/>
                <a:gd name="T11" fmla="*/ 35 h 125"/>
                <a:gd name="T12" fmla="*/ 90 w 108"/>
                <a:gd name="T13" fmla="*/ 17 h 125"/>
                <a:gd name="T14" fmla="*/ 78 w 108"/>
                <a:gd name="T15" fmla="*/ 6 h 125"/>
                <a:gd name="T16" fmla="*/ 54 w 108"/>
                <a:gd name="T17" fmla="*/ 0 h 125"/>
                <a:gd name="T18" fmla="*/ 36 w 108"/>
                <a:gd name="T19" fmla="*/ 6 h 125"/>
                <a:gd name="T20" fmla="*/ 18 w 108"/>
                <a:gd name="T21" fmla="*/ 17 h 125"/>
                <a:gd name="T22" fmla="*/ 6 w 108"/>
                <a:gd name="T23" fmla="*/ 35 h 125"/>
                <a:gd name="T24" fmla="*/ 0 w 108"/>
                <a:gd name="T25" fmla="*/ 59 h 125"/>
                <a:gd name="T26" fmla="*/ 6 w 108"/>
                <a:gd name="T27" fmla="*/ 83 h 125"/>
                <a:gd name="T28" fmla="*/ 18 w 108"/>
                <a:gd name="T29" fmla="*/ 107 h 125"/>
                <a:gd name="T30" fmla="*/ 36 w 108"/>
                <a:gd name="T31" fmla="*/ 119 h 125"/>
                <a:gd name="T32" fmla="*/ 54 w 108"/>
                <a:gd name="T33" fmla="*/ 125 h 125"/>
                <a:gd name="T34" fmla="*/ 54 w 108"/>
                <a:gd name="T35" fmla="*/ 125 h 1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8"/>
                <a:gd name="T55" fmla="*/ 0 h 125"/>
                <a:gd name="T56" fmla="*/ 108 w 108"/>
                <a:gd name="T57" fmla="*/ 125 h 1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8" h="125">
                  <a:moveTo>
                    <a:pt x="54" y="125"/>
                  </a:moveTo>
                  <a:lnTo>
                    <a:pt x="78" y="119"/>
                  </a:lnTo>
                  <a:lnTo>
                    <a:pt x="90" y="107"/>
                  </a:lnTo>
                  <a:lnTo>
                    <a:pt x="102" y="83"/>
                  </a:lnTo>
                  <a:lnTo>
                    <a:pt x="108" y="59"/>
                  </a:lnTo>
                  <a:lnTo>
                    <a:pt x="102" y="35"/>
                  </a:lnTo>
                  <a:lnTo>
                    <a:pt x="90" y="17"/>
                  </a:lnTo>
                  <a:lnTo>
                    <a:pt x="78" y="6"/>
                  </a:lnTo>
                  <a:lnTo>
                    <a:pt x="54" y="0"/>
                  </a:lnTo>
                  <a:lnTo>
                    <a:pt x="36" y="6"/>
                  </a:lnTo>
                  <a:lnTo>
                    <a:pt x="18" y="17"/>
                  </a:lnTo>
                  <a:lnTo>
                    <a:pt x="6" y="35"/>
                  </a:lnTo>
                  <a:lnTo>
                    <a:pt x="0" y="59"/>
                  </a:lnTo>
                  <a:lnTo>
                    <a:pt x="6" y="83"/>
                  </a:lnTo>
                  <a:lnTo>
                    <a:pt x="18" y="107"/>
                  </a:lnTo>
                  <a:lnTo>
                    <a:pt x="36" y="119"/>
                  </a:lnTo>
                  <a:lnTo>
                    <a:pt x="54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70" name="Freeform 196"/>
            <p:cNvSpPr>
              <a:spLocks/>
            </p:cNvSpPr>
            <p:nvPr/>
          </p:nvSpPr>
          <p:spPr bwMode="auto">
            <a:xfrm>
              <a:off x="2512" y="2527"/>
              <a:ext cx="54" cy="66"/>
            </a:xfrm>
            <a:custGeom>
              <a:avLst/>
              <a:gdLst>
                <a:gd name="T0" fmla="*/ 0 w 54"/>
                <a:gd name="T1" fmla="*/ 66 h 66"/>
                <a:gd name="T2" fmla="*/ 24 w 54"/>
                <a:gd name="T3" fmla="*/ 60 h 66"/>
                <a:gd name="T4" fmla="*/ 36 w 54"/>
                <a:gd name="T5" fmla="*/ 48 h 66"/>
                <a:gd name="T6" fmla="*/ 48 w 54"/>
                <a:gd name="T7" fmla="*/ 24 h 66"/>
                <a:gd name="T8" fmla="*/ 54 w 54"/>
                <a:gd name="T9" fmla="*/ 0 h 66"/>
                <a:gd name="T10" fmla="*/ 54 w 54"/>
                <a:gd name="T11" fmla="*/ 0 h 66"/>
                <a:gd name="T12" fmla="*/ 48 w 54"/>
                <a:gd name="T13" fmla="*/ 24 h 66"/>
                <a:gd name="T14" fmla="*/ 36 w 54"/>
                <a:gd name="T15" fmla="*/ 48 h 66"/>
                <a:gd name="T16" fmla="*/ 24 w 54"/>
                <a:gd name="T17" fmla="*/ 60 h 66"/>
                <a:gd name="T18" fmla="*/ 0 w 54"/>
                <a:gd name="T19" fmla="*/ 66 h 66"/>
                <a:gd name="T20" fmla="*/ 0 w 54"/>
                <a:gd name="T21" fmla="*/ 66 h 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66"/>
                <a:gd name="T35" fmla="*/ 54 w 54"/>
                <a:gd name="T36" fmla="*/ 66 h 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66">
                  <a:moveTo>
                    <a:pt x="0" y="66"/>
                  </a:moveTo>
                  <a:lnTo>
                    <a:pt x="24" y="60"/>
                  </a:lnTo>
                  <a:lnTo>
                    <a:pt x="36" y="48"/>
                  </a:lnTo>
                  <a:lnTo>
                    <a:pt x="48" y="24"/>
                  </a:lnTo>
                  <a:lnTo>
                    <a:pt x="54" y="0"/>
                  </a:lnTo>
                  <a:lnTo>
                    <a:pt x="48" y="24"/>
                  </a:lnTo>
                  <a:lnTo>
                    <a:pt x="36" y="48"/>
                  </a:lnTo>
                  <a:lnTo>
                    <a:pt x="24" y="6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71" name="Freeform 197"/>
            <p:cNvSpPr>
              <a:spLocks noEditPoints="1"/>
            </p:cNvSpPr>
            <p:nvPr/>
          </p:nvSpPr>
          <p:spPr bwMode="auto">
            <a:xfrm>
              <a:off x="2512" y="2468"/>
              <a:ext cx="54" cy="59"/>
            </a:xfrm>
            <a:custGeom>
              <a:avLst/>
              <a:gdLst>
                <a:gd name="T0" fmla="*/ 54 w 54"/>
                <a:gd name="T1" fmla="*/ 59 h 59"/>
                <a:gd name="T2" fmla="*/ 48 w 54"/>
                <a:gd name="T3" fmla="*/ 35 h 59"/>
                <a:gd name="T4" fmla="*/ 36 w 54"/>
                <a:gd name="T5" fmla="*/ 17 h 59"/>
                <a:gd name="T6" fmla="*/ 24 w 54"/>
                <a:gd name="T7" fmla="*/ 6 h 59"/>
                <a:gd name="T8" fmla="*/ 0 w 54"/>
                <a:gd name="T9" fmla="*/ 0 h 59"/>
                <a:gd name="T10" fmla="*/ 0 w 54"/>
                <a:gd name="T11" fmla="*/ 0 h 59"/>
                <a:gd name="T12" fmla="*/ 24 w 54"/>
                <a:gd name="T13" fmla="*/ 6 h 59"/>
                <a:gd name="T14" fmla="*/ 36 w 54"/>
                <a:gd name="T15" fmla="*/ 17 h 59"/>
                <a:gd name="T16" fmla="*/ 48 w 54"/>
                <a:gd name="T17" fmla="*/ 35 h 59"/>
                <a:gd name="T18" fmla="*/ 54 w 54"/>
                <a:gd name="T19" fmla="*/ 59 h 59"/>
                <a:gd name="T20" fmla="*/ 54 w 54"/>
                <a:gd name="T21" fmla="*/ 59 h 59"/>
                <a:gd name="T22" fmla="*/ 54 w 54"/>
                <a:gd name="T23" fmla="*/ 59 h 59"/>
                <a:gd name="T24" fmla="*/ 54 w 54"/>
                <a:gd name="T25" fmla="*/ 59 h 59"/>
                <a:gd name="T26" fmla="*/ 54 w 54"/>
                <a:gd name="T27" fmla="*/ 59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"/>
                <a:gd name="T43" fmla="*/ 0 h 59"/>
                <a:gd name="T44" fmla="*/ 54 w 54"/>
                <a:gd name="T45" fmla="*/ 59 h 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" h="59">
                  <a:moveTo>
                    <a:pt x="54" y="59"/>
                  </a:moveTo>
                  <a:lnTo>
                    <a:pt x="48" y="35"/>
                  </a:lnTo>
                  <a:lnTo>
                    <a:pt x="36" y="17"/>
                  </a:lnTo>
                  <a:lnTo>
                    <a:pt x="24" y="6"/>
                  </a:lnTo>
                  <a:lnTo>
                    <a:pt x="0" y="0"/>
                  </a:lnTo>
                  <a:lnTo>
                    <a:pt x="24" y="6"/>
                  </a:lnTo>
                  <a:lnTo>
                    <a:pt x="36" y="17"/>
                  </a:lnTo>
                  <a:lnTo>
                    <a:pt x="48" y="35"/>
                  </a:lnTo>
                  <a:lnTo>
                    <a:pt x="54" y="59"/>
                  </a:lnTo>
                  <a:close/>
                  <a:moveTo>
                    <a:pt x="54" y="59"/>
                  </a:moveTo>
                  <a:lnTo>
                    <a:pt x="54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72" name="Freeform 198"/>
            <p:cNvSpPr>
              <a:spLocks noEditPoints="1"/>
            </p:cNvSpPr>
            <p:nvPr/>
          </p:nvSpPr>
          <p:spPr bwMode="auto">
            <a:xfrm>
              <a:off x="2458" y="2468"/>
              <a:ext cx="54" cy="59"/>
            </a:xfrm>
            <a:custGeom>
              <a:avLst/>
              <a:gdLst>
                <a:gd name="T0" fmla="*/ 54 w 54"/>
                <a:gd name="T1" fmla="*/ 0 h 59"/>
                <a:gd name="T2" fmla="*/ 36 w 54"/>
                <a:gd name="T3" fmla="*/ 6 h 59"/>
                <a:gd name="T4" fmla="*/ 18 w 54"/>
                <a:gd name="T5" fmla="*/ 17 h 59"/>
                <a:gd name="T6" fmla="*/ 6 w 54"/>
                <a:gd name="T7" fmla="*/ 35 h 59"/>
                <a:gd name="T8" fmla="*/ 0 w 54"/>
                <a:gd name="T9" fmla="*/ 59 h 59"/>
                <a:gd name="T10" fmla="*/ 0 w 54"/>
                <a:gd name="T11" fmla="*/ 59 h 59"/>
                <a:gd name="T12" fmla="*/ 6 w 54"/>
                <a:gd name="T13" fmla="*/ 35 h 59"/>
                <a:gd name="T14" fmla="*/ 18 w 54"/>
                <a:gd name="T15" fmla="*/ 17 h 59"/>
                <a:gd name="T16" fmla="*/ 36 w 54"/>
                <a:gd name="T17" fmla="*/ 6 h 59"/>
                <a:gd name="T18" fmla="*/ 54 w 54"/>
                <a:gd name="T19" fmla="*/ 0 h 59"/>
                <a:gd name="T20" fmla="*/ 54 w 54"/>
                <a:gd name="T21" fmla="*/ 0 h 59"/>
                <a:gd name="T22" fmla="*/ 54 w 54"/>
                <a:gd name="T23" fmla="*/ 0 h 59"/>
                <a:gd name="T24" fmla="*/ 54 w 54"/>
                <a:gd name="T25" fmla="*/ 0 h 59"/>
                <a:gd name="T26" fmla="*/ 54 w 54"/>
                <a:gd name="T27" fmla="*/ 0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"/>
                <a:gd name="T43" fmla="*/ 0 h 59"/>
                <a:gd name="T44" fmla="*/ 54 w 54"/>
                <a:gd name="T45" fmla="*/ 59 h 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" h="59">
                  <a:moveTo>
                    <a:pt x="54" y="0"/>
                  </a:moveTo>
                  <a:lnTo>
                    <a:pt x="36" y="6"/>
                  </a:lnTo>
                  <a:lnTo>
                    <a:pt x="18" y="17"/>
                  </a:lnTo>
                  <a:lnTo>
                    <a:pt x="6" y="35"/>
                  </a:lnTo>
                  <a:lnTo>
                    <a:pt x="0" y="59"/>
                  </a:lnTo>
                  <a:lnTo>
                    <a:pt x="6" y="35"/>
                  </a:lnTo>
                  <a:lnTo>
                    <a:pt x="18" y="17"/>
                  </a:lnTo>
                  <a:lnTo>
                    <a:pt x="36" y="6"/>
                  </a:lnTo>
                  <a:lnTo>
                    <a:pt x="54" y="0"/>
                  </a:lnTo>
                  <a:close/>
                  <a:moveTo>
                    <a:pt x="54" y="0"/>
                  </a:move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73" name="Freeform 199"/>
            <p:cNvSpPr>
              <a:spLocks noEditPoints="1"/>
            </p:cNvSpPr>
            <p:nvPr/>
          </p:nvSpPr>
          <p:spPr bwMode="auto">
            <a:xfrm>
              <a:off x="2458" y="2527"/>
              <a:ext cx="54" cy="66"/>
            </a:xfrm>
            <a:custGeom>
              <a:avLst/>
              <a:gdLst>
                <a:gd name="T0" fmla="*/ 0 w 54"/>
                <a:gd name="T1" fmla="*/ 0 h 66"/>
                <a:gd name="T2" fmla="*/ 6 w 54"/>
                <a:gd name="T3" fmla="*/ 24 h 66"/>
                <a:gd name="T4" fmla="*/ 18 w 54"/>
                <a:gd name="T5" fmla="*/ 48 h 66"/>
                <a:gd name="T6" fmla="*/ 36 w 54"/>
                <a:gd name="T7" fmla="*/ 60 h 66"/>
                <a:gd name="T8" fmla="*/ 54 w 54"/>
                <a:gd name="T9" fmla="*/ 66 h 66"/>
                <a:gd name="T10" fmla="*/ 54 w 54"/>
                <a:gd name="T11" fmla="*/ 66 h 66"/>
                <a:gd name="T12" fmla="*/ 36 w 54"/>
                <a:gd name="T13" fmla="*/ 60 h 66"/>
                <a:gd name="T14" fmla="*/ 18 w 54"/>
                <a:gd name="T15" fmla="*/ 48 h 66"/>
                <a:gd name="T16" fmla="*/ 6 w 54"/>
                <a:gd name="T17" fmla="*/ 24 h 66"/>
                <a:gd name="T18" fmla="*/ 0 w 54"/>
                <a:gd name="T19" fmla="*/ 0 h 66"/>
                <a:gd name="T20" fmla="*/ 0 w 54"/>
                <a:gd name="T21" fmla="*/ 0 h 66"/>
                <a:gd name="T22" fmla="*/ 0 w 54"/>
                <a:gd name="T23" fmla="*/ 0 h 66"/>
                <a:gd name="T24" fmla="*/ 0 w 54"/>
                <a:gd name="T25" fmla="*/ 0 h 66"/>
                <a:gd name="T26" fmla="*/ 0 w 54"/>
                <a:gd name="T27" fmla="*/ 0 h 6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"/>
                <a:gd name="T43" fmla="*/ 0 h 66"/>
                <a:gd name="T44" fmla="*/ 54 w 54"/>
                <a:gd name="T45" fmla="*/ 66 h 6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" h="66">
                  <a:moveTo>
                    <a:pt x="0" y="0"/>
                  </a:moveTo>
                  <a:lnTo>
                    <a:pt x="6" y="24"/>
                  </a:lnTo>
                  <a:lnTo>
                    <a:pt x="18" y="48"/>
                  </a:lnTo>
                  <a:lnTo>
                    <a:pt x="36" y="60"/>
                  </a:lnTo>
                  <a:lnTo>
                    <a:pt x="54" y="66"/>
                  </a:lnTo>
                  <a:lnTo>
                    <a:pt x="36" y="60"/>
                  </a:lnTo>
                  <a:lnTo>
                    <a:pt x="18" y="48"/>
                  </a:lnTo>
                  <a:lnTo>
                    <a:pt x="6" y="2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74" name="Freeform 200"/>
            <p:cNvSpPr>
              <a:spLocks/>
            </p:cNvSpPr>
            <p:nvPr/>
          </p:nvSpPr>
          <p:spPr bwMode="auto">
            <a:xfrm>
              <a:off x="2512" y="259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75" name="Freeform 201"/>
            <p:cNvSpPr>
              <a:spLocks/>
            </p:cNvSpPr>
            <p:nvPr/>
          </p:nvSpPr>
          <p:spPr bwMode="auto">
            <a:xfrm>
              <a:off x="2751" y="3184"/>
              <a:ext cx="60" cy="227"/>
            </a:xfrm>
            <a:custGeom>
              <a:avLst/>
              <a:gdLst>
                <a:gd name="T0" fmla="*/ 60 w 60"/>
                <a:gd name="T1" fmla="*/ 0 h 227"/>
                <a:gd name="T2" fmla="*/ 36 w 60"/>
                <a:gd name="T3" fmla="*/ 18 h 227"/>
                <a:gd name="T4" fmla="*/ 18 w 60"/>
                <a:gd name="T5" fmla="*/ 48 h 227"/>
                <a:gd name="T6" fmla="*/ 6 w 60"/>
                <a:gd name="T7" fmla="*/ 72 h 227"/>
                <a:gd name="T8" fmla="*/ 0 w 60"/>
                <a:gd name="T9" fmla="*/ 108 h 227"/>
                <a:gd name="T10" fmla="*/ 6 w 60"/>
                <a:gd name="T11" fmla="*/ 155 h 227"/>
                <a:gd name="T12" fmla="*/ 18 w 60"/>
                <a:gd name="T13" fmla="*/ 185 h 227"/>
                <a:gd name="T14" fmla="*/ 42 w 60"/>
                <a:gd name="T15" fmla="*/ 209 h 227"/>
                <a:gd name="T16" fmla="*/ 60 w 60"/>
                <a:gd name="T17" fmla="*/ 227 h 227"/>
                <a:gd name="T18" fmla="*/ 60 w 60"/>
                <a:gd name="T19" fmla="*/ 221 h 227"/>
                <a:gd name="T20" fmla="*/ 42 w 60"/>
                <a:gd name="T21" fmla="*/ 197 h 227"/>
                <a:gd name="T22" fmla="*/ 30 w 60"/>
                <a:gd name="T23" fmla="*/ 161 h 227"/>
                <a:gd name="T24" fmla="*/ 24 w 60"/>
                <a:gd name="T25" fmla="*/ 132 h 227"/>
                <a:gd name="T26" fmla="*/ 24 w 60"/>
                <a:gd name="T27" fmla="*/ 108 h 227"/>
                <a:gd name="T28" fmla="*/ 30 w 60"/>
                <a:gd name="T29" fmla="*/ 66 h 227"/>
                <a:gd name="T30" fmla="*/ 36 w 60"/>
                <a:gd name="T31" fmla="*/ 36 h 227"/>
                <a:gd name="T32" fmla="*/ 48 w 60"/>
                <a:gd name="T33" fmla="*/ 12 h 227"/>
                <a:gd name="T34" fmla="*/ 60 w 60"/>
                <a:gd name="T35" fmla="*/ 0 h 227"/>
                <a:gd name="T36" fmla="*/ 60 w 60"/>
                <a:gd name="T37" fmla="*/ 0 h 2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227"/>
                <a:gd name="T59" fmla="*/ 60 w 60"/>
                <a:gd name="T60" fmla="*/ 227 h 2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227">
                  <a:moveTo>
                    <a:pt x="60" y="0"/>
                  </a:moveTo>
                  <a:lnTo>
                    <a:pt x="36" y="18"/>
                  </a:lnTo>
                  <a:lnTo>
                    <a:pt x="18" y="48"/>
                  </a:lnTo>
                  <a:lnTo>
                    <a:pt x="6" y="72"/>
                  </a:lnTo>
                  <a:lnTo>
                    <a:pt x="0" y="108"/>
                  </a:lnTo>
                  <a:lnTo>
                    <a:pt x="6" y="155"/>
                  </a:lnTo>
                  <a:lnTo>
                    <a:pt x="18" y="185"/>
                  </a:lnTo>
                  <a:lnTo>
                    <a:pt x="42" y="209"/>
                  </a:lnTo>
                  <a:lnTo>
                    <a:pt x="60" y="227"/>
                  </a:lnTo>
                  <a:lnTo>
                    <a:pt x="60" y="221"/>
                  </a:lnTo>
                  <a:lnTo>
                    <a:pt x="42" y="197"/>
                  </a:lnTo>
                  <a:lnTo>
                    <a:pt x="30" y="161"/>
                  </a:lnTo>
                  <a:lnTo>
                    <a:pt x="24" y="132"/>
                  </a:lnTo>
                  <a:lnTo>
                    <a:pt x="24" y="108"/>
                  </a:lnTo>
                  <a:lnTo>
                    <a:pt x="30" y="66"/>
                  </a:lnTo>
                  <a:lnTo>
                    <a:pt x="36" y="36"/>
                  </a:lnTo>
                  <a:lnTo>
                    <a:pt x="48" y="1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76" name="Freeform 202"/>
            <p:cNvSpPr>
              <a:spLocks noEditPoints="1"/>
            </p:cNvSpPr>
            <p:nvPr/>
          </p:nvSpPr>
          <p:spPr bwMode="auto">
            <a:xfrm>
              <a:off x="2829" y="3238"/>
              <a:ext cx="102" cy="125"/>
            </a:xfrm>
            <a:custGeom>
              <a:avLst/>
              <a:gdLst>
                <a:gd name="T0" fmla="*/ 60 w 102"/>
                <a:gd name="T1" fmla="*/ 89 h 125"/>
                <a:gd name="T2" fmla="*/ 60 w 102"/>
                <a:gd name="T3" fmla="*/ 101 h 125"/>
                <a:gd name="T4" fmla="*/ 54 w 102"/>
                <a:gd name="T5" fmla="*/ 107 h 125"/>
                <a:gd name="T6" fmla="*/ 48 w 102"/>
                <a:gd name="T7" fmla="*/ 113 h 125"/>
                <a:gd name="T8" fmla="*/ 36 w 102"/>
                <a:gd name="T9" fmla="*/ 113 h 125"/>
                <a:gd name="T10" fmla="*/ 30 w 102"/>
                <a:gd name="T11" fmla="*/ 107 h 125"/>
                <a:gd name="T12" fmla="*/ 24 w 102"/>
                <a:gd name="T13" fmla="*/ 89 h 125"/>
                <a:gd name="T14" fmla="*/ 24 w 102"/>
                <a:gd name="T15" fmla="*/ 89 h 125"/>
                <a:gd name="T16" fmla="*/ 24 w 102"/>
                <a:gd name="T17" fmla="*/ 84 h 125"/>
                <a:gd name="T18" fmla="*/ 30 w 102"/>
                <a:gd name="T19" fmla="*/ 72 h 125"/>
                <a:gd name="T20" fmla="*/ 42 w 102"/>
                <a:gd name="T21" fmla="*/ 66 h 125"/>
                <a:gd name="T22" fmla="*/ 60 w 102"/>
                <a:gd name="T23" fmla="*/ 54 h 125"/>
                <a:gd name="T24" fmla="*/ 60 w 102"/>
                <a:gd name="T25" fmla="*/ 89 h 125"/>
                <a:gd name="T26" fmla="*/ 102 w 102"/>
                <a:gd name="T27" fmla="*/ 107 h 125"/>
                <a:gd name="T28" fmla="*/ 96 w 102"/>
                <a:gd name="T29" fmla="*/ 113 h 125"/>
                <a:gd name="T30" fmla="*/ 90 w 102"/>
                <a:gd name="T31" fmla="*/ 113 h 125"/>
                <a:gd name="T32" fmla="*/ 84 w 102"/>
                <a:gd name="T33" fmla="*/ 107 h 125"/>
                <a:gd name="T34" fmla="*/ 84 w 102"/>
                <a:gd name="T35" fmla="*/ 95 h 125"/>
                <a:gd name="T36" fmla="*/ 84 w 102"/>
                <a:gd name="T37" fmla="*/ 42 h 125"/>
                <a:gd name="T38" fmla="*/ 84 w 102"/>
                <a:gd name="T39" fmla="*/ 30 h 125"/>
                <a:gd name="T40" fmla="*/ 78 w 102"/>
                <a:gd name="T41" fmla="*/ 18 h 125"/>
                <a:gd name="T42" fmla="*/ 66 w 102"/>
                <a:gd name="T43" fmla="*/ 6 h 125"/>
                <a:gd name="T44" fmla="*/ 42 w 102"/>
                <a:gd name="T45" fmla="*/ 0 h 125"/>
                <a:gd name="T46" fmla="*/ 24 w 102"/>
                <a:gd name="T47" fmla="*/ 6 h 125"/>
                <a:gd name="T48" fmla="*/ 18 w 102"/>
                <a:gd name="T49" fmla="*/ 12 h 125"/>
                <a:gd name="T50" fmla="*/ 6 w 102"/>
                <a:gd name="T51" fmla="*/ 30 h 125"/>
                <a:gd name="T52" fmla="*/ 6 w 102"/>
                <a:gd name="T53" fmla="*/ 36 h 125"/>
                <a:gd name="T54" fmla="*/ 18 w 102"/>
                <a:gd name="T55" fmla="*/ 42 h 125"/>
                <a:gd name="T56" fmla="*/ 24 w 102"/>
                <a:gd name="T57" fmla="*/ 36 h 125"/>
                <a:gd name="T58" fmla="*/ 24 w 102"/>
                <a:gd name="T59" fmla="*/ 30 h 125"/>
                <a:gd name="T60" fmla="*/ 24 w 102"/>
                <a:gd name="T61" fmla="*/ 30 h 125"/>
                <a:gd name="T62" fmla="*/ 24 w 102"/>
                <a:gd name="T63" fmla="*/ 24 h 125"/>
                <a:gd name="T64" fmla="*/ 30 w 102"/>
                <a:gd name="T65" fmla="*/ 12 h 125"/>
                <a:gd name="T66" fmla="*/ 42 w 102"/>
                <a:gd name="T67" fmla="*/ 6 h 125"/>
                <a:gd name="T68" fmla="*/ 54 w 102"/>
                <a:gd name="T69" fmla="*/ 12 h 125"/>
                <a:gd name="T70" fmla="*/ 60 w 102"/>
                <a:gd name="T71" fmla="*/ 30 h 125"/>
                <a:gd name="T72" fmla="*/ 60 w 102"/>
                <a:gd name="T73" fmla="*/ 48 h 125"/>
                <a:gd name="T74" fmla="*/ 36 w 102"/>
                <a:gd name="T75" fmla="*/ 60 h 125"/>
                <a:gd name="T76" fmla="*/ 18 w 102"/>
                <a:gd name="T77" fmla="*/ 72 h 125"/>
                <a:gd name="T78" fmla="*/ 6 w 102"/>
                <a:gd name="T79" fmla="*/ 84 h 125"/>
                <a:gd name="T80" fmla="*/ 0 w 102"/>
                <a:gd name="T81" fmla="*/ 101 h 125"/>
                <a:gd name="T82" fmla="*/ 6 w 102"/>
                <a:gd name="T83" fmla="*/ 119 h 125"/>
                <a:gd name="T84" fmla="*/ 24 w 102"/>
                <a:gd name="T85" fmla="*/ 125 h 125"/>
                <a:gd name="T86" fmla="*/ 48 w 102"/>
                <a:gd name="T87" fmla="*/ 119 h 125"/>
                <a:gd name="T88" fmla="*/ 60 w 102"/>
                <a:gd name="T89" fmla="*/ 107 h 125"/>
                <a:gd name="T90" fmla="*/ 60 w 102"/>
                <a:gd name="T91" fmla="*/ 119 h 125"/>
                <a:gd name="T92" fmla="*/ 66 w 102"/>
                <a:gd name="T93" fmla="*/ 125 h 125"/>
                <a:gd name="T94" fmla="*/ 78 w 102"/>
                <a:gd name="T95" fmla="*/ 125 h 125"/>
                <a:gd name="T96" fmla="*/ 90 w 102"/>
                <a:gd name="T97" fmla="*/ 125 h 125"/>
                <a:gd name="T98" fmla="*/ 102 w 102"/>
                <a:gd name="T99" fmla="*/ 113 h 125"/>
                <a:gd name="T100" fmla="*/ 102 w 102"/>
                <a:gd name="T101" fmla="*/ 107 h 12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2"/>
                <a:gd name="T154" fmla="*/ 0 h 125"/>
                <a:gd name="T155" fmla="*/ 102 w 102"/>
                <a:gd name="T156" fmla="*/ 125 h 12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2" h="125">
                  <a:moveTo>
                    <a:pt x="60" y="89"/>
                  </a:moveTo>
                  <a:lnTo>
                    <a:pt x="60" y="101"/>
                  </a:lnTo>
                  <a:lnTo>
                    <a:pt x="54" y="107"/>
                  </a:lnTo>
                  <a:lnTo>
                    <a:pt x="48" y="113"/>
                  </a:lnTo>
                  <a:lnTo>
                    <a:pt x="36" y="113"/>
                  </a:lnTo>
                  <a:lnTo>
                    <a:pt x="30" y="107"/>
                  </a:lnTo>
                  <a:lnTo>
                    <a:pt x="24" y="89"/>
                  </a:lnTo>
                  <a:lnTo>
                    <a:pt x="24" y="84"/>
                  </a:lnTo>
                  <a:lnTo>
                    <a:pt x="30" y="72"/>
                  </a:lnTo>
                  <a:lnTo>
                    <a:pt x="42" y="66"/>
                  </a:lnTo>
                  <a:lnTo>
                    <a:pt x="60" y="54"/>
                  </a:lnTo>
                  <a:lnTo>
                    <a:pt x="60" y="89"/>
                  </a:lnTo>
                  <a:close/>
                  <a:moveTo>
                    <a:pt x="102" y="107"/>
                  </a:moveTo>
                  <a:lnTo>
                    <a:pt x="96" y="113"/>
                  </a:lnTo>
                  <a:lnTo>
                    <a:pt x="90" y="113"/>
                  </a:lnTo>
                  <a:lnTo>
                    <a:pt x="84" y="107"/>
                  </a:lnTo>
                  <a:lnTo>
                    <a:pt x="84" y="95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8" y="18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18" y="42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54" y="12"/>
                  </a:lnTo>
                  <a:lnTo>
                    <a:pt x="60" y="30"/>
                  </a:lnTo>
                  <a:lnTo>
                    <a:pt x="60" y="48"/>
                  </a:lnTo>
                  <a:lnTo>
                    <a:pt x="36" y="60"/>
                  </a:lnTo>
                  <a:lnTo>
                    <a:pt x="18" y="72"/>
                  </a:lnTo>
                  <a:lnTo>
                    <a:pt x="6" y="84"/>
                  </a:lnTo>
                  <a:lnTo>
                    <a:pt x="0" y="101"/>
                  </a:lnTo>
                  <a:lnTo>
                    <a:pt x="6" y="119"/>
                  </a:lnTo>
                  <a:lnTo>
                    <a:pt x="24" y="125"/>
                  </a:lnTo>
                  <a:lnTo>
                    <a:pt x="48" y="119"/>
                  </a:lnTo>
                  <a:lnTo>
                    <a:pt x="60" y="107"/>
                  </a:lnTo>
                  <a:lnTo>
                    <a:pt x="60" y="119"/>
                  </a:lnTo>
                  <a:lnTo>
                    <a:pt x="66" y="125"/>
                  </a:lnTo>
                  <a:lnTo>
                    <a:pt x="78" y="125"/>
                  </a:lnTo>
                  <a:lnTo>
                    <a:pt x="90" y="125"/>
                  </a:lnTo>
                  <a:lnTo>
                    <a:pt x="102" y="113"/>
                  </a:lnTo>
                  <a:lnTo>
                    <a:pt x="102" y="1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77" name="Freeform 203"/>
            <p:cNvSpPr>
              <a:spLocks/>
            </p:cNvSpPr>
            <p:nvPr/>
          </p:nvSpPr>
          <p:spPr bwMode="auto">
            <a:xfrm>
              <a:off x="2937" y="3184"/>
              <a:ext cx="60" cy="227"/>
            </a:xfrm>
            <a:custGeom>
              <a:avLst/>
              <a:gdLst>
                <a:gd name="T0" fmla="*/ 0 w 60"/>
                <a:gd name="T1" fmla="*/ 227 h 227"/>
                <a:gd name="T2" fmla="*/ 24 w 60"/>
                <a:gd name="T3" fmla="*/ 209 h 227"/>
                <a:gd name="T4" fmla="*/ 42 w 60"/>
                <a:gd name="T5" fmla="*/ 179 h 227"/>
                <a:gd name="T6" fmla="*/ 54 w 60"/>
                <a:gd name="T7" fmla="*/ 149 h 227"/>
                <a:gd name="T8" fmla="*/ 60 w 60"/>
                <a:gd name="T9" fmla="*/ 114 h 227"/>
                <a:gd name="T10" fmla="*/ 60 w 60"/>
                <a:gd name="T11" fmla="*/ 90 h 227"/>
                <a:gd name="T12" fmla="*/ 54 w 60"/>
                <a:gd name="T13" fmla="*/ 72 h 227"/>
                <a:gd name="T14" fmla="*/ 42 w 60"/>
                <a:gd name="T15" fmla="*/ 42 h 227"/>
                <a:gd name="T16" fmla="*/ 24 w 60"/>
                <a:gd name="T17" fmla="*/ 18 h 227"/>
                <a:gd name="T18" fmla="*/ 0 w 60"/>
                <a:gd name="T19" fmla="*/ 0 h 227"/>
                <a:gd name="T20" fmla="*/ 0 w 60"/>
                <a:gd name="T21" fmla="*/ 0 h 227"/>
                <a:gd name="T22" fmla="*/ 24 w 60"/>
                <a:gd name="T23" fmla="*/ 30 h 227"/>
                <a:gd name="T24" fmla="*/ 36 w 60"/>
                <a:gd name="T25" fmla="*/ 60 h 227"/>
                <a:gd name="T26" fmla="*/ 42 w 60"/>
                <a:gd name="T27" fmla="*/ 96 h 227"/>
                <a:gd name="T28" fmla="*/ 42 w 60"/>
                <a:gd name="T29" fmla="*/ 120 h 227"/>
                <a:gd name="T30" fmla="*/ 36 w 60"/>
                <a:gd name="T31" fmla="*/ 161 h 227"/>
                <a:gd name="T32" fmla="*/ 30 w 60"/>
                <a:gd name="T33" fmla="*/ 191 h 227"/>
                <a:gd name="T34" fmla="*/ 12 w 60"/>
                <a:gd name="T35" fmla="*/ 209 h 227"/>
                <a:gd name="T36" fmla="*/ 0 w 60"/>
                <a:gd name="T37" fmla="*/ 221 h 227"/>
                <a:gd name="T38" fmla="*/ 0 w 60"/>
                <a:gd name="T39" fmla="*/ 227 h 2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0"/>
                <a:gd name="T61" fmla="*/ 0 h 227"/>
                <a:gd name="T62" fmla="*/ 60 w 60"/>
                <a:gd name="T63" fmla="*/ 227 h 2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0" h="227">
                  <a:moveTo>
                    <a:pt x="0" y="227"/>
                  </a:moveTo>
                  <a:lnTo>
                    <a:pt x="24" y="209"/>
                  </a:lnTo>
                  <a:lnTo>
                    <a:pt x="42" y="179"/>
                  </a:lnTo>
                  <a:lnTo>
                    <a:pt x="54" y="149"/>
                  </a:lnTo>
                  <a:lnTo>
                    <a:pt x="60" y="114"/>
                  </a:lnTo>
                  <a:lnTo>
                    <a:pt x="60" y="90"/>
                  </a:lnTo>
                  <a:lnTo>
                    <a:pt x="54" y="72"/>
                  </a:lnTo>
                  <a:lnTo>
                    <a:pt x="42" y="42"/>
                  </a:lnTo>
                  <a:lnTo>
                    <a:pt x="24" y="18"/>
                  </a:lnTo>
                  <a:lnTo>
                    <a:pt x="0" y="0"/>
                  </a:lnTo>
                  <a:lnTo>
                    <a:pt x="24" y="30"/>
                  </a:lnTo>
                  <a:lnTo>
                    <a:pt x="36" y="60"/>
                  </a:lnTo>
                  <a:lnTo>
                    <a:pt x="42" y="96"/>
                  </a:lnTo>
                  <a:lnTo>
                    <a:pt x="42" y="120"/>
                  </a:lnTo>
                  <a:lnTo>
                    <a:pt x="36" y="161"/>
                  </a:lnTo>
                  <a:lnTo>
                    <a:pt x="30" y="191"/>
                  </a:lnTo>
                  <a:lnTo>
                    <a:pt x="12" y="209"/>
                  </a:lnTo>
                  <a:lnTo>
                    <a:pt x="0" y="221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</p:grpSp>
      <p:sp>
        <p:nvSpPr>
          <p:cNvPr id="4101" name="Rectangle 204"/>
          <p:cNvSpPr>
            <a:spLocks noGrp="1" noChangeArrowheads="1"/>
          </p:cNvSpPr>
          <p:nvPr>
            <p:ph type="title"/>
          </p:nvPr>
        </p:nvSpPr>
        <p:spPr bwMode="auto">
          <a:xfrm>
            <a:off x="0" y="5943600"/>
            <a:ext cx="4495800" cy="457200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smtClean="0">
                <a:solidFill>
                  <a:srgbClr val="0000FF"/>
                </a:solidFill>
              </a:rPr>
              <a:t>a) All sources except DC 5-V set to zero</a:t>
            </a:r>
          </a:p>
        </p:txBody>
      </p:sp>
      <p:grpSp>
        <p:nvGrpSpPr>
          <p:cNvPr id="4" name="Group 205"/>
          <p:cNvGrpSpPr>
            <a:grpSpLocks/>
          </p:cNvGrpSpPr>
          <p:nvPr/>
        </p:nvGrpSpPr>
        <p:grpSpPr bwMode="auto">
          <a:xfrm>
            <a:off x="3962400" y="4114800"/>
            <a:ext cx="4572000" cy="2209800"/>
            <a:chOff x="700" y="969"/>
            <a:chExt cx="4373" cy="2448"/>
          </a:xfrm>
        </p:grpSpPr>
        <p:sp>
          <p:nvSpPr>
            <p:cNvPr id="4106" name="Freeform 206"/>
            <p:cNvSpPr>
              <a:spLocks/>
            </p:cNvSpPr>
            <p:nvPr/>
          </p:nvSpPr>
          <p:spPr bwMode="auto">
            <a:xfrm>
              <a:off x="2757" y="3190"/>
              <a:ext cx="60" cy="227"/>
            </a:xfrm>
            <a:custGeom>
              <a:avLst/>
              <a:gdLst>
                <a:gd name="T0" fmla="*/ 60 w 60"/>
                <a:gd name="T1" fmla="*/ 0 h 227"/>
                <a:gd name="T2" fmla="*/ 36 w 60"/>
                <a:gd name="T3" fmla="*/ 24 h 227"/>
                <a:gd name="T4" fmla="*/ 18 w 60"/>
                <a:gd name="T5" fmla="*/ 48 h 227"/>
                <a:gd name="T6" fmla="*/ 6 w 60"/>
                <a:gd name="T7" fmla="*/ 78 h 227"/>
                <a:gd name="T8" fmla="*/ 0 w 60"/>
                <a:gd name="T9" fmla="*/ 114 h 227"/>
                <a:gd name="T10" fmla="*/ 0 w 60"/>
                <a:gd name="T11" fmla="*/ 138 h 227"/>
                <a:gd name="T12" fmla="*/ 6 w 60"/>
                <a:gd name="T13" fmla="*/ 155 h 227"/>
                <a:gd name="T14" fmla="*/ 18 w 60"/>
                <a:gd name="T15" fmla="*/ 185 h 227"/>
                <a:gd name="T16" fmla="*/ 42 w 60"/>
                <a:gd name="T17" fmla="*/ 209 h 227"/>
                <a:gd name="T18" fmla="*/ 60 w 60"/>
                <a:gd name="T19" fmla="*/ 227 h 227"/>
                <a:gd name="T20" fmla="*/ 60 w 60"/>
                <a:gd name="T21" fmla="*/ 227 h 227"/>
                <a:gd name="T22" fmla="*/ 42 w 60"/>
                <a:gd name="T23" fmla="*/ 203 h 227"/>
                <a:gd name="T24" fmla="*/ 30 w 60"/>
                <a:gd name="T25" fmla="*/ 167 h 227"/>
                <a:gd name="T26" fmla="*/ 24 w 60"/>
                <a:gd name="T27" fmla="*/ 138 h 227"/>
                <a:gd name="T28" fmla="*/ 24 w 60"/>
                <a:gd name="T29" fmla="*/ 108 h 227"/>
                <a:gd name="T30" fmla="*/ 30 w 60"/>
                <a:gd name="T31" fmla="*/ 66 h 227"/>
                <a:gd name="T32" fmla="*/ 36 w 60"/>
                <a:gd name="T33" fmla="*/ 42 h 227"/>
                <a:gd name="T34" fmla="*/ 48 w 60"/>
                <a:gd name="T35" fmla="*/ 18 h 227"/>
                <a:gd name="T36" fmla="*/ 60 w 60"/>
                <a:gd name="T37" fmla="*/ 6 h 227"/>
                <a:gd name="T38" fmla="*/ 60 w 60"/>
                <a:gd name="T39" fmla="*/ 0 h 2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0"/>
                <a:gd name="T61" fmla="*/ 0 h 227"/>
                <a:gd name="T62" fmla="*/ 60 w 60"/>
                <a:gd name="T63" fmla="*/ 227 h 2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0" h="227">
                  <a:moveTo>
                    <a:pt x="60" y="0"/>
                  </a:moveTo>
                  <a:lnTo>
                    <a:pt x="36" y="24"/>
                  </a:lnTo>
                  <a:lnTo>
                    <a:pt x="18" y="48"/>
                  </a:lnTo>
                  <a:lnTo>
                    <a:pt x="6" y="78"/>
                  </a:lnTo>
                  <a:lnTo>
                    <a:pt x="0" y="114"/>
                  </a:lnTo>
                  <a:lnTo>
                    <a:pt x="0" y="138"/>
                  </a:lnTo>
                  <a:lnTo>
                    <a:pt x="6" y="155"/>
                  </a:lnTo>
                  <a:lnTo>
                    <a:pt x="18" y="185"/>
                  </a:lnTo>
                  <a:lnTo>
                    <a:pt x="42" y="209"/>
                  </a:lnTo>
                  <a:lnTo>
                    <a:pt x="60" y="227"/>
                  </a:lnTo>
                  <a:lnTo>
                    <a:pt x="42" y="203"/>
                  </a:lnTo>
                  <a:lnTo>
                    <a:pt x="30" y="167"/>
                  </a:lnTo>
                  <a:lnTo>
                    <a:pt x="24" y="138"/>
                  </a:lnTo>
                  <a:lnTo>
                    <a:pt x="24" y="108"/>
                  </a:lnTo>
                  <a:lnTo>
                    <a:pt x="30" y="66"/>
                  </a:lnTo>
                  <a:lnTo>
                    <a:pt x="36" y="42"/>
                  </a:lnTo>
                  <a:lnTo>
                    <a:pt x="48" y="18"/>
                  </a:lnTo>
                  <a:lnTo>
                    <a:pt x="60" y="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07" name="Freeform 207"/>
            <p:cNvSpPr>
              <a:spLocks noEditPoints="1"/>
            </p:cNvSpPr>
            <p:nvPr/>
          </p:nvSpPr>
          <p:spPr bwMode="auto">
            <a:xfrm>
              <a:off x="2829" y="3190"/>
              <a:ext cx="114" cy="185"/>
            </a:xfrm>
            <a:custGeom>
              <a:avLst/>
              <a:gdLst>
                <a:gd name="T0" fmla="*/ 36 w 114"/>
                <a:gd name="T1" fmla="*/ 96 h 185"/>
                <a:gd name="T2" fmla="*/ 42 w 114"/>
                <a:gd name="T3" fmla="*/ 90 h 185"/>
                <a:gd name="T4" fmla="*/ 48 w 114"/>
                <a:gd name="T5" fmla="*/ 84 h 185"/>
                <a:gd name="T6" fmla="*/ 60 w 114"/>
                <a:gd name="T7" fmla="*/ 78 h 185"/>
                <a:gd name="T8" fmla="*/ 78 w 114"/>
                <a:gd name="T9" fmla="*/ 84 h 185"/>
                <a:gd name="T10" fmla="*/ 84 w 114"/>
                <a:gd name="T11" fmla="*/ 96 h 185"/>
                <a:gd name="T12" fmla="*/ 90 w 114"/>
                <a:gd name="T13" fmla="*/ 132 h 185"/>
                <a:gd name="T14" fmla="*/ 90 w 114"/>
                <a:gd name="T15" fmla="*/ 143 h 185"/>
                <a:gd name="T16" fmla="*/ 84 w 114"/>
                <a:gd name="T17" fmla="*/ 161 h 185"/>
                <a:gd name="T18" fmla="*/ 78 w 114"/>
                <a:gd name="T19" fmla="*/ 173 h 185"/>
                <a:gd name="T20" fmla="*/ 60 w 114"/>
                <a:gd name="T21" fmla="*/ 179 h 185"/>
                <a:gd name="T22" fmla="*/ 48 w 114"/>
                <a:gd name="T23" fmla="*/ 173 h 185"/>
                <a:gd name="T24" fmla="*/ 42 w 114"/>
                <a:gd name="T25" fmla="*/ 167 h 185"/>
                <a:gd name="T26" fmla="*/ 36 w 114"/>
                <a:gd name="T27" fmla="*/ 161 h 185"/>
                <a:gd name="T28" fmla="*/ 36 w 114"/>
                <a:gd name="T29" fmla="*/ 96 h 185"/>
                <a:gd name="T30" fmla="*/ 12 w 114"/>
                <a:gd name="T31" fmla="*/ 167 h 185"/>
                <a:gd name="T32" fmla="*/ 18 w 114"/>
                <a:gd name="T33" fmla="*/ 173 h 185"/>
                <a:gd name="T34" fmla="*/ 30 w 114"/>
                <a:gd name="T35" fmla="*/ 179 h 185"/>
                <a:gd name="T36" fmla="*/ 42 w 114"/>
                <a:gd name="T37" fmla="*/ 185 h 185"/>
                <a:gd name="T38" fmla="*/ 54 w 114"/>
                <a:gd name="T39" fmla="*/ 185 h 185"/>
                <a:gd name="T40" fmla="*/ 84 w 114"/>
                <a:gd name="T41" fmla="*/ 179 h 185"/>
                <a:gd name="T42" fmla="*/ 102 w 114"/>
                <a:gd name="T43" fmla="*/ 161 h 185"/>
                <a:gd name="T44" fmla="*/ 108 w 114"/>
                <a:gd name="T45" fmla="*/ 138 h 185"/>
                <a:gd name="T46" fmla="*/ 114 w 114"/>
                <a:gd name="T47" fmla="*/ 120 h 185"/>
                <a:gd name="T48" fmla="*/ 108 w 114"/>
                <a:gd name="T49" fmla="*/ 96 h 185"/>
                <a:gd name="T50" fmla="*/ 102 w 114"/>
                <a:gd name="T51" fmla="*/ 78 h 185"/>
                <a:gd name="T52" fmla="*/ 84 w 114"/>
                <a:gd name="T53" fmla="*/ 66 h 185"/>
                <a:gd name="T54" fmla="*/ 66 w 114"/>
                <a:gd name="T55" fmla="*/ 60 h 185"/>
                <a:gd name="T56" fmla="*/ 54 w 114"/>
                <a:gd name="T57" fmla="*/ 66 h 185"/>
                <a:gd name="T58" fmla="*/ 42 w 114"/>
                <a:gd name="T59" fmla="*/ 72 h 185"/>
                <a:gd name="T60" fmla="*/ 36 w 114"/>
                <a:gd name="T61" fmla="*/ 84 h 185"/>
                <a:gd name="T62" fmla="*/ 36 w 114"/>
                <a:gd name="T63" fmla="*/ 84 h 185"/>
                <a:gd name="T64" fmla="*/ 36 w 114"/>
                <a:gd name="T65" fmla="*/ 0 h 185"/>
                <a:gd name="T66" fmla="*/ 36 w 114"/>
                <a:gd name="T67" fmla="*/ 0 h 185"/>
                <a:gd name="T68" fmla="*/ 18 w 114"/>
                <a:gd name="T69" fmla="*/ 6 h 185"/>
                <a:gd name="T70" fmla="*/ 0 w 114"/>
                <a:gd name="T71" fmla="*/ 12 h 185"/>
                <a:gd name="T72" fmla="*/ 0 w 114"/>
                <a:gd name="T73" fmla="*/ 18 h 185"/>
                <a:gd name="T74" fmla="*/ 0 w 114"/>
                <a:gd name="T75" fmla="*/ 18 h 185"/>
                <a:gd name="T76" fmla="*/ 6 w 114"/>
                <a:gd name="T77" fmla="*/ 18 h 185"/>
                <a:gd name="T78" fmla="*/ 12 w 114"/>
                <a:gd name="T79" fmla="*/ 18 h 185"/>
                <a:gd name="T80" fmla="*/ 12 w 114"/>
                <a:gd name="T81" fmla="*/ 30 h 185"/>
                <a:gd name="T82" fmla="*/ 12 w 114"/>
                <a:gd name="T83" fmla="*/ 167 h 1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85"/>
                <a:gd name="T128" fmla="*/ 114 w 114"/>
                <a:gd name="T129" fmla="*/ 185 h 1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85">
                  <a:moveTo>
                    <a:pt x="36" y="96"/>
                  </a:moveTo>
                  <a:lnTo>
                    <a:pt x="42" y="90"/>
                  </a:lnTo>
                  <a:lnTo>
                    <a:pt x="48" y="84"/>
                  </a:lnTo>
                  <a:lnTo>
                    <a:pt x="60" y="78"/>
                  </a:lnTo>
                  <a:lnTo>
                    <a:pt x="78" y="84"/>
                  </a:lnTo>
                  <a:lnTo>
                    <a:pt x="84" y="96"/>
                  </a:lnTo>
                  <a:lnTo>
                    <a:pt x="90" y="132"/>
                  </a:lnTo>
                  <a:lnTo>
                    <a:pt x="90" y="143"/>
                  </a:lnTo>
                  <a:lnTo>
                    <a:pt x="84" y="161"/>
                  </a:lnTo>
                  <a:lnTo>
                    <a:pt x="78" y="173"/>
                  </a:lnTo>
                  <a:lnTo>
                    <a:pt x="60" y="179"/>
                  </a:lnTo>
                  <a:lnTo>
                    <a:pt x="48" y="173"/>
                  </a:lnTo>
                  <a:lnTo>
                    <a:pt x="42" y="167"/>
                  </a:lnTo>
                  <a:lnTo>
                    <a:pt x="36" y="161"/>
                  </a:lnTo>
                  <a:lnTo>
                    <a:pt x="36" y="96"/>
                  </a:lnTo>
                  <a:close/>
                  <a:moveTo>
                    <a:pt x="12" y="167"/>
                  </a:moveTo>
                  <a:lnTo>
                    <a:pt x="18" y="173"/>
                  </a:lnTo>
                  <a:lnTo>
                    <a:pt x="30" y="179"/>
                  </a:lnTo>
                  <a:lnTo>
                    <a:pt x="42" y="185"/>
                  </a:lnTo>
                  <a:lnTo>
                    <a:pt x="54" y="185"/>
                  </a:lnTo>
                  <a:lnTo>
                    <a:pt x="84" y="179"/>
                  </a:lnTo>
                  <a:lnTo>
                    <a:pt x="102" y="161"/>
                  </a:lnTo>
                  <a:lnTo>
                    <a:pt x="108" y="138"/>
                  </a:lnTo>
                  <a:lnTo>
                    <a:pt x="114" y="120"/>
                  </a:lnTo>
                  <a:lnTo>
                    <a:pt x="108" y="96"/>
                  </a:lnTo>
                  <a:lnTo>
                    <a:pt x="102" y="78"/>
                  </a:lnTo>
                  <a:lnTo>
                    <a:pt x="84" y="66"/>
                  </a:lnTo>
                  <a:lnTo>
                    <a:pt x="66" y="60"/>
                  </a:lnTo>
                  <a:lnTo>
                    <a:pt x="54" y="66"/>
                  </a:lnTo>
                  <a:lnTo>
                    <a:pt x="42" y="72"/>
                  </a:lnTo>
                  <a:lnTo>
                    <a:pt x="36" y="84"/>
                  </a:lnTo>
                  <a:lnTo>
                    <a:pt x="36" y="0"/>
                  </a:lnTo>
                  <a:lnTo>
                    <a:pt x="18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30"/>
                  </a:lnTo>
                  <a:lnTo>
                    <a:pt x="12" y="1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08" name="Freeform 208"/>
            <p:cNvSpPr>
              <a:spLocks/>
            </p:cNvSpPr>
            <p:nvPr/>
          </p:nvSpPr>
          <p:spPr bwMode="auto">
            <a:xfrm>
              <a:off x="2955" y="3190"/>
              <a:ext cx="60" cy="227"/>
            </a:xfrm>
            <a:custGeom>
              <a:avLst/>
              <a:gdLst>
                <a:gd name="T0" fmla="*/ 0 w 60"/>
                <a:gd name="T1" fmla="*/ 227 h 227"/>
                <a:gd name="T2" fmla="*/ 30 w 60"/>
                <a:gd name="T3" fmla="*/ 209 h 227"/>
                <a:gd name="T4" fmla="*/ 48 w 60"/>
                <a:gd name="T5" fmla="*/ 185 h 227"/>
                <a:gd name="T6" fmla="*/ 54 w 60"/>
                <a:gd name="T7" fmla="*/ 155 h 227"/>
                <a:gd name="T8" fmla="*/ 60 w 60"/>
                <a:gd name="T9" fmla="*/ 120 h 227"/>
                <a:gd name="T10" fmla="*/ 54 w 60"/>
                <a:gd name="T11" fmla="*/ 72 h 227"/>
                <a:gd name="T12" fmla="*/ 42 w 60"/>
                <a:gd name="T13" fmla="*/ 42 h 227"/>
                <a:gd name="T14" fmla="*/ 24 w 60"/>
                <a:gd name="T15" fmla="*/ 24 h 227"/>
                <a:gd name="T16" fmla="*/ 6 w 60"/>
                <a:gd name="T17" fmla="*/ 0 h 227"/>
                <a:gd name="T18" fmla="*/ 0 w 60"/>
                <a:gd name="T19" fmla="*/ 6 h 227"/>
                <a:gd name="T20" fmla="*/ 24 w 60"/>
                <a:gd name="T21" fmla="*/ 36 h 227"/>
                <a:gd name="T22" fmla="*/ 36 w 60"/>
                <a:gd name="T23" fmla="*/ 66 h 227"/>
                <a:gd name="T24" fmla="*/ 42 w 60"/>
                <a:gd name="T25" fmla="*/ 96 h 227"/>
                <a:gd name="T26" fmla="*/ 42 w 60"/>
                <a:gd name="T27" fmla="*/ 120 h 227"/>
                <a:gd name="T28" fmla="*/ 36 w 60"/>
                <a:gd name="T29" fmla="*/ 161 h 227"/>
                <a:gd name="T30" fmla="*/ 30 w 60"/>
                <a:gd name="T31" fmla="*/ 191 h 227"/>
                <a:gd name="T32" fmla="*/ 12 w 60"/>
                <a:gd name="T33" fmla="*/ 215 h 227"/>
                <a:gd name="T34" fmla="*/ 0 w 60"/>
                <a:gd name="T35" fmla="*/ 227 h 227"/>
                <a:gd name="T36" fmla="*/ 0 w 60"/>
                <a:gd name="T37" fmla="*/ 227 h 2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227"/>
                <a:gd name="T59" fmla="*/ 60 w 60"/>
                <a:gd name="T60" fmla="*/ 227 h 2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227">
                  <a:moveTo>
                    <a:pt x="0" y="227"/>
                  </a:moveTo>
                  <a:lnTo>
                    <a:pt x="30" y="209"/>
                  </a:lnTo>
                  <a:lnTo>
                    <a:pt x="48" y="185"/>
                  </a:lnTo>
                  <a:lnTo>
                    <a:pt x="54" y="155"/>
                  </a:lnTo>
                  <a:lnTo>
                    <a:pt x="60" y="120"/>
                  </a:lnTo>
                  <a:lnTo>
                    <a:pt x="54" y="72"/>
                  </a:lnTo>
                  <a:lnTo>
                    <a:pt x="42" y="42"/>
                  </a:lnTo>
                  <a:lnTo>
                    <a:pt x="24" y="24"/>
                  </a:lnTo>
                  <a:lnTo>
                    <a:pt x="6" y="0"/>
                  </a:lnTo>
                  <a:lnTo>
                    <a:pt x="0" y="6"/>
                  </a:lnTo>
                  <a:lnTo>
                    <a:pt x="24" y="36"/>
                  </a:lnTo>
                  <a:lnTo>
                    <a:pt x="36" y="66"/>
                  </a:lnTo>
                  <a:lnTo>
                    <a:pt x="42" y="96"/>
                  </a:lnTo>
                  <a:lnTo>
                    <a:pt x="42" y="120"/>
                  </a:lnTo>
                  <a:lnTo>
                    <a:pt x="36" y="161"/>
                  </a:lnTo>
                  <a:lnTo>
                    <a:pt x="30" y="191"/>
                  </a:lnTo>
                  <a:lnTo>
                    <a:pt x="12" y="215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09" name="Freeform 209"/>
            <p:cNvSpPr>
              <a:spLocks/>
            </p:cNvSpPr>
            <p:nvPr/>
          </p:nvSpPr>
          <p:spPr bwMode="auto">
            <a:xfrm>
              <a:off x="5072" y="1381"/>
              <a:ext cx="1" cy="1475"/>
            </a:xfrm>
            <a:custGeom>
              <a:avLst/>
              <a:gdLst>
                <a:gd name="T0" fmla="*/ 0 w 1"/>
                <a:gd name="T1" fmla="*/ 1475 h 1475"/>
                <a:gd name="T2" fmla="*/ 0 w 1"/>
                <a:gd name="T3" fmla="*/ 0 h 1475"/>
                <a:gd name="T4" fmla="*/ 0 w 1"/>
                <a:gd name="T5" fmla="*/ 1475 h 1475"/>
                <a:gd name="T6" fmla="*/ 0 w 1"/>
                <a:gd name="T7" fmla="*/ 1475 h 14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475"/>
                <a:gd name="T14" fmla="*/ 1 w 1"/>
                <a:gd name="T15" fmla="*/ 1475 h 14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475">
                  <a:moveTo>
                    <a:pt x="0" y="1475"/>
                  </a:moveTo>
                  <a:lnTo>
                    <a:pt x="0" y="0"/>
                  </a:lnTo>
                  <a:lnTo>
                    <a:pt x="0" y="14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10" name="Freeform 210"/>
            <p:cNvSpPr>
              <a:spLocks noEditPoints="1"/>
            </p:cNvSpPr>
            <p:nvPr/>
          </p:nvSpPr>
          <p:spPr bwMode="auto">
            <a:xfrm>
              <a:off x="1884" y="1381"/>
              <a:ext cx="3188" cy="1"/>
            </a:xfrm>
            <a:custGeom>
              <a:avLst/>
              <a:gdLst>
                <a:gd name="T0" fmla="*/ 3188 w 3188"/>
                <a:gd name="T1" fmla="*/ 0 h 1"/>
                <a:gd name="T2" fmla="*/ 0 w 3188"/>
                <a:gd name="T3" fmla="*/ 0 h 1"/>
                <a:gd name="T4" fmla="*/ 3188 w 3188"/>
                <a:gd name="T5" fmla="*/ 0 h 1"/>
                <a:gd name="T6" fmla="*/ 3188 w 3188"/>
                <a:gd name="T7" fmla="*/ 0 h 1"/>
                <a:gd name="T8" fmla="*/ 3188 w 3188"/>
                <a:gd name="T9" fmla="*/ 0 h 1"/>
                <a:gd name="T10" fmla="*/ 3188 w 3188"/>
                <a:gd name="T11" fmla="*/ 0 h 1"/>
                <a:gd name="T12" fmla="*/ 3188 w 318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88"/>
                <a:gd name="T22" fmla="*/ 0 h 1"/>
                <a:gd name="T23" fmla="*/ 3188 w 318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88" h="1">
                  <a:moveTo>
                    <a:pt x="3188" y="0"/>
                  </a:moveTo>
                  <a:lnTo>
                    <a:pt x="0" y="0"/>
                  </a:lnTo>
                  <a:lnTo>
                    <a:pt x="3188" y="0"/>
                  </a:lnTo>
                  <a:close/>
                  <a:moveTo>
                    <a:pt x="3188" y="0"/>
                  </a:moveTo>
                  <a:lnTo>
                    <a:pt x="318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11" name="Freeform 211"/>
            <p:cNvSpPr>
              <a:spLocks noEditPoints="1"/>
            </p:cNvSpPr>
            <p:nvPr/>
          </p:nvSpPr>
          <p:spPr bwMode="auto">
            <a:xfrm>
              <a:off x="1884" y="1381"/>
              <a:ext cx="1" cy="1475"/>
            </a:xfrm>
            <a:custGeom>
              <a:avLst/>
              <a:gdLst>
                <a:gd name="T0" fmla="*/ 0 w 1"/>
                <a:gd name="T1" fmla="*/ 0 h 1475"/>
                <a:gd name="T2" fmla="*/ 0 w 1"/>
                <a:gd name="T3" fmla="*/ 1475 h 1475"/>
                <a:gd name="T4" fmla="*/ 0 w 1"/>
                <a:gd name="T5" fmla="*/ 0 h 1475"/>
                <a:gd name="T6" fmla="*/ 0 w 1"/>
                <a:gd name="T7" fmla="*/ 0 h 1475"/>
                <a:gd name="T8" fmla="*/ 0 w 1"/>
                <a:gd name="T9" fmla="*/ 0 h 1475"/>
                <a:gd name="T10" fmla="*/ 0 w 1"/>
                <a:gd name="T11" fmla="*/ 0 h 1475"/>
                <a:gd name="T12" fmla="*/ 0 w 1"/>
                <a:gd name="T13" fmla="*/ 0 h 14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475"/>
                <a:gd name="T23" fmla="*/ 1 w 1"/>
                <a:gd name="T24" fmla="*/ 1475 h 14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475">
                  <a:moveTo>
                    <a:pt x="0" y="0"/>
                  </a:moveTo>
                  <a:lnTo>
                    <a:pt x="0" y="147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12" name="Freeform 212"/>
            <p:cNvSpPr>
              <a:spLocks noEditPoints="1"/>
            </p:cNvSpPr>
            <p:nvPr/>
          </p:nvSpPr>
          <p:spPr bwMode="auto">
            <a:xfrm>
              <a:off x="1884" y="2856"/>
              <a:ext cx="3188" cy="1"/>
            </a:xfrm>
            <a:custGeom>
              <a:avLst/>
              <a:gdLst>
                <a:gd name="T0" fmla="*/ 0 w 3188"/>
                <a:gd name="T1" fmla="*/ 0 h 1"/>
                <a:gd name="T2" fmla="*/ 3188 w 3188"/>
                <a:gd name="T3" fmla="*/ 0 h 1"/>
                <a:gd name="T4" fmla="*/ 0 w 3188"/>
                <a:gd name="T5" fmla="*/ 0 h 1"/>
                <a:gd name="T6" fmla="*/ 0 w 3188"/>
                <a:gd name="T7" fmla="*/ 0 h 1"/>
                <a:gd name="T8" fmla="*/ 0 w 3188"/>
                <a:gd name="T9" fmla="*/ 0 h 1"/>
                <a:gd name="T10" fmla="*/ 0 w 3188"/>
                <a:gd name="T11" fmla="*/ 0 h 1"/>
                <a:gd name="T12" fmla="*/ 0 w 318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88"/>
                <a:gd name="T22" fmla="*/ 0 h 1"/>
                <a:gd name="T23" fmla="*/ 3188 w 318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88" h="1">
                  <a:moveTo>
                    <a:pt x="0" y="0"/>
                  </a:moveTo>
                  <a:lnTo>
                    <a:pt x="3188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13" name="Freeform 213"/>
            <p:cNvSpPr>
              <a:spLocks/>
            </p:cNvSpPr>
            <p:nvPr/>
          </p:nvSpPr>
          <p:spPr bwMode="auto">
            <a:xfrm>
              <a:off x="5072" y="2856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14" name="Freeform 214"/>
            <p:cNvSpPr>
              <a:spLocks/>
            </p:cNvSpPr>
            <p:nvPr/>
          </p:nvSpPr>
          <p:spPr bwMode="auto">
            <a:xfrm>
              <a:off x="4235" y="1351"/>
              <a:ext cx="490" cy="71"/>
            </a:xfrm>
            <a:custGeom>
              <a:avLst/>
              <a:gdLst>
                <a:gd name="T0" fmla="*/ 490 w 490"/>
                <a:gd name="T1" fmla="*/ 71 h 71"/>
                <a:gd name="T2" fmla="*/ 490 w 490"/>
                <a:gd name="T3" fmla="*/ 0 h 71"/>
                <a:gd name="T4" fmla="*/ 0 w 490"/>
                <a:gd name="T5" fmla="*/ 0 h 71"/>
                <a:gd name="T6" fmla="*/ 0 w 490"/>
                <a:gd name="T7" fmla="*/ 71 h 71"/>
                <a:gd name="T8" fmla="*/ 490 w 490"/>
                <a:gd name="T9" fmla="*/ 71 h 71"/>
                <a:gd name="T10" fmla="*/ 490 w 490"/>
                <a:gd name="T11" fmla="*/ 71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0"/>
                <a:gd name="T19" fmla="*/ 0 h 71"/>
                <a:gd name="T20" fmla="*/ 490 w 490"/>
                <a:gd name="T21" fmla="*/ 71 h 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0" h="71">
                  <a:moveTo>
                    <a:pt x="490" y="71"/>
                  </a:moveTo>
                  <a:lnTo>
                    <a:pt x="490" y="0"/>
                  </a:lnTo>
                  <a:lnTo>
                    <a:pt x="0" y="0"/>
                  </a:lnTo>
                  <a:lnTo>
                    <a:pt x="0" y="71"/>
                  </a:lnTo>
                  <a:lnTo>
                    <a:pt x="490" y="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15" name="Freeform 215"/>
            <p:cNvSpPr>
              <a:spLocks/>
            </p:cNvSpPr>
            <p:nvPr/>
          </p:nvSpPr>
          <p:spPr bwMode="auto">
            <a:xfrm>
              <a:off x="4229" y="1387"/>
              <a:ext cx="30" cy="77"/>
            </a:xfrm>
            <a:custGeom>
              <a:avLst/>
              <a:gdLst>
                <a:gd name="T0" fmla="*/ 0 w 30"/>
                <a:gd name="T1" fmla="*/ 0 h 77"/>
                <a:gd name="T2" fmla="*/ 30 w 30"/>
                <a:gd name="T3" fmla="*/ 77 h 77"/>
                <a:gd name="T4" fmla="*/ 0 w 30"/>
                <a:gd name="T5" fmla="*/ 0 h 77"/>
                <a:gd name="T6" fmla="*/ 0 w 30"/>
                <a:gd name="T7" fmla="*/ 0 h 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77"/>
                <a:gd name="T14" fmla="*/ 30 w 30"/>
                <a:gd name="T15" fmla="*/ 77 h 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77">
                  <a:moveTo>
                    <a:pt x="0" y="0"/>
                  </a:moveTo>
                  <a:lnTo>
                    <a:pt x="3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16" name="Freeform 216"/>
            <p:cNvSpPr>
              <a:spLocks noEditPoints="1"/>
            </p:cNvSpPr>
            <p:nvPr/>
          </p:nvSpPr>
          <p:spPr bwMode="auto">
            <a:xfrm>
              <a:off x="4259" y="1387"/>
              <a:ext cx="30" cy="77"/>
            </a:xfrm>
            <a:custGeom>
              <a:avLst/>
              <a:gdLst>
                <a:gd name="T0" fmla="*/ 0 w 30"/>
                <a:gd name="T1" fmla="*/ 77 h 77"/>
                <a:gd name="T2" fmla="*/ 30 w 30"/>
                <a:gd name="T3" fmla="*/ 0 h 77"/>
                <a:gd name="T4" fmla="*/ 0 w 30"/>
                <a:gd name="T5" fmla="*/ 77 h 77"/>
                <a:gd name="T6" fmla="*/ 0 w 30"/>
                <a:gd name="T7" fmla="*/ 77 h 77"/>
                <a:gd name="T8" fmla="*/ 0 w 30"/>
                <a:gd name="T9" fmla="*/ 77 h 77"/>
                <a:gd name="T10" fmla="*/ 0 w 30"/>
                <a:gd name="T11" fmla="*/ 77 h 77"/>
                <a:gd name="T12" fmla="*/ 0 w 30"/>
                <a:gd name="T13" fmla="*/ 77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77"/>
                <a:gd name="T23" fmla="*/ 30 w 30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77">
                  <a:moveTo>
                    <a:pt x="0" y="77"/>
                  </a:moveTo>
                  <a:lnTo>
                    <a:pt x="30" y="0"/>
                  </a:lnTo>
                  <a:lnTo>
                    <a:pt x="0" y="77"/>
                  </a:lnTo>
                  <a:close/>
                  <a:moveTo>
                    <a:pt x="0" y="77"/>
                  </a:moveTo>
                  <a:lnTo>
                    <a:pt x="0" y="77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17" name="Freeform 217"/>
            <p:cNvSpPr>
              <a:spLocks noEditPoints="1"/>
            </p:cNvSpPr>
            <p:nvPr/>
          </p:nvSpPr>
          <p:spPr bwMode="auto">
            <a:xfrm>
              <a:off x="4289" y="1303"/>
              <a:ext cx="29" cy="84"/>
            </a:xfrm>
            <a:custGeom>
              <a:avLst/>
              <a:gdLst>
                <a:gd name="T0" fmla="*/ 0 w 29"/>
                <a:gd name="T1" fmla="*/ 84 h 84"/>
                <a:gd name="T2" fmla="*/ 29 w 29"/>
                <a:gd name="T3" fmla="*/ 0 h 84"/>
                <a:gd name="T4" fmla="*/ 0 w 29"/>
                <a:gd name="T5" fmla="*/ 84 h 84"/>
                <a:gd name="T6" fmla="*/ 0 w 29"/>
                <a:gd name="T7" fmla="*/ 84 h 84"/>
                <a:gd name="T8" fmla="*/ 0 w 29"/>
                <a:gd name="T9" fmla="*/ 84 h 84"/>
                <a:gd name="T10" fmla="*/ 0 w 29"/>
                <a:gd name="T11" fmla="*/ 84 h 84"/>
                <a:gd name="T12" fmla="*/ 0 w 29"/>
                <a:gd name="T13" fmla="*/ 84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84"/>
                <a:gd name="T23" fmla="*/ 29 w 29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84">
                  <a:moveTo>
                    <a:pt x="0" y="84"/>
                  </a:moveTo>
                  <a:lnTo>
                    <a:pt x="29" y="0"/>
                  </a:lnTo>
                  <a:lnTo>
                    <a:pt x="0" y="84"/>
                  </a:lnTo>
                  <a:close/>
                  <a:moveTo>
                    <a:pt x="0" y="84"/>
                  </a:moveTo>
                  <a:lnTo>
                    <a:pt x="0" y="84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18" name="Freeform 218"/>
            <p:cNvSpPr>
              <a:spLocks noEditPoints="1"/>
            </p:cNvSpPr>
            <p:nvPr/>
          </p:nvSpPr>
          <p:spPr bwMode="auto">
            <a:xfrm>
              <a:off x="4318" y="1303"/>
              <a:ext cx="36" cy="84"/>
            </a:xfrm>
            <a:custGeom>
              <a:avLst/>
              <a:gdLst>
                <a:gd name="T0" fmla="*/ 0 w 36"/>
                <a:gd name="T1" fmla="*/ 0 h 84"/>
                <a:gd name="T2" fmla="*/ 36 w 36"/>
                <a:gd name="T3" fmla="*/ 84 h 84"/>
                <a:gd name="T4" fmla="*/ 0 w 36"/>
                <a:gd name="T5" fmla="*/ 0 h 84"/>
                <a:gd name="T6" fmla="*/ 0 w 36"/>
                <a:gd name="T7" fmla="*/ 0 h 84"/>
                <a:gd name="T8" fmla="*/ 0 w 36"/>
                <a:gd name="T9" fmla="*/ 0 h 84"/>
                <a:gd name="T10" fmla="*/ 0 w 36"/>
                <a:gd name="T11" fmla="*/ 0 h 84"/>
                <a:gd name="T12" fmla="*/ 0 w 36"/>
                <a:gd name="T13" fmla="*/ 0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84"/>
                <a:gd name="T23" fmla="*/ 36 w 36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84">
                  <a:moveTo>
                    <a:pt x="0" y="0"/>
                  </a:moveTo>
                  <a:lnTo>
                    <a:pt x="36" y="8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19" name="Freeform 219"/>
            <p:cNvSpPr>
              <a:spLocks noEditPoints="1"/>
            </p:cNvSpPr>
            <p:nvPr/>
          </p:nvSpPr>
          <p:spPr bwMode="auto">
            <a:xfrm>
              <a:off x="4354" y="1387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20" name="Freeform 220"/>
            <p:cNvSpPr>
              <a:spLocks noEditPoints="1"/>
            </p:cNvSpPr>
            <p:nvPr/>
          </p:nvSpPr>
          <p:spPr bwMode="auto">
            <a:xfrm>
              <a:off x="4354" y="1387"/>
              <a:ext cx="30" cy="77"/>
            </a:xfrm>
            <a:custGeom>
              <a:avLst/>
              <a:gdLst>
                <a:gd name="T0" fmla="*/ 0 w 30"/>
                <a:gd name="T1" fmla="*/ 0 h 77"/>
                <a:gd name="T2" fmla="*/ 30 w 30"/>
                <a:gd name="T3" fmla="*/ 77 h 77"/>
                <a:gd name="T4" fmla="*/ 0 w 30"/>
                <a:gd name="T5" fmla="*/ 0 h 77"/>
                <a:gd name="T6" fmla="*/ 0 w 30"/>
                <a:gd name="T7" fmla="*/ 0 h 77"/>
                <a:gd name="T8" fmla="*/ 0 w 30"/>
                <a:gd name="T9" fmla="*/ 0 h 77"/>
                <a:gd name="T10" fmla="*/ 0 w 30"/>
                <a:gd name="T11" fmla="*/ 0 h 77"/>
                <a:gd name="T12" fmla="*/ 0 w 30"/>
                <a:gd name="T13" fmla="*/ 0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77"/>
                <a:gd name="T23" fmla="*/ 30 w 30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77">
                  <a:moveTo>
                    <a:pt x="0" y="0"/>
                  </a:moveTo>
                  <a:lnTo>
                    <a:pt x="30" y="7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21" name="Freeform 221"/>
            <p:cNvSpPr>
              <a:spLocks noEditPoints="1"/>
            </p:cNvSpPr>
            <p:nvPr/>
          </p:nvSpPr>
          <p:spPr bwMode="auto">
            <a:xfrm>
              <a:off x="4384" y="1387"/>
              <a:ext cx="30" cy="77"/>
            </a:xfrm>
            <a:custGeom>
              <a:avLst/>
              <a:gdLst>
                <a:gd name="T0" fmla="*/ 0 w 30"/>
                <a:gd name="T1" fmla="*/ 77 h 77"/>
                <a:gd name="T2" fmla="*/ 30 w 30"/>
                <a:gd name="T3" fmla="*/ 0 h 77"/>
                <a:gd name="T4" fmla="*/ 0 w 30"/>
                <a:gd name="T5" fmla="*/ 77 h 77"/>
                <a:gd name="T6" fmla="*/ 0 w 30"/>
                <a:gd name="T7" fmla="*/ 77 h 77"/>
                <a:gd name="T8" fmla="*/ 0 w 30"/>
                <a:gd name="T9" fmla="*/ 77 h 77"/>
                <a:gd name="T10" fmla="*/ 0 w 30"/>
                <a:gd name="T11" fmla="*/ 77 h 77"/>
                <a:gd name="T12" fmla="*/ 0 w 30"/>
                <a:gd name="T13" fmla="*/ 77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77"/>
                <a:gd name="T23" fmla="*/ 30 w 30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77">
                  <a:moveTo>
                    <a:pt x="0" y="77"/>
                  </a:moveTo>
                  <a:lnTo>
                    <a:pt x="30" y="0"/>
                  </a:lnTo>
                  <a:lnTo>
                    <a:pt x="0" y="77"/>
                  </a:lnTo>
                  <a:close/>
                  <a:moveTo>
                    <a:pt x="0" y="77"/>
                  </a:moveTo>
                  <a:lnTo>
                    <a:pt x="0" y="77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22" name="Freeform 222"/>
            <p:cNvSpPr>
              <a:spLocks noEditPoints="1"/>
            </p:cNvSpPr>
            <p:nvPr/>
          </p:nvSpPr>
          <p:spPr bwMode="auto">
            <a:xfrm>
              <a:off x="4414" y="1303"/>
              <a:ext cx="30" cy="84"/>
            </a:xfrm>
            <a:custGeom>
              <a:avLst/>
              <a:gdLst>
                <a:gd name="T0" fmla="*/ 0 w 30"/>
                <a:gd name="T1" fmla="*/ 84 h 84"/>
                <a:gd name="T2" fmla="*/ 30 w 30"/>
                <a:gd name="T3" fmla="*/ 0 h 84"/>
                <a:gd name="T4" fmla="*/ 0 w 30"/>
                <a:gd name="T5" fmla="*/ 84 h 84"/>
                <a:gd name="T6" fmla="*/ 0 w 30"/>
                <a:gd name="T7" fmla="*/ 84 h 84"/>
                <a:gd name="T8" fmla="*/ 0 w 30"/>
                <a:gd name="T9" fmla="*/ 84 h 84"/>
                <a:gd name="T10" fmla="*/ 0 w 30"/>
                <a:gd name="T11" fmla="*/ 84 h 84"/>
                <a:gd name="T12" fmla="*/ 0 w 30"/>
                <a:gd name="T13" fmla="*/ 84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84"/>
                <a:gd name="T23" fmla="*/ 30 w 30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84">
                  <a:moveTo>
                    <a:pt x="0" y="84"/>
                  </a:moveTo>
                  <a:lnTo>
                    <a:pt x="30" y="0"/>
                  </a:lnTo>
                  <a:lnTo>
                    <a:pt x="0" y="84"/>
                  </a:lnTo>
                  <a:close/>
                  <a:moveTo>
                    <a:pt x="0" y="84"/>
                  </a:moveTo>
                  <a:lnTo>
                    <a:pt x="0" y="84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23" name="Freeform 223"/>
            <p:cNvSpPr>
              <a:spLocks noEditPoints="1"/>
            </p:cNvSpPr>
            <p:nvPr/>
          </p:nvSpPr>
          <p:spPr bwMode="auto">
            <a:xfrm>
              <a:off x="4444" y="1303"/>
              <a:ext cx="36" cy="84"/>
            </a:xfrm>
            <a:custGeom>
              <a:avLst/>
              <a:gdLst>
                <a:gd name="T0" fmla="*/ 0 w 36"/>
                <a:gd name="T1" fmla="*/ 0 h 84"/>
                <a:gd name="T2" fmla="*/ 36 w 36"/>
                <a:gd name="T3" fmla="*/ 84 h 84"/>
                <a:gd name="T4" fmla="*/ 0 w 36"/>
                <a:gd name="T5" fmla="*/ 0 h 84"/>
                <a:gd name="T6" fmla="*/ 0 w 36"/>
                <a:gd name="T7" fmla="*/ 0 h 84"/>
                <a:gd name="T8" fmla="*/ 0 w 36"/>
                <a:gd name="T9" fmla="*/ 0 h 84"/>
                <a:gd name="T10" fmla="*/ 0 w 36"/>
                <a:gd name="T11" fmla="*/ 0 h 84"/>
                <a:gd name="T12" fmla="*/ 0 w 36"/>
                <a:gd name="T13" fmla="*/ 0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84"/>
                <a:gd name="T23" fmla="*/ 36 w 36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84">
                  <a:moveTo>
                    <a:pt x="0" y="0"/>
                  </a:moveTo>
                  <a:lnTo>
                    <a:pt x="36" y="8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24" name="Freeform 224"/>
            <p:cNvSpPr>
              <a:spLocks noEditPoints="1"/>
            </p:cNvSpPr>
            <p:nvPr/>
          </p:nvSpPr>
          <p:spPr bwMode="auto">
            <a:xfrm>
              <a:off x="4480" y="1387"/>
              <a:ext cx="30" cy="77"/>
            </a:xfrm>
            <a:custGeom>
              <a:avLst/>
              <a:gdLst>
                <a:gd name="T0" fmla="*/ 0 w 30"/>
                <a:gd name="T1" fmla="*/ 0 h 77"/>
                <a:gd name="T2" fmla="*/ 30 w 30"/>
                <a:gd name="T3" fmla="*/ 77 h 77"/>
                <a:gd name="T4" fmla="*/ 0 w 30"/>
                <a:gd name="T5" fmla="*/ 0 h 77"/>
                <a:gd name="T6" fmla="*/ 0 w 30"/>
                <a:gd name="T7" fmla="*/ 0 h 77"/>
                <a:gd name="T8" fmla="*/ 0 w 30"/>
                <a:gd name="T9" fmla="*/ 0 h 77"/>
                <a:gd name="T10" fmla="*/ 0 w 30"/>
                <a:gd name="T11" fmla="*/ 0 h 77"/>
                <a:gd name="T12" fmla="*/ 0 w 30"/>
                <a:gd name="T13" fmla="*/ 0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77"/>
                <a:gd name="T23" fmla="*/ 30 w 30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77">
                  <a:moveTo>
                    <a:pt x="0" y="0"/>
                  </a:moveTo>
                  <a:lnTo>
                    <a:pt x="30" y="7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25" name="Freeform 225"/>
            <p:cNvSpPr>
              <a:spLocks noEditPoints="1"/>
            </p:cNvSpPr>
            <p:nvPr/>
          </p:nvSpPr>
          <p:spPr bwMode="auto">
            <a:xfrm>
              <a:off x="4510" y="1387"/>
              <a:ext cx="30" cy="77"/>
            </a:xfrm>
            <a:custGeom>
              <a:avLst/>
              <a:gdLst>
                <a:gd name="T0" fmla="*/ 0 w 30"/>
                <a:gd name="T1" fmla="*/ 77 h 77"/>
                <a:gd name="T2" fmla="*/ 30 w 30"/>
                <a:gd name="T3" fmla="*/ 0 h 77"/>
                <a:gd name="T4" fmla="*/ 0 w 30"/>
                <a:gd name="T5" fmla="*/ 77 h 77"/>
                <a:gd name="T6" fmla="*/ 0 w 30"/>
                <a:gd name="T7" fmla="*/ 77 h 77"/>
                <a:gd name="T8" fmla="*/ 0 w 30"/>
                <a:gd name="T9" fmla="*/ 77 h 77"/>
                <a:gd name="T10" fmla="*/ 0 w 30"/>
                <a:gd name="T11" fmla="*/ 77 h 77"/>
                <a:gd name="T12" fmla="*/ 0 w 30"/>
                <a:gd name="T13" fmla="*/ 77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77"/>
                <a:gd name="T23" fmla="*/ 30 w 30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77">
                  <a:moveTo>
                    <a:pt x="0" y="77"/>
                  </a:moveTo>
                  <a:lnTo>
                    <a:pt x="30" y="0"/>
                  </a:lnTo>
                  <a:lnTo>
                    <a:pt x="0" y="77"/>
                  </a:lnTo>
                  <a:close/>
                  <a:moveTo>
                    <a:pt x="0" y="77"/>
                  </a:moveTo>
                  <a:lnTo>
                    <a:pt x="0" y="77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26" name="Freeform 226"/>
            <p:cNvSpPr>
              <a:spLocks noEditPoints="1"/>
            </p:cNvSpPr>
            <p:nvPr/>
          </p:nvSpPr>
          <p:spPr bwMode="auto">
            <a:xfrm>
              <a:off x="4540" y="1303"/>
              <a:ext cx="30" cy="84"/>
            </a:xfrm>
            <a:custGeom>
              <a:avLst/>
              <a:gdLst>
                <a:gd name="T0" fmla="*/ 0 w 30"/>
                <a:gd name="T1" fmla="*/ 84 h 84"/>
                <a:gd name="T2" fmla="*/ 30 w 30"/>
                <a:gd name="T3" fmla="*/ 0 h 84"/>
                <a:gd name="T4" fmla="*/ 0 w 30"/>
                <a:gd name="T5" fmla="*/ 84 h 84"/>
                <a:gd name="T6" fmla="*/ 0 w 30"/>
                <a:gd name="T7" fmla="*/ 84 h 84"/>
                <a:gd name="T8" fmla="*/ 0 w 30"/>
                <a:gd name="T9" fmla="*/ 84 h 84"/>
                <a:gd name="T10" fmla="*/ 0 w 30"/>
                <a:gd name="T11" fmla="*/ 84 h 84"/>
                <a:gd name="T12" fmla="*/ 0 w 30"/>
                <a:gd name="T13" fmla="*/ 84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84"/>
                <a:gd name="T23" fmla="*/ 30 w 30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84">
                  <a:moveTo>
                    <a:pt x="0" y="84"/>
                  </a:moveTo>
                  <a:lnTo>
                    <a:pt x="30" y="0"/>
                  </a:lnTo>
                  <a:lnTo>
                    <a:pt x="0" y="84"/>
                  </a:lnTo>
                  <a:close/>
                  <a:moveTo>
                    <a:pt x="0" y="84"/>
                  </a:moveTo>
                  <a:lnTo>
                    <a:pt x="0" y="84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27" name="Freeform 227"/>
            <p:cNvSpPr>
              <a:spLocks noEditPoints="1"/>
            </p:cNvSpPr>
            <p:nvPr/>
          </p:nvSpPr>
          <p:spPr bwMode="auto">
            <a:xfrm>
              <a:off x="4570" y="1303"/>
              <a:ext cx="36" cy="84"/>
            </a:xfrm>
            <a:custGeom>
              <a:avLst/>
              <a:gdLst>
                <a:gd name="T0" fmla="*/ 0 w 36"/>
                <a:gd name="T1" fmla="*/ 0 h 84"/>
                <a:gd name="T2" fmla="*/ 36 w 36"/>
                <a:gd name="T3" fmla="*/ 84 h 84"/>
                <a:gd name="T4" fmla="*/ 0 w 36"/>
                <a:gd name="T5" fmla="*/ 0 h 84"/>
                <a:gd name="T6" fmla="*/ 0 w 36"/>
                <a:gd name="T7" fmla="*/ 0 h 84"/>
                <a:gd name="T8" fmla="*/ 0 w 36"/>
                <a:gd name="T9" fmla="*/ 0 h 84"/>
                <a:gd name="T10" fmla="*/ 0 w 36"/>
                <a:gd name="T11" fmla="*/ 0 h 84"/>
                <a:gd name="T12" fmla="*/ 0 w 36"/>
                <a:gd name="T13" fmla="*/ 0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84"/>
                <a:gd name="T23" fmla="*/ 36 w 36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84">
                  <a:moveTo>
                    <a:pt x="0" y="0"/>
                  </a:moveTo>
                  <a:lnTo>
                    <a:pt x="36" y="8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28" name="Freeform 228"/>
            <p:cNvSpPr>
              <a:spLocks noEditPoints="1"/>
            </p:cNvSpPr>
            <p:nvPr/>
          </p:nvSpPr>
          <p:spPr bwMode="auto">
            <a:xfrm>
              <a:off x="4606" y="1387"/>
              <a:ext cx="29" cy="77"/>
            </a:xfrm>
            <a:custGeom>
              <a:avLst/>
              <a:gdLst>
                <a:gd name="T0" fmla="*/ 0 w 29"/>
                <a:gd name="T1" fmla="*/ 0 h 77"/>
                <a:gd name="T2" fmla="*/ 29 w 29"/>
                <a:gd name="T3" fmla="*/ 77 h 77"/>
                <a:gd name="T4" fmla="*/ 0 w 29"/>
                <a:gd name="T5" fmla="*/ 0 h 77"/>
                <a:gd name="T6" fmla="*/ 0 w 29"/>
                <a:gd name="T7" fmla="*/ 0 h 77"/>
                <a:gd name="T8" fmla="*/ 0 w 29"/>
                <a:gd name="T9" fmla="*/ 0 h 77"/>
                <a:gd name="T10" fmla="*/ 0 w 29"/>
                <a:gd name="T11" fmla="*/ 0 h 77"/>
                <a:gd name="T12" fmla="*/ 0 w 29"/>
                <a:gd name="T13" fmla="*/ 0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77"/>
                <a:gd name="T23" fmla="*/ 29 w 29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77">
                  <a:moveTo>
                    <a:pt x="0" y="0"/>
                  </a:moveTo>
                  <a:lnTo>
                    <a:pt x="29" y="7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29" name="Freeform 229"/>
            <p:cNvSpPr>
              <a:spLocks noEditPoints="1"/>
            </p:cNvSpPr>
            <p:nvPr/>
          </p:nvSpPr>
          <p:spPr bwMode="auto">
            <a:xfrm>
              <a:off x="4635" y="1387"/>
              <a:ext cx="30" cy="77"/>
            </a:xfrm>
            <a:custGeom>
              <a:avLst/>
              <a:gdLst>
                <a:gd name="T0" fmla="*/ 0 w 30"/>
                <a:gd name="T1" fmla="*/ 77 h 77"/>
                <a:gd name="T2" fmla="*/ 30 w 30"/>
                <a:gd name="T3" fmla="*/ 0 h 77"/>
                <a:gd name="T4" fmla="*/ 0 w 30"/>
                <a:gd name="T5" fmla="*/ 77 h 77"/>
                <a:gd name="T6" fmla="*/ 0 w 30"/>
                <a:gd name="T7" fmla="*/ 77 h 77"/>
                <a:gd name="T8" fmla="*/ 0 w 30"/>
                <a:gd name="T9" fmla="*/ 77 h 77"/>
                <a:gd name="T10" fmla="*/ 0 w 30"/>
                <a:gd name="T11" fmla="*/ 77 h 77"/>
                <a:gd name="T12" fmla="*/ 0 w 30"/>
                <a:gd name="T13" fmla="*/ 77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77"/>
                <a:gd name="T23" fmla="*/ 30 w 30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77">
                  <a:moveTo>
                    <a:pt x="0" y="77"/>
                  </a:moveTo>
                  <a:lnTo>
                    <a:pt x="30" y="0"/>
                  </a:lnTo>
                  <a:lnTo>
                    <a:pt x="0" y="77"/>
                  </a:lnTo>
                  <a:close/>
                  <a:moveTo>
                    <a:pt x="0" y="77"/>
                  </a:moveTo>
                  <a:lnTo>
                    <a:pt x="0" y="77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30" name="Freeform 230"/>
            <p:cNvSpPr>
              <a:spLocks noEditPoints="1"/>
            </p:cNvSpPr>
            <p:nvPr/>
          </p:nvSpPr>
          <p:spPr bwMode="auto">
            <a:xfrm>
              <a:off x="4665" y="1303"/>
              <a:ext cx="30" cy="84"/>
            </a:xfrm>
            <a:custGeom>
              <a:avLst/>
              <a:gdLst>
                <a:gd name="T0" fmla="*/ 0 w 30"/>
                <a:gd name="T1" fmla="*/ 84 h 84"/>
                <a:gd name="T2" fmla="*/ 30 w 30"/>
                <a:gd name="T3" fmla="*/ 0 h 84"/>
                <a:gd name="T4" fmla="*/ 0 w 30"/>
                <a:gd name="T5" fmla="*/ 84 h 84"/>
                <a:gd name="T6" fmla="*/ 0 w 30"/>
                <a:gd name="T7" fmla="*/ 84 h 84"/>
                <a:gd name="T8" fmla="*/ 0 w 30"/>
                <a:gd name="T9" fmla="*/ 84 h 84"/>
                <a:gd name="T10" fmla="*/ 0 w 30"/>
                <a:gd name="T11" fmla="*/ 84 h 84"/>
                <a:gd name="T12" fmla="*/ 0 w 30"/>
                <a:gd name="T13" fmla="*/ 84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84"/>
                <a:gd name="T23" fmla="*/ 30 w 30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84">
                  <a:moveTo>
                    <a:pt x="0" y="84"/>
                  </a:moveTo>
                  <a:lnTo>
                    <a:pt x="30" y="0"/>
                  </a:lnTo>
                  <a:lnTo>
                    <a:pt x="0" y="84"/>
                  </a:lnTo>
                  <a:close/>
                  <a:moveTo>
                    <a:pt x="0" y="84"/>
                  </a:moveTo>
                  <a:lnTo>
                    <a:pt x="0" y="84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31" name="Freeform 231"/>
            <p:cNvSpPr>
              <a:spLocks noEditPoints="1"/>
            </p:cNvSpPr>
            <p:nvPr/>
          </p:nvSpPr>
          <p:spPr bwMode="auto">
            <a:xfrm>
              <a:off x="4695" y="1303"/>
              <a:ext cx="36" cy="90"/>
            </a:xfrm>
            <a:custGeom>
              <a:avLst/>
              <a:gdLst>
                <a:gd name="T0" fmla="*/ 0 w 36"/>
                <a:gd name="T1" fmla="*/ 0 h 90"/>
                <a:gd name="T2" fmla="*/ 36 w 36"/>
                <a:gd name="T3" fmla="*/ 90 h 90"/>
                <a:gd name="T4" fmla="*/ 0 w 36"/>
                <a:gd name="T5" fmla="*/ 0 h 90"/>
                <a:gd name="T6" fmla="*/ 0 w 36"/>
                <a:gd name="T7" fmla="*/ 0 h 90"/>
                <a:gd name="T8" fmla="*/ 0 w 36"/>
                <a:gd name="T9" fmla="*/ 0 h 90"/>
                <a:gd name="T10" fmla="*/ 0 w 36"/>
                <a:gd name="T11" fmla="*/ 0 h 90"/>
                <a:gd name="T12" fmla="*/ 0 w 36"/>
                <a:gd name="T13" fmla="*/ 0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90"/>
                <a:gd name="T23" fmla="*/ 36 w 36"/>
                <a:gd name="T24" fmla="*/ 90 h 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90">
                  <a:moveTo>
                    <a:pt x="0" y="0"/>
                  </a:moveTo>
                  <a:lnTo>
                    <a:pt x="36" y="9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32" name="Freeform 232"/>
            <p:cNvSpPr>
              <a:spLocks/>
            </p:cNvSpPr>
            <p:nvPr/>
          </p:nvSpPr>
          <p:spPr bwMode="auto">
            <a:xfrm>
              <a:off x="3912" y="1393"/>
              <a:ext cx="1" cy="1463"/>
            </a:xfrm>
            <a:custGeom>
              <a:avLst/>
              <a:gdLst>
                <a:gd name="T0" fmla="*/ 0 w 1"/>
                <a:gd name="T1" fmla="*/ 1463 h 1463"/>
                <a:gd name="T2" fmla="*/ 0 w 1"/>
                <a:gd name="T3" fmla="*/ 0 h 1463"/>
                <a:gd name="T4" fmla="*/ 0 w 1"/>
                <a:gd name="T5" fmla="*/ 1463 h 1463"/>
                <a:gd name="T6" fmla="*/ 0 w 1"/>
                <a:gd name="T7" fmla="*/ 1463 h 14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463"/>
                <a:gd name="T14" fmla="*/ 1 w 1"/>
                <a:gd name="T15" fmla="*/ 1463 h 14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463">
                  <a:moveTo>
                    <a:pt x="0" y="1463"/>
                  </a:moveTo>
                  <a:lnTo>
                    <a:pt x="0" y="0"/>
                  </a:lnTo>
                  <a:lnTo>
                    <a:pt x="0" y="14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33" name="Freeform 233"/>
            <p:cNvSpPr>
              <a:spLocks/>
            </p:cNvSpPr>
            <p:nvPr/>
          </p:nvSpPr>
          <p:spPr bwMode="auto">
            <a:xfrm>
              <a:off x="3176" y="969"/>
              <a:ext cx="66" cy="179"/>
            </a:xfrm>
            <a:custGeom>
              <a:avLst/>
              <a:gdLst>
                <a:gd name="T0" fmla="*/ 0 w 66"/>
                <a:gd name="T1" fmla="*/ 179 h 179"/>
                <a:gd name="T2" fmla="*/ 66 w 66"/>
                <a:gd name="T3" fmla="*/ 179 h 179"/>
                <a:gd name="T4" fmla="*/ 66 w 66"/>
                <a:gd name="T5" fmla="*/ 179 h 179"/>
                <a:gd name="T6" fmla="*/ 48 w 66"/>
                <a:gd name="T7" fmla="*/ 173 h 179"/>
                <a:gd name="T8" fmla="*/ 42 w 66"/>
                <a:gd name="T9" fmla="*/ 161 h 179"/>
                <a:gd name="T10" fmla="*/ 42 w 66"/>
                <a:gd name="T11" fmla="*/ 0 h 179"/>
                <a:gd name="T12" fmla="*/ 42 w 66"/>
                <a:gd name="T13" fmla="*/ 0 h 179"/>
                <a:gd name="T14" fmla="*/ 0 w 66"/>
                <a:gd name="T15" fmla="*/ 23 h 179"/>
                <a:gd name="T16" fmla="*/ 0 w 66"/>
                <a:gd name="T17" fmla="*/ 29 h 179"/>
                <a:gd name="T18" fmla="*/ 12 w 66"/>
                <a:gd name="T19" fmla="*/ 23 h 179"/>
                <a:gd name="T20" fmla="*/ 12 w 66"/>
                <a:gd name="T21" fmla="*/ 23 h 179"/>
                <a:gd name="T22" fmla="*/ 24 w 66"/>
                <a:gd name="T23" fmla="*/ 29 h 179"/>
                <a:gd name="T24" fmla="*/ 24 w 66"/>
                <a:gd name="T25" fmla="*/ 35 h 179"/>
                <a:gd name="T26" fmla="*/ 24 w 66"/>
                <a:gd name="T27" fmla="*/ 155 h 179"/>
                <a:gd name="T28" fmla="*/ 24 w 66"/>
                <a:gd name="T29" fmla="*/ 167 h 179"/>
                <a:gd name="T30" fmla="*/ 18 w 66"/>
                <a:gd name="T31" fmla="*/ 179 h 179"/>
                <a:gd name="T32" fmla="*/ 0 w 66"/>
                <a:gd name="T33" fmla="*/ 179 h 179"/>
                <a:gd name="T34" fmla="*/ 0 w 66"/>
                <a:gd name="T35" fmla="*/ 179 h 1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179"/>
                <a:gd name="T56" fmla="*/ 66 w 66"/>
                <a:gd name="T57" fmla="*/ 179 h 17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179">
                  <a:moveTo>
                    <a:pt x="0" y="179"/>
                  </a:moveTo>
                  <a:lnTo>
                    <a:pt x="66" y="179"/>
                  </a:lnTo>
                  <a:lnTo>
                    <a:pt x="48" y="173"/>
                  </a:lnTo>
                  <a:lnTo>
                    <a:pt x="42" y="161"/>
                  </a:lnTo>
                  <a:lnTo>
                    <a:pt x="42" y="0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12" y="23"/>
                  </a:lnTo>
                  <a:lnTo>
                    <a:pt x="24" y="29"/>
                  </a:lnTo>
                  <a:lnTo>
                    <a:pt x="24" y="35"/>
                  </a:lnTo>
                  <a:lnTo>
                    <a:pt x="24" y="155"/>
                  </a:lnTo>
                  <a:lnTo>
                    <a:pt x="24" y="167"/>
                  </a:lnTo>
                  <a:lnTo>
                    <a:pt x="18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34" name="Freeform 234"/>
            <p:cNvSpPr>
              <a:spLocks/>
            </p:cNvSpPr>
            <p:nvPr/>
          </p:nvSpPr>
          <p:spPr bwMode="auto">
            <a:xfrm>
              <a:off x="3338" y="969"/>
              <a:ext cx="167" cy="179"/>
            </a:xfrm>
            <a:custGeom>
              <a:avLst/>
              <a:gdLst>
                <a:gd name="T0" fmla="*/ 65 w 167"/>
                <a:gd name="T1" fmla="*/ 143 h 179"/>
                <a:gd name="T2" fmla="*/ 53 w 167"/>
                <a:gd name="T3" fmla="*/ 131 h 179"/>
                <a:gd name="T4" fmla="*/ 47 w 167"/>
                <a:gd name="T5" fmla="*/ 125 h 179"/>
                <a:gd name="T6" fmla="*/ 35 w 167"/>
                <a:gd name="T7" fmla="*/ 107 h 179"/>
                <a:gd name="T8" fmla="*/ 35 w 167"/>
                <a:gd name="T9" fmla="*/ 89 h 179"/>
                <a:gd name="T10" fmla="*/ 35 w 167"/>
                <a:gd name="T11" fmla="*/ 65 h 179"/>
                <a:gd name="T12" fmla="*/ 35 w 167"/>
                <a:gd name="T13" fmla="*/ 41 h 179"/>
                <a:gd name="T14" fmla="*/ 47 w 167"/>
                <a:gd name="T15" fmla="*/ 18 h 179"/>
                <a:gd name="T16" fmla="*/ 65 w 167"/>
                <a:gd name="T17" fmla="*/ 6 h 179"/>
                <a:gd name="T18" fmla="*/ 83 w 167"/>
                <a:gd name="T19" fmla="*/ 6 h 179"/>
                <a:gd name="T20" fmla="*/ 101 w 167"/>
                <a:gd name="T21" fmla="*/ 6 h 179"/>
                <a:gd name="T22" fmla="*/ 119 w 167"/>
                <a:gd name="T23" fmla="*/ 18 h 179"/>
                <a:gd name="T24" fmla="*/ 131 w 167"/>
                <a:gd name="T25" fmla="*/ 41 h 179"/>
                <a:gd name="T26" fmla="*/ 137 w 167"/>
                <a:gd name="T27" fmla="*/ 65 h 179"/>
                <a:gd name="T28" fmla="*/ 137 w 167"/>
                <a:gd name="T29" fmla="*/ 89 h 179"/>
                <a:gd name="T30" fmla="*/ 131 w 167"/>
                <a:gd name="T31" fmla="*/ 107 h 179"/>
                <a:gd name="T32" fmla="*/ 125 w 167"/>
                <a:gd name="T33" fmla="*/ 125 h 179"/>
                <a:gd name="T34" fmla="*/ 113 w 167"/>
                <a:gd name="T35" fmla="*/ 131 h 179"/>
                <a:gd name="T36" fmla="*/ 101 w 167"/>
                <a:gd name="T37" fmla="*/ 143 h 179"/>
                <a:gd name="T38" fmla="*/ 95 w 167"/>
                <a:gd name="T39" fmla="*/ 179 h 179"/>
                <a:gd name="T40" fmla="*/ 167 w 167"/>
                <a:gd name="T41" fmla="*/ 179 h 179"/>
                <a:gd name="T42" fmla="*/ 167 w 167"/>
                <a:gd name="T43" fmla="*/ 137 h 179"/>
                <a:gd name="T44" fmla="*/ 167 w 167"/>
                <a:gd name="T45" fmla="*/ 137 h 179"/>
                <a:gd name="T46" fmla="*/ 161 w 167"/>
                <a:gd name="T47" fmla="*/ 149 h 179"/>
                <a:gd name="T48" fmla="*/ 149 w 167"/>
                <a:gd name="T49" fmla="*/ 155 h 179"/>
                <a:gd name="T50" fmla="*/ 113 w 167"/>
                <a:gd name="T51" fmla="*/ 155 h 179"/>
                <a:gd name="T52" fmla="*/ 113 w 167"/>
                <a:gd name="T53" fmla="*/ 149 h 179"/>
                <a:gd name="T54" fmla="*/ 137 w 167"/>
                <a:gd name="T55" fmla="*/ 137 h 179"/>
                <a:gd name="T56" fmla="*/ 149 w 167"/>
                <a:gd name="T57" fmla="*/ 119 h 179"/>
                <a:gd name="T58" fmla="*/ 161 w 167"/>
                <a:gd name="T59" fmla="*/ 95 h 179"/>
                <a:gd name="T60" fmla="*/ 161 w 167"/>
                <a:gd name="T61" fmla="*/ 77 h 179"/>
                <a:gd name="T62" fmla="*/ 155 w 167"/>
                <a:gd name="T63" fmla="*/ 35 h 179"/>
                <a:gd name="T64" fmla="*/ 143 w 167"/>
                <a:gd name="T65" fmla="*/ 18 h 179"/>
                <a:gd name="T66" fmla="*/ 125 w 167"/>
                <a:gd name="T67" fmla="*/ 6 h 179"/>
                <a:gd name="T68" fmla="*/ 107 w 167"/>
                <a:gd name="T69" fmla="*/ 0 h 179"/>
                <a:gd name="T70" fmla="*/ 83 w 167"/>
                <a:gd name="T71" fmla="*/ 0 h 179"/>
                <a:gd name="T72" fmla="*/ 59 w 167"/>
                <a:gd name="T73" fmla="*/ 0 h 179"/>
                <a:gd name="T74" fmla="*/ 41 w 167"/>
                <a:gd name="T75" fmla="*/ 6 h 179"/>
                <a:gd name="T76" fmla="*/ 29 w 167"/>
                <a:gd name="T77" fmla="*/ 18 h 179"/>
                <a:gd name="T78" fmla="*/ 12 w 167"/>
                <a:gd name="T79" fmla="*/ 35 h 179"/>
                <a:gd name="T80" fmla="*/ 6 w 167"/>
                <a:gd name="T81" fmla="*/ 77 h 179"/>
                <a:gd name="T82" fmla="*/ 6 w 167"/>
                <a:gd name="T83" fmla="*/ 95 h 179"/>
                <a:gd name="T84" fmla="*/ 17 w 167"/>
                <a:gd name="T85" fmla="*/ 119 h 179"/>
                <a:gd name="T86" fmla="*/ 29 w 167"/>
                <a:gd name="T87" fmla="*/ 137 h 179"/>
                <a:gd name="T88" fmla="*/ 53 w 167"/>
                <a:gd name="T89" fmla="*/ 149 h 179"/>
                <a:gd name="T90" fmla="*/ 53 w 167"/>
                <a:gd name="T91" fmla="*/ 155 h 179"/>
                <a:gd name="T92" fmla="*/ 17 w 167"/>
                <a:gd name="T93" fmla="*/ 155 h 179"/>
                <a:gd name="T94" fmla="*/ 6 w 167"/>
                <a:gd name="T95" fmla="*/ 149 h 179"/>
                <a:gd name="T96" fmla="*/ 0 w 167"/>
                <a:gd name="T97" fmla="*/ 137 h 179"/>
                <a:gd name="T98" fmla="*/ 0 w 167"/>
                <a:gd name="T99" fmla="*/ 137 h 179"/>
                <a:gd name="T100" fmla="*/ 0 w 167"/>
                <a:gd name="T101" fmla="*/ 179 h 179"/>
                <a:gd name="T102" fmla="*/ 71 w 167"/>
                <a:gd name="T103" fmla="*/ 179 h 179"/>
                <a:gd name="T104" fmla="*/ 65 w 167"/>
                <a:gd name="T105" fmla="*/ 143 h 1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7"/>
                <a:gd name="T160" fmla="*/ 0 h 179"/>
                <a:gd name="T161" fmla="*/ 167 w 167"/>
                <a:gd name="T162" fmla="*/ 179 h 17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7" h="179">
                  <a:moveTo>
                    <a:pt x="65" y="143"/>
                  </a:moveTo>
                  <a:lnTo>
                    <a:pt x="53" y="131"/>
                  </a:lnTo>
                  <a:lnTo>
                    <a:pt x="47" y="125"/>
                  </a:lnTo>
                  <a:lnTo>
                    <a:pt x="35" y="107"/>
                  </a:lnTo>
                  <a:lnTo>
                    <a:pt x="35" y="89"/>
                  </a:lnTo>
                  <a:lnTo>
                    <a:pt x="35" y="65"/>
                  </a:lnTo>
                  <a:lnTo>
                    <a:pt x="35" y="41"/>
                  </a:lnTo>
                  <a:lnTo>
                    <a:pt x="47" y="18"/>
                  </a:lnTo>
                  <a:lnTo>
                    <a:pt x="65" y="6"/>
                  </a:lnTo>
                  <a:lnTo>
                    <a:pt x="83" y="6"/>
                  </a:lnTo>
                  <a:lnTo>
                    <a:pt x="101" y="6"/>
                  </a:lnTo>
                  <a:lnTo>
                    <a:pt x="119" y="18"/>
                  </a:lnTo>
                  <a:lnTo>
                    <a:pt x="131" y="41"/>
                  </a:lnTo>
                  <a:lnTo>
                    <a:pt x="137" y="65"/>
                  </a:lnTo>
                  <a:lnTo>
                    <a:pt x="137" y="89"/>
                  </a:lnTo>
                  <a:lnTo>
                    <a:pt x="131" y="107"/>
                  </a:lnTo>
                  <a:lnTo>
                    <a:pt x="125" y="125"/>
                  </a:lnTo>
                  <a:lnTo>
                    <a:pt x="113" y="131"/>
                  </a:lnTo>
                  <a:lnTo>
                    <a:pt x="101" y="143"/>
                  </a:lnTo>
                  <a:lnTo>
                    <a:pt x="95" y="179"/>
                  </a:lnTo>
                  <a:lnTo>
                    <a:pt x="167" y="179"/>
                  </a:lnTo>
                  <a:lnTo>
                    <a:pt x="167" y="137"/>
                  </a:lnTo>
                  <a:lnTo>
                    <a:pt x="161" y="149"/>
                  </a:lnTo>
                  <a:lnTo>
                    <a:pt x="149" y="155"/>
                  </a:lnTo>
                  <a:lnTo>
                    <a:pt x="113" y="155"/>
                  </a:lnTo>
                  <a:lnTo>
                    <a:pt x="113" y="149"/>
                  </a:lnTo>
                  <a:lnTo>
                    <a:pt x="137" y="137"/>
                  </a:lnTo>
                  <a:lnTo>
                    <a:pt x="149" y="119"/>
                  </a:lnTo>
                  <a:lnTo>
                    <a:pt x="161" y="95"/>
                  </a:lnTo>
                  <a:lnTo>
                    <a:pt x="161" y="77"/>
                  </a:lnTo>
                  <a:lnTo>
                    <a:pt x="155" y="35"/>
                  </a:lnTo>
                  <a:lnTo>
                    <a:pt x="143" y="18"/>
                  </a:lnTo>
                  <a:lnTo>
                    <a:pt x="125" y="6"/>
                  </a:lnTo>
                  <a:lnTo>
                    <a:pt x="107" y="0"/>
                  </a:lnTo>
                  <a:lnTo>
                    <a:pt x="83" y="0"/>
                  </a:lnTo>
                  <a:lnTo>
                    <a:pt x="59" y="0"/>
                  </a:lnTo>
                  <a:lnTo>
                    <a:pt x="41" y="6"/>
                  </a:lnTo>
                  <a:lnTo>
                    <a:pt x="29" y="18"/>
                  </a:lnTo>
                  <a:lnTo>
                    <a:pt x="12" y="35"/>
                  </a:lnTo>
                  <a:lnTo>
                    <a:pt x="6" y="77"/>
                  </a:lnTo>
                  <a:lnTo>
                    <a:pt x="6" y="95"/>
                  </a:lnTo>
                  <a:lnTo>
                    <a:pt x="17" y="119"/>
                  </a:lnTo>
                  <a:lnTo>
                    <a:pt x="29" y="137"/>
                  </a:lnTo>
                  <a:lnTo>
                    <a:pt x="53" y="149"/>
                  </a:lnTo>
                  <a:lnTo>
                    <a:pt x="53" y="155"/>
                  </a:lnTo>
                  <a:lnTo>
                    <a:pt x="17" y="155"/>
                  </a:lnTo>
                  <a:lnTo>
                    <a:pt x="6" y="149"/>
                  </a:lnTo>
                  <a:lnTo>
                    <a:pt x="0" y="137"/>
                  </a:lnTo>
                  <a:lnTo>
                    <a:pt x="0" y="179"/>
                  </a:lnTo>
                  <a:lnTo>
                    <a:pt x="71" y="179"/>
                  </a:lnTo>
                  <a:lnTo>
                    <a:pt x="65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35" name="Freeform 235"/>
            <p:cNvSpPr>
              <a:spLocks noEditPoints="1"/>
            </p:cNvSpPr>
            <p:nvPr/>
          </p:nvSpPr>
          <p:spPr bwMode="auto">
            <a:xfrm>
              <a:off x="2273" y="975"/>
              <a:ext cx="96" cy="232"/>
            </a:xfrm>
            <a:custGeom>
              <a:avLst/>
              <a:gdLst>
                <a:gd name="T0" fmla="*/ 42 w 96"/>
                <a:gd name="T1" fmla="*/ 179 h 232"/>
                <a:gd name="T2" fmla="*/ 30 w 96"/>
                <a:gd name="T3" fmla="*/ 209 h 232"/>
                <a:gd name="T4" fmla="*/ 24 w 96"/>
                <a:gd name="T5" fmla="*/ 221 h 232"/>
                <a:gd name="T6" fmla="*/ 18 w 96"/>
                <a:gd name="T7" fmla="*/ 227 h 232"/>
                <a:gd name="T8" fmla="*/ 18 w 96"/>
                <a:gd name="T9" fmla="*/ 227 h 232"/>
                <a:gd name="T10" fmla="*/ 18 w 96"/>
                <a:gd name="T11" fmla="*/ 221 h 232"/>
                <a:gd name="T12" fmla="*/ 18 w 96"/>
                <a:gd name="T13" fmla="*/ 221 h 232"/>
                <a:gd name="T14" fmla="*/ 18 w 96"/>
                <a:gd name="T15" fmla="*/ 215 h 232"/>
                <a:gd name="T16" fmla="*/ 12 w 96"/>
                <a:gd name="T17" fmla="*/ 209 h 232"/>
                <a:gd name="T18" fmla="*/ 6 w 96"/>
                <a:gd name="T19" fmla="*/ 203 h 232"/>
                <a:gd name="T20" fmla="*/ 0 w 96"/>
                <a:gd name="T21" fmla="*/ 209 h 232"/>
                <a:gd name="T22" fmla="*/ 0 w 96"/>
                <a:gd name="T23" fmla="*/ 215 h 232"/>
                <a:gd name="T24" fmla="*/ 6 w 96"/>
                <a:gd name="T25" fmla="*/ 227 h 232"/>
                <a:gd name="T26" fmla="*/ 18 w 96"/>
                <a:gd name="T27" fmla="*/ 232 h 232"/>
                <a:gd name="T28" fmla="*/ 36 w 96"/>
                <a:gd name="T29" fmla="*/ 227 h 232"/>
                <a:gd name="T30" fmla="*/ 48 w 96"/>
                <a:gd name="T31" fmla="*/ 215 h 232"/>
                <a:gd name="T32" fmla="*/ 60 w 96"/>
                <a:gd name="T33" fmla="*/ 197 h 232"/>
                <a:gd name="T34" fmla="*/ 66 w 96"/>
                <a:gd name="T35" fmla="*/ 167 h 232"/>
                <a:gd name="T36" fmla="*/ 90 w 96"/>
                <a:gd name="T37" fmla="*/ 59 h 232"/>
                <a:gd name="T38" fmla="*/ 90 w 96"/>
                <a:gd name="T39" fmla="*/ 59 h 232"/>
                <a:gd name="T40" fmla="*/ 66 w 96"/>
                <a:gd name="T41" fmla="*/ 65 h 232"/>
                <a:gd name="T42" fmla="*/ 54 w 96"/>
                <a:gd name="T43" fmla="*/ 65 h 232"/>
                <a:gd name="T44" fmla="*/ 48 w 96"/>
                <a:gd name="T45" fmla="*/ 65 h 232"/>
                <a:gd name="T46" fmla="*/ 48 w 96"/>
                <a:gd name="T47" fmla="*/ 65 h 232"/>
                <a:gd name="T48" fmla="*/ 54 w 96"/>
                <a:gd name="T49" fmla="*/ 65 h 232"/>
                <a:gd name="T50" fmla="*/ 66 w 96"/>
                <a:gd name="T51" fmla="*/ 71 h 232"/>
                <a:gd name="T52" fmla="*/ 66 w 96"/>
                <a:gd name="T53" fmla="*/ 77 h 232"/>
                <a:gd name="T54" fmla="*/ 66 w 96"/>
                <a:gd name="T55" fmla="*/ 83 h 232"/>
                <a:gd name="T56" fmla="*/ 60 w 96"/>
                <a:gd name="T57" fmla="*/ 95 h 232"/>
                <a:gd name="T58" fmla="*/ 42 w 96"/>
                <a:gd name="T59" fmla="*/ 179 h 232"/>
                <a:gd name="T60" fmla="*/ 96 w 96"/>
                <a:gd name="T61" fmla="*/ 12 h 232"/>
                <a:gd name="T62" fmla="*/ 90 w 96"/>
                <a:gd name="T63" fmla="*/ 6 h 232"/>
                <a:gd name="T64" fmla="*/ 84 w 96"/>
                <a:gd name="T65" fmla="*/ 0 h 232"/>
                <a:gd name="T66" fmla="*/ 78 w 96"/>
                <a:gd name="T67" fmla="*/ 6 h 232"/>
                <a:gd name="T68" fmla="*/ 72 w 96"/>
                <a:gd name="T69" fmla="*/ 12 h 232"/>
                <a:gd name="T70" fmla="*/ 78 w 96"/>
                <a:gd name="T71" fmla="*/ 23 h 232"/>
                <a:gd name="T72" fmla="*/ 84 w 96"/>
                <a:gd name="T73" fmla="*/ 29 h 232"/>
                <a:gd name="T74" fmla="*/ 90 w 96"/>
                <a:gd name="T75" fmla="*/ 23 h 232"/>
                <a:gd name="T76" fmla="*/ 96 w 96"/>
                <a:gd name="T77" fmla="*/ 12 h 232"/>
                <a:gd name="T78" fmla="*/ 96 w 96"/>
                <a:gd name="T79" fmla="*/ 12 h 2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"/>
                <a:gd name="T121" fmla="*/ 0 h 232"/>
                <a:gd name="T122" fmla="*/ 96 w 96"/>
                <a:gd name="T123" fmla="*/ 232 h 23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" h="232">
                  <a:moveTo>
                    <a:pt x="42" y="179"/>
                  </a:moveTo>
                  <a:lnTo>
                    <a:pt x="30" y="209"/>
                  </a:lnTo>
                  <a:lnTo>
                    <a:pt x="24" y="221"/>
                  </a:lnTo>
                  <a:lnTo>
                    <a:pt x="18" y="227"/>
                  </a:lnTo>
                  <a:lnTo>
                    <a:pt x="18" y="221"/>
                  </a:lnTo>
                  <a:lnTo>
                    <a:pt x="18" y="215"/>
                  </a:lnTo>
                  <a:lnTo>
                    <a:pt x="12" y="209"/>
                  </a:lnTo>
                  <a:lnTo>
                    <a:pt x="6" y="203"/>
                  </a:lnTo>
                  <a:lnTo>
                    <a:pt x="0" y="209"/>
                  </a:lnTo>
                  <a:lnTo>
                    <a:pt x="0" y="215"/>
                  </a:lnTo>
                  <a:lnTo>
                    <a:pt x="6" y="227"/>
                  </a:lnTo>
                  <a:lnTo>
                    <a:pt x="18" y="232"/>
                  </a:lnTo>
                  <a:lnTo>
                    <a:pt x="36" y="227"/>
                  </a:lnTo>
                  <a:lnTo>
                    <a:pt x="48" y="215"/>
                  </a:lnTo>
                  <a:lnTo>
                    <a:pt x="60" y="197"/>
                  </a:lnTo>
                  <a:lnTo>
                    <a:pt x="66" y="167"/>
                  </a:lnTo>
                  <a:lnTo>
                    <a:pt x="90" y="59"/>
                  </a:lnTo>
                  <a:lnTo>
                    <a:pt x="66" y="65"/>
                  </a:lnTo>
                  <a:lnTo>
                    <a:pt x="54" y="65"/>
                  </a:lnTo>
                  <a:lnTo>
                    <a:pt x="48" y="65"/>
                  </a:lnTo>
                  <a:lnTo>
                    <a:pt x="54" y="65"/>
                  </a:lnTo>
                  <a:lnTo>
                    <a:pt x="66" y="71"/>
                  </a:lnTo>
                  <a:lnTo>
                    <a:pt x="66" y="77"/>
                  </a:lnTo>
                  <a:lnTo>
                    <a:pt x="66" y="83"/>
                  </a:lnTo>
                  <a:lnTo>
                    <a:pt x="60" y="95"/>
                  </a:lnTo>
                  <a:lnTo>
                    <a:pt x="42" y="179"/>
                  </a:lnTo>
                  <a:close/>
                  <a:moveTo>
                    <a:pt x="96" y="12"/>
                  </a:moveTo>
                  <a:lnTo>
                    <a:pt x="90" y="6"/>
                  </a:lnTo>
                  <a:lnTo>
                    <a:pt x="84" y="0"/>
                  </a:lnTo>
                  <a:lnTo>
                    <a:pt x="78" y="6"/>
                  </a:lnTo>
                  <a:lnTo>
                    <a:pt x="72" y="12"/>
                  </a:lnTo>
                  <a:lnTo>
                    <a:pt x="78" y="23"/>
                  </a:lnTo>
                  <a:lnTo>
                    <a:pt x="84" y="29"/>
                  </a:lnTo>
                  <a:lnTo>
                    <a:pt x="90" y="23"/>
                  </a:lnTo>
                  <a:lnTo>
                    <a:pt x="96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36" name="Freeform 236"/>
            <p:cNvSpPr>
              <a:spLocks noEditPoints="1"/>
            </p:cNvSpPr>
            <p:nvPr/>
          </p:nvSpPr>
          <p:spPr bwMode="auto">
            <a:xfrm>
              <a:off x="2393" y="969"/>
              <a:ext cx="107" cy="179"/>
            </a:xfrm>
            <a:custGeom>
              <a:avLst/>
              <a:gdLst>
                <a:gd name="T0" fmla="*/ 107 w 107"/>
                <a:gd name="T1" fmla="*/ 119 h 179"/>
                <a:gd name="T2" fmla="*/ 83 w 107"/>
                <a:gd name="T3" fmla="*/ 119 h 179"/>
                <a:gd name="T4" fmla="*/ 83 w 107"/>
                <a:gd name="T5" fmla="*/ 0 h 179"/>
                <a:gd name="T6" fmla="*/ 71 w 107"/>
                <a:gd name="T7" fmla="*/ 0 h 179"/>
                <a:gd name="T8" fmla="*/ 0 w 107"/>
                <a:gd name="T9" fmla="*/ 119 h 179"/>
                <a:gd name="T10" fmla="*/ 0 w 107"/>
                <a:gd name="T11" fmla="*/ 137 h 179"/>
                <a:gd name="T12" fmla="*/ 65 w 107"/>
                <a:gd name="T13" fmla="*/ 137 h 179"/>
                <a:gd name="T14" fmla="*/ 65 w 107"/>
                <a:gd name="T15" fmla="*/ 179 h 179"/>
                <a:gd name="T16" fmla="*/ 83 w 107"/>
                <a:gd name="T17" fmla="*/ 179 h 179"/>
                <a:gd name="T18" fmla="*/ 83 w 107"/>
                <a:gd name="T19" fmla="*/ 137 h 179"/>
                <a:gd name="T20" fmla="*/ 107 w 107"/>
                <a:gd name="T21" fmla="*/ 137 h 179"/>
                <a:gd name="T22" fmla="*/ 107 w 107"/>
                <a:gd name="T23" fmla="*/ 119 h 179"/>
                <a:gd name="T24" fmla="*/ 65 w 107"/>
                <a:gd name="T25" fmla="*/ 119 h 179"/>
                <a:gd name="T26" fmla="*/ 6 w 107"/>
                <a:gd name="T27" fmla="*/ 119 h 179"/>
                <a:gd name="T28" fmla="*/ 65 w 107"/>
                <a:gd name="T29" fmla="*/ 29 h 179"/>
                <a:gd name="T30" fmla="*/ 65 w 107"/>
                <a:gd name="T31" fmla="*/ 29 h 179"/>
                <a:gd name="T32" fmla="*/ 65 w 107"/>
                <a:gd name="T33" fmla="*/ 119 h 1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7"/>
                <a:gd name="T52" fmla="*/ 0 h 179"/>
                <a:gd name="T53" fmla="*/ 107 w 107"/>
                <a:gd name="T54" fmla="*/ 179 h 1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7" h="179">
                  <a:moveTo>
                    <a:pt x="107" y="119"/>
                  </a:moveTo>
                  <a:lnTo>
                    <a:pt x="83" y="119"/>
                  </a:lnTo>
                  <a:lnTo>
                    <a:pt x="83" y="0"/>
                  </a:lnTo>
                  <a:lnTo>
                    <a:pt x="71" y="0"/>
                  </a:lnTo>
                  <a:lnTo>
                    <a:pt x="0" y="119"/>
                  </a:lnTo>
                  <a:lnTo>
                    <a:pt x="0" y="137"/>
                  </a:lnTo>
                  <a:lnTo>
                    <a:pt x="65" y="137"/>
                  </a:lnTo>
                  <a:lnTo>
                    <a:pt x="65" y="179"/>
                  </a:lnTo>
                  <a:lnTo>
                    <a:pt x="83" y="179"/>
                  </a:lnTo>
                  <a:lnTo>
                    <a:pt x="83" y="137"/>
                  </a:lnTo>
                  <a:lnTo>
                    <a:pt x="107" y="137"/>
                  </a:lnTo>
                  <a:lnTo>
                    <a:pt x="107" y="119"/>
                  </a:lnTo>
                  <a:close/>
                  <a:moveTo>
                    <a:pt x="65" y="119"/>
                  </a:moveTo>
                  <a:lnTo>
                    <a:pt x="6" y="119"/>
                  </a:lnTo>
                  <a:lnTo>
                    <a:pt x="65" y="29"/>
                  </a:lnTo>
                  <a:lnTo>
                    <a:pt x="65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37" name="Freeform 237"/>
            <p:cNvSpPr>
              <a:spLocks/>
            </p:cNvSpPr>
            <p:nvPr/>
          </p:nvSpPr>
          <p:spPr bwMode="auto">
            <a:xfrm>
              <a:off x="2578" y="969"/>
              <a:ext cx="167" cy="179"/>
            </a:xfrm>
            <a:custGeom>
              <a:avLst/>
              <a:gdLst>
                <a:gd name="T0" fmla="*/ 66 w 167"/>
                <a:gd name="T1" fmla="*/ 143 h 179"/>
                <a:gd name="T2" fmla="*/ 54 w 167"/>
                <a:gd name="T3" fmla="*/ 131 h 179"/>
                <a:gd name="T4" fmla="*/ 48 w 167"/>
                <a:gd name="T5" fmla="*/ 125 h 179"/>
                <a:gd name="T6" fmla="*/ 36 w 167"/>
                <a:gd name="T7" fmla="*/ 107 h 179"/>
                <a:gd name="T8" fmla="*/ 36 w 167"/>
                <a:gd name="T9" fmla="*/ 89 h 179"/>
                <a:gd name="T10" fmla="*/ 36 w 167"/>
                <a:gd name="T11" fmla="*/ 65 h 179"/>
                <a:gd name="T12" fmla="*/ 36 w 167"/>
                <a:gd name="T13" fmla="*/ 41 h 179"/>
                <a:gd name="T14" fmla="*/ 48 w 167"/>
                <a:gd name="T15" fmla="*/ 18 h 179"/>
                <a:gd name="T16" fmla="*/ 66 w 167"/>
                <a:gd name="T17" fmla="*/ 6 h 179"/>
                <a:gd name="T18" fmla="*/ 84 w 167"/>
                <a:gd name="T19" fmla="*/ 6 h 179"/>
                <a:gd name="T20" fmla="*/ 102 w 167"/>
                <a:gd name="T21" fmla="*/ 6 h 179"/>
                <a:gd name="T22" fmla="*/ 120 w 167"/>
                <a:gd name="T23" fmla="*/ 18 h 179"/>
                <a:gd name="T24" fmla="*/ 132 w 167"/>
                <a:gd name="T25" fmla="*/ 41 h 179"/>
                <a:gd name="T26" fmla="*/ 138 w 167"/>
                <a:gd name="T27" fmla="*/ 65 h 179"/>
                <a:gd name="T28" fmla="*/ 138 w 167"/>
                <a:gd name="T29" fmla="*/ 89 h 179"/>
                <a:gd name="T30" fmla="*/ 132 w 167"/>
                <a:gd name="T31" fmla="*/ 107 h 179"/>
                <a:gd name="T32" fmla="*/ 126 w 167"/>
                <a:gd name="T33" fmla="*/ 125 h 179"/>
                <a:gd name="T34" fmla="*/ 114 w 167"/>
                <a:gd name="T35" fmla="*/ 131 h 179"/>
                <a:gd name="T36" fmla="*/ 102 w 167"/>
                <a:gd name="T37" fmla="*/ 143 h 179"/>
                <a:gd name="T38" fmla="*/ 96 w 167"/>
                <a:gd name="T39" fmla="*/ 179 h 179"/>
                <a:gd name="T40" fmla="*/ 167 w 167"/>
                <a:gd name="T41" fmla="*/ 179 h 179"/>
                <a:gd name="T42" fmla="*/ 167 w 167"/>
                <a:gd name="T43" fmla="*/ 137 h 179"/>
                <a:gd name="T44" fmla="*/ 167 w 167"/>
                <a:gd name="T45" fmla="*/ 137 h 179"/>
                <a:gd name="T46" fmla="*/ 161 w 167"/>
                <a:gd name="T47" fmla="*/ 149 h 179"/>
                <a:gd name="T48" fmla="*/ 149 w 167"/>
                <a:gd name="T49" fmla="*/ 155 h 179"/>
                <a:gd name="T50" fmla="*/ 114 w 167"/>
                <a:gd name="T51" fmla="*/ 155 h 179"/>
                <a:gd name="T52" fmla="*/ 114 w 167"/>
                <a:gd name="T53" fmla="*/ 149 h 179"/>
                <a:gd name="T54" fmla="*/ 138 w 167"/>
                <a:gd name="T55" fmla="*/ 137 h 179"/>
                <a:gd name="T56" fmla="*/ 149 w 167"/>
                <a:gd name="T57" fmla="*/ 119 h 179"/>
                <a:gd name="T58" fmla="*/ 161 w 167"/>
                <a:gd name="T59" fmla="*/ 95 h 179"/>
                <a:gd name="T60" fmla="*/ 161 w 167"/>
                <a:gd name="T61" fmla="*/ 77 h 179"/>
                <a:gd name="T62" fmla="*/ 155 w 167"/>
                <a:gd name="T63" fmla="*/ 35 h 179"/>
                <a:gd name="T64" fmla="*/ 144 w 167"/>
                <a:gd name="T65" fmla="*/ 18 h 179"/>
                <a:gd name="T66" fmla="*/ 132 w 167"/>
                <a:gd name="T67" fmla="*/ 6 h 179"/>
                <a:gd name="T68" fmla="*/ 108 w 167"/>
                <a:gd name="T69" fmla="*/ 0 h 179"/>
                <a:gd name="T70" fmla="*/ 84 w 167"/>
                <a:gd name="T71" fmla="*/ 0 h 179"/>
                <a:gd name="T72" fmla="*/ 60 w 167"/>
                <a:gd name="T73" fmla="*/ 0 h 179"/>
                <a:gd name="T74" fmla="*/ 42 w 167"/>
                <a:gd name="T75" fmla="*/ 6 h 179"/>
                <a:gd name="T76" fmla="*/ 30 w 167"/>
                <a:gd name="T77" fmla="*/ 18 h 179"/>
                <a:gd name="T78" fmla="*/ 12 w 167"/>
                <a:gd name="T79" fmla="*/ 35 h 179"/>
                <a:gd name="T80" fmla="*/ 6 w 167"/>
                <a:gd name="T81" fmla="*/ 77 h 179"/>
                <a:gd name="T82" fmla="*/ 6 w 167"/>
                <a:gd name="T83" fmla="*/ 95 h 179"/>
                <a:gd name="T84" fmla="*/ 18 w 167"/>
                <a:gd name="T85" fmla="*/ 119 h 179"/>
                <a:gd name="T86" fmla="*/ 30 w 167"/>
                <a:gd name="T87" fmla="*/ 137 h 179"/>
                <a:gd name="T88" fmla="*/ 54 w 167"/>
                <a:gd name="T89" fmla="*/ 149 h 179"/>
                <a:gd name="T90" fmla="*/ 60 w 167"/>
                <a:gd name="T91" fmla="*/ 155 h 179"/>
                <a:gd name="T92" fmla="*/ 18 w 167"/>
                <a:gd name="T93" fmla="*/ 155 h 179"/>
                <a:gd name="T94" fmla="*/ 6 w 167"/>
                <a:gd name="T95" fmla="*/ 149 h 179"/>
                <a:gd name="T96" fmla="*/ 0 w 167"/>
                <a:gd name="T97" fmla="*/ 137 h 179"/>
                <a:gd name="T98" fmla="*/ 0 w 167"/>
                <a:gd name="T99" fmla="*/ 137 h 179"/>
                <a:gd name="T100" fmla="*/ 0 w 167"/>
                <a:gd name="T101" fmla="*/ 179 h 179"/>
                <a:gd name="T102" fmla="*/ 72 w 167"/>
                <a:gd name="T103" fmla="*/ 179 h 179"/>
                <a:gd name="T104" fmla="*/ 66 w 167"/>
                <a:gd name="T105" fmla="*/ 143 h 1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7"/>
                <a:gd name="T160" fmla="*/ 0 h 179"/>
                <a:gd name="T161" fmla="*/ 167 w 167"/>
                <a:gd name="T162" fmla="*/ 179 h 17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7" h="179">
                  <a:moveTo>
                    <a:pt x="66" y="143"/>
                  </a:moveTo>
                  <a:lnTo>
                    <a:pt x="54" y="131"/>
                  </a:lnTo>
                  <a:lnTo>
                    <a:pt x="48" y="125"/>
                  </a:lnTo>
                  <a:lnTo>
                    <a:pt x="36" y="107"/>
                  </a:lnTo>
                  <a:lnTo>
                    <a:pt x="36" y="89"/>
                  </a:lnTo>
                  <a:lnTo>
                    <a:pt x="36" y="65"/>
                  </a:lnTo>
                  <a:lnTo>
                    <a:pt x="36" y="41"/>
                  </a:lnTo>
                  <a:lnTo>
                    <a:pt x="48" y="18"/>
                  </a:lnTo>
                  <a:lnTo>
                    <a:pt x="66" y="6"/>
                  </a:lnTo>
                  <a:lnTo>
                    <a:pt x="84" y="6"/>
                  </a:lnTo>
                  <a:lnTo>
                    <a:pt x="102" y="6"/>
                  </a:lnTo>
                  <a:lnTo>
                    <a:pt x="120" y="18"/>
                  </a:lnTo>
                  <a:lnTo>
                    <a:pt x="132" y="41"/>
                  </a:lnTo>
                  <a:lnTo>
                    <a:pt x="138" y="65"/>
                  </a:lnTo>
                  <a:lnTo>
                    <a:pt x="138" y="89"/>
                  </a:lnTo>
                  <a:lnTo>
                    <a:pt x="132" y="107"/>
                  </a:lnTo>
                  <a:lnTo>
                    <a:pt x="126" y="125"/>
                  </a:lnTo>
                  <a:lnTo>
                    <a:pt x="114" y="131"/>
                  </a:lnTo>
                  <a:lnTo>
                    <a:pt x="102" y="143"/>
                  </a:lnTo>
                  <a:lnTo>
                    <a:pt x="96" y="179"/>
                  </a:lnTo>
                  <a:lnTo>
                    <a:pt x="167" y="179"/>
                  </a:lnTo>
                  <a:lnTo>
                    <a:pt x="167" y="137"/>
                  </a:lnTo>
                  <a:lnTo>
                    <a:pt x="161" y="149"/>
                  </a:lnTo>
                  <a:lnTo>
                    <a:pt x="149" y="155"/>
                  </a:lnTo>
                  <a:lnTo>
                    <a:pt x="114" y="155"/>
                  </a:lnTo>
                  <a:lnTo>
                    <a:pt x="114" y="149"/>
                  </a:lnTo>
                  <a:lnTo>
                    <a:pt x="138" y="137"/>
                  </a:lnTo>
                  <a:lnTo>
                    <a:pt x="149" y="119"/>
                  </a:lnTo>
                  <a:lnTo>
                    <a:pt x="161" y="95"/>
                  </a:lnTo>
                  <a:lnTo>
                    <a:pt x="161" y="77"/>
                  </a:lnTo>
                  <a:lnTo>
                    <a:pt x="155" y="35"/>
                  </a:lnTo>
                  <a:lnTo>
                    <a:pt x="144" y="18"/>
                  </a:lnTo>
                  <a:lnTo>
                    <a:pt x="132" y="6"/>
                  </a:lnTo>
                  <a:lnTo>
                    <a:pt x="108" y="0"/>
                  </a:lnTo>
                  <a:lnTo>
                    <a:pt x="84" y="0"/>
                  </a:lnTo>
                  <a:lnTo>
                    <a:pt x="60" y="0"/>
                  </a:lnTo>
                  <a:lnTo>
                    <a:pt x="42" y="6"/>
                  </a:lnTo>
                  <a:lnTo>
                    <a:pt x="30" y="18"/>
                  </a:lnTo>
                  <a:lnTo>
                    <a:pt x="12" y="35"/>
                  </a:lnTo>
                  <a:lnTo>
                    <a:pt x="6" y="77"/>
                  </a:lnTo>
                  <a:lnTo>
                    <a:pt x="6" y="95"/>
                  </a:lnTo>
                  <a:lnTo>
                    <a:pt x="18" y="119"/>
                  </a:lnTo>
                  <a:lnTo>
                    <a:pt x="30" y="137"/>
                  </a:lnTo>
                  <a:lnTo>
                    <a:pt x="54" y="149"/>
                  </a:lnTo>
                  <a:lnTo>
                    <a:pt x="60" y="155"/>
                  </a:lnTo>
                  <a:lnTo>
                    <a:pt x="18" y="155"/>
                  </a:lnTo>
                  <a:lnTo>
                    <a:pt x="6" y="149"/>
                  </a:lnTo>
                  <a:lnTo>
                    <a:pt x="0" y="137"/>
                  </a:lnTo>
                  <a:lnTo>
                    <a:pt x="0" y="179"/>
                  </a:lnTo>
                  <a:lnTo>
                    <a:pt x="72" y="179"/>
                  </a:lnTo>
                  <a:lnTo>
                    <a:pt x="66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38" name="Freeform 238"/>
            <p:cNvSpPr>
              <a:spLocks/>
            </p:cNvSpPr>
            <p:nvPr/>
          </p:nvSpPr>
          <p:spPr bwMode="auto">
            <a:xfrm>
              <a:off x="2985" y="2109"/>
              <a:ext cx="125" cy="12"/>
            </a:xfrm>
            <a:custGeom>
              <a:avLst/>
              <a:gdLst>
                <a:gd name="T0" fmla="*/ 125 w 125"/>
                <a:gd name="T1" fmla="*/ 0 h 12"/>
                <a:gd name="T2" fmla="*/ 0 w 125"/>
                <a:gd name="T3" fmla="*/ 0 h 12"/>
                <a:gd name="T4" fmla="*/ 0 w 125"/>
                <a:gd name="T5" fmla="*/ 12 h 12"/>
                <a:gd name="T6" fmla="*/ 119 w 125"/>
                <a:gd name="T7" fmla="*/ 12 h 12"/>
                <a:gd name="T8" fmla="*/ 125 w 125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12"/>
                <a:gd name="T17" fmla="*/ 125 w 125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12">
                  <a:moveTo>
                    <a:pt x="125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19" y="1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39" name="Freeform 239"/>
            <p:cNvSpPr>
              <a:spLocks noEditPoints="1"/>
            </p:cNvSpPr>
            <p:nvPr/>
          </p:nvSpPr>
          <p:spPr bwMode="auto">
            <a:xfrm>
              <a:off x="3098" y="1996"/>
              <a:ext cx="96" cy="233"/>
            </a:xfrm>
            <a:custGeom>
              <a:avLst/>
              <a:gdLst>
                <a:gd name="T0" fmla="*/ 42 w 96"/>
                <a:gd name="T1" fmla="*/ 179 h 233"/>
                <a:gd name="T2" fmla="*/ 30 w 96"/>
                <a:gd name="T3" fmla="*/ 209 h 233"/>
                <a:gd name="T4" fmla="*/ 24 w 96"/>
                <a:gd name="T5" fmla="*/ 221 h 233"/>
                <a:gd name="T6" fmla="*/ 18 w 96"/>
                <a:gd name="T7" fmla="*/ 227 h 233"/>
                <a:gd name="T8" fmla="*/ 18 w 96"/>
                <a:gd name="T9" fmla="*/ 227 h 233"/>
                <a:gd name="T10" fmla="*/ 12 w 96"/>
                <a:gd name="T11" fmla="*/ 221 h 233"/>
                <a:gd name="T12" fmla="*/ 18 w 96"/>
                <a:gd name="T13" fmla="*/ 221 h 233"/>
                <a:gd name="T14" fmla="*/ 18 w 96"/>
                <a:gd name="T15" fmla="*/ 215 h 233"/>
                <a:gd name="T16" fmla="*/ 12 w 96"/>
                <a:gd name="T17" fmla="*/ 209 h 233"/>
                <a:gd name="T18" fmla="*/ 6 w 96"/>
                <a:gd name="T19" fmla="*/ 203 h 233"/>
                <a:gd name="T20" fmla="*/ 0 w 96"/>
                <a:gd name="T21" fmla="*/ 209 h 233"/>
                <a:gd name="T22" fmla="*/ 0 w 96"/>
                <a:gd name="T23" fmla="*/ 215 h 233"/>
                <a:gd name="T24" fmla="*/ 6 w 96"/>
                <a:gd name="T25" fmla="*/ 227 h 233"/>
                <a:gd name="T26" fmla="*/ 18 w 96"/>
                <a:gd name="T27" fmla="*/ 233 h 233"/>
                <a:gd name="T28" fmla="*/ 30 w 96"/>
                <a:gd name="T29" fmla="*/ 227 h 233"/>
                <a:gd name="T30" fmla="*/ 42 w 96"/>
                <a:gd name="T31" fmla="*/ 215 h 233"/>
                <a:gd name="T32" fmla="*/ 54 w 96"/>
                <a:gd name="T33" fmla="*/ 197 h 233"/>
                <a:gd name="T34" fmla="*/ 60 w 96"/>
                <a:gd name="T35" fmla="*/ 167 h 233"/>
                <a:gd name="T36" fmla="*/ 90 w 96"/>
                <a:gd name="T37" fmla="*/ 59 h 233"/>
                <a:gd name="T38" fmla="*/ 84 w 96"/>
                <a:gd name="T39" fmla="*/ 59 h 233"/>
                <a:gd name="T40" fmla="*/ 78 w 96"/>
                <a:gd name="T41" fmla="*/ 59 h 233"/>
                <a:gd name="T42" fmla="*/ 66 w 96"/>
                <a:gd name="T43" fmla="*/ 65 h 233"/>
                <a:gd name="T44" fmla="*/ 54 w 96"/>
                <a:gd name="T45" fmla="*/ 65 h 233"/>
                <a:gd name="T46" fmla="*/ 48 w 96"/>
                <a:gd name="T47" fmla="*/ 65 h 233"/>
                <a:gd name="T48" fmla="*/ 48 w 96"/>
                <a:gd name="T49" fmla="*/ 71 h 233"/>
                <a:gd name="T50" fmla="*/ 54 w 96"/>
                <a:gd name="T51" fmla="*/ 65 h 233"/>
                <a:gd name="T52" fmla="*/ 60 w 96"/>
                <a:gd name="T53" fmla="*/ 71 h 233"/>
                <a:gd name="T54" fmla="*/ 66 w 96"/>
                <a:gd name="T55" fmla="*/ 77 h 233"/>
                <a:gd name="T56" fmla="*/ 66 w 96"/>
                <a:gd name="T57" fmla="*/ 83 h 233"/>
                <a:gd name="T58" fmla="*/ 60 w 96"/>
                <a:gd name="T59" fmla="*/ 95 h 233"/>
                <a:gd name="T60" fmla="*/ 42 w 96"/>
                <a:gd name="T61" fmla="*/ 179 h 233"/>
                <a:gd name="T62" fmla="*/ 96 w 96"/>
                <a:gd name="T63" fmla="*/ 18 h 233"/>
                <a:gd name="T64" fmla="*/ 90 w 96"/>
                <a:gd name="T65" fmla="*/ 6 h 233"/>
                <a:gd name="T66" fmla="*/ 84 w 96"/>
                <a:gd name="T67" fmla="*/ 0 h 233"/>
                <a:gd name="T68" fmla="*/ 78 w 96"/>
                <a:gd name="T69" fmla="*/ 6 h 233"/>
                <a:gd name="T70" fmla="*/ 72 w 96"/>
                <a:gd name="T71" fmla="*/ 18 h 233"/>
                <a:gd name="T72" fmla="*/ 78 w 96"/>
                <a:gd name="T73" fmla="*/ 24 h 233"/>
                <a:gd name="T74" fmla="*/ 84 w 96"/>
                <a:gd name="T75" fmla="*/ 30 h 233"/>
                <a:gd name="T76" fmla="*/ 90 w 96"/>
                <a:gd name="T77" fmla="*/ 24 h 233"/>
                <a:gd name="T78" fmla="*/ 96 w 96"/>
                <a:gd name="T79" fmla="*/ 18 h 233"/>
                <a:gd name="T80" fmla="*/ 96 w 96"/>
                <a:gd name="T81" fmla="*/ 18 h 2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6"/>
                <a:gd name="T124" fmla="*/ 0 h 233"/>
                <a:gd name="T125" fmla="*/ 96 w 96"/>
                <a:gd name="T126" fmla="*/ 233 h 2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6" h="233">
                  <a:moveTo>
                    <a:pt x="42" y="179"/>
                  </a:moveTo>
                  <a:lnTo>
                    <a:pt x="30" y="209"/>
                  </a:lnTo>
                  <a:lnTo>
                    <a:pt x="24" y="221"/>
                  </a:lnTo>
                  <a:lnTo>
                    <a:pt x="18" y="227"/>
                  </a:lnTo>
                  <a:lnTo>
                    <a:pt x="12" y="221"/>
                  </a:lnTo>
                  <a:lnTo>
                    <a:pt x="18" y="221"/>
                  </a:lnTo>
                  <a:lnTo>
                    <a:pt x="18" y="215"/>
                  </a:lnTo>
                  <a:lnTo>
                    <a:pt x="12" y="209"/>
                  </a:lnTo>
                  <a:lnTo>
                    <a:pt x="6" y="203"/>
                  </a:lnTo>
                  <a:lnTo>
                    <a:pt x="0" y="209"/>
                  </a:lnTo>
                  <a:lnTo>
                    <a:pt x="0" y="215"/>
                  </a:lnTo>
                  <a:lnTo>
                    <a:pt x="6" y="227"/>
                  </a:lnTo>
                  <a:lnTo>
                    <a:pt x="18" y="233"/>
                  </a:lnTo>
                  <a:lnTo>
                    <a:pt x="30" y="227"/>
                  </a:lnTo>
                  <a:lnTo>
                    <a:pt x="42" y="215"/>
                  </a:lnTo>
                  <a:lnTo>
                    <a:pt x="54" y="197"/>
                  </a:lnTo>
                  <a:lnTo>
                    <a:pt x="60" y="167"/>
                  </a:lnTo>
                  <a:lnTo>
                    <a:pt x="90" y="59"/>
                  </a:lnTo>
                  <a:lnTo>
                    <a:pt x="84" y="59"/>
                  </a:lnTo>
                  <a:lnTo>
                    <a:pt x="78" y="59"/>
                  </a:lnTo>
                  <a:lnTo>
                    <a:pt x="66" y="65"/>
                  </a:lnTo>
                  <a:lnTo>
                    <a:pt x="54" y="65"/>
                  </a:lnTo>
                  <a:lnTo>
                    <a:pt x="48" y="65"/>
                  </a:lnTo>
                  <a:lnTo>
                    <a:pt x="48" y="71"/>
                  </a:lnTo>
                  <a:lnTo>
                    <a:pt x="54" y="65"/>
                  </a:lnTo>
                  <a:lnTo>
                    <a:pt x="60" y="71"/>
                  </a:lnTo>
                  <a:lnTo>
                    <a:pt x="66" y="77"/>
                  </a:lnTo>
                  <a:lnTo>
                    <a:pt x="66" y="83"/>
                  </a:lnTo>
                  <a:lnTo>
                    <a:pt x="60" y="95"/>
                  </a:lnTo>
                  <a:lnTo>
                    <a:pt x="42" y="179"/>
                  </a:lnTo>
                  <a:close/>
                  <a:moveTo>
                    <a:pt x="96" y="18"/>
                  </a:moveTo>
                  <a:lnTo>
                    <a:pt x="90" y="6"/>
                  </a:lnTo>
                  <a:lnTo>
                    <a:pt x="84" y="0"/>
                  </a:lnTo>
                  <a:lnTo>
                    <a:pt x="78" y="6"/>
                  </a:lnTo>
                  <a:lnTo>
                    <a:pt x="72" y="18"/>
                  </a:lnTo>
                  <a:lnTo>
                    <a:pt x="78" y="24"/>
                  </a:lnTo>
                  <a:lnTo>
                    <a:pt x="84" y="30"/>
                  </a:lnTo>
                  <a:lnTo>
                    <a:pt x="90" y="24"/>
                  </a:lnTo>
                  <a:lnTo>
                    <a:pt x="96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40" name="Freeform 240"/>
            <p:cNvSpPr>
              <a:spLocks/>
            </p:cNvSpPr>
            <p:nvPr/>
          </p:nvSpPr>
          <p:spPr bwMode="auto">
            <a:xfrm>
              <a:off x="3218" y="1990"/>
              <a:ext cx="102" cy="185"/>
            </a:xfrm>
            <a:custGeom>
              <a:avLst/>
              <a:gdLst>
                <a:gd name="T0" fmla="*/ 36 w 102"/>
                <a:gd name="T1" fmla="*/ 24 h 185"/>
                <a:gd name="T2" fmla="*/ 84 w 102"/>
                <a:gd name="T3" fmla="*/ 24 h 185"/>
                <a:gd name="T4" fmla="*/ 90 w 102"/>
                <a:gd name="T5" fmla="*/ 24 h 185"/>
                <a:gd name="T6" fmla="*/ 90 w 102"/>
                <a:gd name="T7" fmla="*/ 24 h 185"/>
                <a:gd name="T8" fmla="*/ 102 w 102"/>
                <a:gd name="T9" fmla="*/ 0 h 185"/>
                <a:gd name="T10" fmla="*/ 96 w 102"/>
                <a:gd name="T11" fmla="*/ 0 h 185"/>
                <a:gd name="T12" fmla="*/ 90 w 102"/>
                <a:gd name="T13" fmla="*/ 6 h 185"/>
                <a:gd name="T14" fmla="*/ 84 w 102"/>
                <a:gd name="T15" fmla="*/ 6 h 185"/>
                <a:gd name="T16" fmla="*/ 36 w 102"/>
                <a:gd name="T17" fmla="*/ 6 h 185"/>
                <a:gd name="T18" fmla="*/ 12 w 102"/>
                <a:gd name="T19" fmla="*/ 65 h 185"/>
                <a:gd name="T20" fmla="*/ 12 w 102"/>
                <a:gd name="T21" fmla="*/ 71 h 185"/>
                <a:gd name="T22" fmla="*/ 12 w 102"/>
                <a:gd name="T23" fmla="*/ 71 h 185"/>
                <a:gd name="T24" fmla="*/ 30 w 102"/>
                <a:gd name="T25" fmla="*/ 71 h 185"/>
                <a:gd name="T26" fmla="*/ 54 w 102"/>
                <a:gd name="T27" fmla="*/ 83 h 185"/>
                <a:gd name="T28" fmla="*/ 72 w 102"/>
                <a:gd name="T29" fmla="*/ 101 h 185"/>
                <a:gd name="T30" fmla="*/ 78 w 102"/>
                <a:gd name="T31" fmla="*/ 125 h 185"/>
                <a:gd name="T32" fmla="*/ 78 w 102"/>
                <a:gd name="T33" fmla="*/ 149 h 185"/>
                <a:gd name="T34" fmla="*/ 66 w 102"/>
                <a:gd name="T35" fmla="*/ 161 h 185"/>
                <a:gd name="T36" fmla="*/ 60 w 102"/>
                <a:gd name="T37" fmla="*/ 173 h 185"/>
                <a:gd name="T38" fmla="*/ 48 w 102"/>
                <a:gd name="T39" fmla="*/ 173 h 185"/>
                <a:gd name="T40" fmla="*/ 30 w 102"/>
                <a:gd name="T41" fmla="*/ 167 h 185"/>
                <a:gd name="T42" fmla="*/ 12 w 102"/>
                <a:gd name="T43" fmla="*/ 161 h 185"/>
                <a:gd name="T44" fmla="*/ 0 w 102"/>
                <a:gd name="T45" fmla="*/ 167 h 185"/>
                <a:gd name="T46" fmla="*/ 0 w 102"/>
                <a:gd name="T47" fmla="*/ 167 h 185"/>
                <a:gd name="T48" fmla="*/ 6 w 102"/>
                <a:gd name="T49" fmla="*/ 179 h 185"/>
                <a:gd name="T50" fmla="*/ 30 w 102"/>
                <a:gd name="T51" fmla="*/ 185 h 185"/>
                <a:gd name="T52" fmla="*/ 60 w 102"/>
                <a:gd name="T53" fmla="*/ 179 h 185"/>
                <a:gd name="T54" fmla="*/ 78 w 102"/>
                <a:gd name="T55" fmla="*/ 167 h 185"/>
                <a:gd name="T56" fmla="*/ 90 w 102"/>
                <a:gd name="T57" fmla="*/ 143 h 185"/>
                <a:gd name="T58" fmla="*/ 96 w 102"/>
                <a:gd name="T59" fmla="*/ 119 h 185"/>
                <a:gd name="T60" fmla="*/ 96 w 102"/>
                <a:gd name="T61" fmla="*/ 107 h 185"/>
                <a:gd name="T62" fmla="*/ 96 w 102"/>
                <a:gd name="T63" fmla="*/ 95 h 185"/>
                <a:gd name="T64" fmla="*/ 84 w 102"/>
                <a:gd name="T65" fmla="*/ 77 h 185"/>
                <a:gd name="T66" fmla="*/ 72 w 102"/>
                <a:gd name="T67" fmla="*/ 65 h 185"/>
                <a:gd name="T68" fmla="*/ 60 w 102"/>
                <a:gd name="T69" fmla="*/ 54 h 185"/>
                <a:gd name="T70" fmla="*/ 30 w 102"/>
                <a:gd name="T71" fmla="*/ 48 h 185"/>
                <a:gd name="T72" fmla="*/ 36 w 102"/>
                <a:gd name="T73" fmla="*/ 24 h 1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2"/>
                <a:gd name="T112" fmla="*/ 0 h 185"/>
                <a:gd name="T113" fmla="*/ 102 w 102"/>
                <a:gd name="T114" fmla="*/ 185 h 1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2" h="185">
                  <a:moveTo>
                    <a:pt x="36" y="24"/>
                  </a:moveTo>
                  <a:lnTo>
                    <a:pt x="84" y="24"/>
                  </a:lnTo>
                  <a:lnTo>
                    <a:pt x="90" y="24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36" y="6"/>
                  </a:lnTo>
                  <a:lnTo>
                    <a:pt x="12" y="65"/>
                  </a:lnTo>
                  <a:lnTo>
                    <a:pt x="12" y="71"/>
                  </a:lnTo>
                  <a:lnTo>
                    <a:pt x="30" y="71"/>
                  </a:lnTo>
                  <a:lnTo>
                    <a:pt x="54" y="83"/>
                  </a:lnTo>
                  <a:lnTo>
                    <a:pt x="72" y="101"/>
                  </a:lnTo>
                  <a:lnTo>
                    <a:pt x="78" y="125"/>
                  </a:lnTo>
                  <a:lnTo>
                    <a:pt x="78" y="149"/>
                  </a:lnTo>
                  <a:lnTo>
                    <a:pt x="66" y="161"/>
                  </a:lnTo>
                  <a:lnTo>
                    <a:pt x="60" y="173"/>
                  </a:lnTo>
                  <a:lnTo>
                    <a:pt x="48" y="173"/>
                  </a:lnTo>
                  <a:lnTo>
                    <a:pt x="30" y="167"/>
                  </a:lnTo>
                  <a:lnTo>
                    <a:pt x="12" y="161"/>
                  </a:lnTo>
                  <a:lnTo>
                    <a:pt x="0" y="167"/>
                  </a:lnTo>
                  <a:lnTo>
                    <a:pt x="6" y="179"/>
                  </a:lnTo>
                  <a:lnTo>
                    <a:pt x="30" y="185"/>
                  </a:lnTo>
                  <a:lnTo>
                    <a:pt x="60" y="179"/>
                  </a:lnTo>
                  <a:lnTo>
                    <a:pt x="78" y="167"/>
                  </a:lnTo>
                  <a:lnTo>
                    <a:pt x="90" y="143"/>
                  </a:lnTo>
                  <a:lnTo>
                    <a:pt x="96" y="119"/>
                  </a:lnTo>
                  <a:lnTo>
                    <a:pt x="96" y="107"/>
                  </a:lnTo>
                  <a:lnTo>
                    <a:pt x="96" y="95"/>
                  </a:lnTo>
                  <a:lnTo>
                    <a:pt x="84" y="77"/>
                  </a:lnTo>
                  <a:lnTo>
                    <a:pt x="72" y="65"/>
                  </a:lnTo>
                  <a:lnTo>
                    <a:pt x="60" y="54"/>
                  </a:lnTo>
                  <a:lnTo>
                    <a:pt x="30" y="48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41" name="Freeform 241"/>
            <p:cNvSpPr>
              <a:spLocks/>
            </p:cNvSpPr>
            <p:nvPr/>
          </p:nvSpPr>
          <p:spPr bwMode="auto">
            <a:xfrm>
              <a:off x="3403" y="1990"/>
              <a:ext cx="168" cy="179"/>
            </a:xfrm>
            <a:custGeom>
              <a:avLst/>
              <a:gdLst>
                <a:gd name="T0" fmla="*/ 66 w 168"/>
                <a:gd name="T1" fmla="*/ 143 h 179"/>
                <a:gd name="T2" fmla="*/ 54 w 168"/>
                <a:gd name="T3" fmla="*/ 137 h 179"/>
                <a:gd name="T4" fmla="*/ 48 w 168"/>
                <a:gd name="T5" fmla="*/ 125 h 179"/>
                <a:gd name="T6" fmla="*/ 36 w 168"/>
                <a:gd name="T7" fmla="*/ 113 h 179"/>
                <a:gd name="T8" fmla="*/ 30 w 168"/>
                <a:gd name="T9" fmla="*/ 89 h 179"/>
                <a:gd name="T10" fmla="*/ 30 w 168"/>
                <a:gd name="T11" fmla="*/ 65 h 179"/>
                <a:gd name="T12" fmla="*/ 36 w 168"/>
                <a:gd name="T13" fmla="*/ 42 h 179"/>
                <a:gd name="T14" fmla="*/ 48 w 168"/>
                <a:gd name="T15" fmla="*/ 18 h 179"/>
                <a:gd name="T16" fmla="*/ 66 w 168"/>
                <a:gd name="T17" fmla="*/ 12 h 179"/>
                <a:gd name="T18" fmla="*/ 84 w 168"/>
                <a:gd name="T19" fmla="*/ 6 h 179"/>
                <a:gd name="T20" fmla="*/ 102 w 168"/>
                <a:gd name="T21" fmla="*/ 12 h 179"/>
                <a:gd name="T22" fmla="*/ 120 w 168"/>
                <a:gd name="T23" fmla="*/ 18 h 179"/>
                <a:gd name="T24" fmla="*/ 132 w 168"/>
                <a:gd name="T25" fmla="*/ 42 h 179"/>
                <a:gd name="T26" fmla="*/ 138 w 168"/>
                <a:gd name="T27" fmla="*/ 65 h 179"/>
                <a:gd name="T28" fmla="*/ 138 w 168"/>
                <a:gd name="T29" fmla="*/ 89 h 179"/>
                <a:gd name="T30" fmla="*/ 132 w 168"/>
                <a:gd name="T31" fmla="*/ 113 h 179"/>
                <a:gd name="T32" fmla="*/ 126 w 168"/>
                <a:gd name="T33" fmla="*/ 125 h 179"/>
                <a:gd name="T34" fmla="*/ 114 w 168"/>
                <a:gd name="T35" fmla="*/ 137 h 179"/>
                <a:gd name="T36" fmla="*/ 102 w 168"/>
                <a:gd name="T37" fmla="*/ 143 h 179"/>
                <a:gd name="T38" fmla="*/ 96 w 168"/>
                <a:gd name="T39" fmla="*/ 179 h 179"/>
                <a:gd name="T40" fmla="*/ 168 w 168"/>
                <a:gd name="T41" fmla="*/ 179 h 179"/>
                <a:gd name="T42" fmla="*/ 168 w 168"/>
                <a:gd name="T43" fmla="*/ 137 h 179"/>
                <a:gd name="T44" fmla="*/ 162 w 168"/>
                <a:gd name="T45" fmla="*/ 137 h 179"/>
                <a:gd name="T46" fmla="*/ 156 w 168"/>
                <a:gd name="T47" fmla="*/ 149 h 179"/>
                <a:gd name="T48" fmla="*/ 150 w 168"/>
                <a:gd name="T49" fmla="*/ 155 h 179"/>
                <a:gd name="T50" fmla="*/ 108 w 168"/>
                <a:gd name="T51" fmla="*/ 155 h 179"/>
                <a:gd name="T52" fmla="*/ 108 w 168"/>
                <a:gd name="T53" fmla="*/ 149 h 179"/>
                <a:gd name="T54" fmla="*/ 138 w 168"/>
                <a:gd name="T55" fmla="*/ 137 h 179"/>
                <a:gd name="T56" fmla="*/ 150 w 168"/>
                <a:gd name="T57" fmla="*/ 119 h 179"/>
                <a:gd name="T58" fmla="*/ 162 w 168"/>
                <a:gd name="T59" fmla="*/ 95 h 179"/>
                <a:gd name="T60" fmla="*/ 162 w 168"/>
                <a:gd name="T61" fmla="*/ 77 h 179"/>
                <a:gd name="T62" fmla="*/ 156 w 168"/>
                <a:gd name="T63" fmla="*/ 42 h 179"/>
                <a:gd name="T64" fmla="*/ 150 w 168"/>
                <a:gd name="T65" fmla="*/ 30 h 179"/>
                <a:gd name="T66" fmla="*/ 138 w 168"/>
                <a:gd name="T67" fmla="*/ 18 h 179"/>
                <a:gd name="T68" fmla="*/ 126 w 168"/>
                <a:gd name="T69" fmla="*/ 12 h 179"/>
                <a:gd name="T70" fmla="*/ 108 w 168"/>
                <a:gd name="T71" fmla="*/ 0 h 179"/>
                <a:gd name="T72" fmla="*/ 84 w 168"/>
                <a:gd name="T73" fmla="*/ 0 h 179"/>
                <a:gd name="T74" fmla="*/ 60 w 168"/>
                <a:gd name="T75" fmla="*/ 0 h 179"/>
                <a:gd name="T76" fmla="*/ 36 w 168"/>
                <a:gd name="T77" fmla="*/ 12 h 179"/>
                <a:gd name="T78" fmla="*/ 24 w 168"/>
                <a:gd name="T79" fmla="*/ 18 h 179"/>
                <a:gd name="T80" fmla="*/ 18 w 168"/>
                <a:gd name="T81" fmla="*/ 30 h 179"/>
                <a:gd name="T82" fmla="*/ 12 w 168"/>
                <a:gd name="T83" fmla="*/ 42 h 179"/>
                <a:gd name="T84" fmla="*/ 6 w 168"/>
                <a:gd name="T85" fmla="*/ 77 h 179"/>
                <a:gd name="T86" fmla="*/ 12 w 168"/>
                <a:gd name="T87" fmla="*/ 119 h 179"/>
                <a:gd name="T88" fmla="*/ 30 w 168"/>
                <a:gd name="T89" fmla="*/ 137 h 179"/>
                <a:gd name="T90" fmla="*/ 54 w 168"/>
                <a:gd name="T91" fmla="*/ 149 h 179"/>
                <a:gd name="T92" fmla="*/ 54 w 168"/>
                <a:gd name="T93" fmla="*/ 155 h 179"/>
                <a:gd name="T94" fmla="*/ 18 w 168"/>
                <a:gd name="T95" fmla="*/ 155 h 179"/>
                <a:gd name="T96" fmla="*/ 6 w 168"/>
                <a:gd name="T97" fmla="*/ 149 h 179"/>
                <a:gd name="T98" fmla="*/ 0 w 168"/>
                <a:gd name="T99" fmla="*/ 137 h 179"/>
                <a:gd name="T100" fmla="*/ 0 w 168"/>
                <a:gd name="T101" fmla="*/ 137 h 179"/>
                <a:gd name="T102" fmla="*/ 0 w 168"/>
                <a:gd name="T103" fmla="*/ 179 h 179"/>
                <a:gd name="T104" fmla="*/ 72 w 168"/>
                <a:gd name="T105" fmla="*/ 179 h 179"/>
                <a:gd name="T106" fmla="*/ 66 w 168"/>
                <a:gd name="T107" fmla="*/ 143 h 17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8"/>
                <a:gd name="T163" fmla="*/ 0 h 179"/>
                <a:gd name="T164" fmla="*/ 168 w 168"/>
                <a:gd name="T165" fmla="*/ 179 h 17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8" h="179">
                  <a:moveTo>
                    <a:pt x="66" y="143"/>
                  </a:moveTo>
                  <a:lnTo>
                    <a:pt x="54" y="137"/>
                  </a:lnTo>
                  <a:lnTo>
                    <a:pt x="48" y="125"/>
                  </a:lnTo>
                  <a:lnTo>
                    <a:pt x="36" y="113"/>
                  </a:lnTo>
                  <a:lnTo>
                    <a:pt x="30" y="89"/>
                  </a:lnTo>
                  <a:lnTo>
                    <a:pt x="30" y="65"/>
                  </a:lnTo>
                  <a:lnTo>
                    <a:pt x="36" y="42"/>
                  </a:lnTo>
                  <a:lnTo>
                    <a:pt x="48" y="18"/>
                  </a:lnTo>
                  <a:lnTo>
                    <a:pt x="66" y="12"/>
                  </a:lnTo>
                  <a:lnTo>
                    <a:pt x="84" y="6"/>
                  </a:lnTo>
                  <a:lnTo>
                    <a:pt x="102" y="12"/>
                  </a:lnTo>
                  <a:lnTo>
                    <a:pt x="120" y="18"/>
                  </a:lnTo>
                  <a:lnTo>
                    <a:pt x="132" y="42"/>
                  </a:lnTo>
                  <a:lnTo>
                    <a:pt x="138" y="65"/>
                  </a:lnTo>
                  <a:lnTo>
                    <a:pt x="138" y="89"/>
                  </a:lnTo>
                  <a:lnTo>
                    <a:pt x="132" y="113"/>
                  </a:lnTo>
                  <a:lnTo>
                    <a:pt x="126" y="125"/>
                  </a:lnTo>
                  <a:lnTo>
                    <a:pt x="114" y="137"/>
                  </a:lnTo>
                  <a:lnTo>
                    <a:pt x="102" y="143"/>
                  </a:lnTo>
                  <a:lnTo>
                    <a:pt x="96" y="179"/>
                  </a:lnTo>
                  <a:lnTo>
                    <a:pt x="168" y="179"/>
                  </a:lnTo>
                  <a:lnTo>
                    <a:pt x="168" y="137"/>
                  </a:lnTo>
                  <a:lnTo>
                    <a:pt x="162" y="137"/>
                  </a:lnTo>
                  <a:lnTo>
                    <a:pt x="156" y="149"/>
                  </a:lnTo>
                  <a:lnTo>
                    <a:pt x="150" y="155"/>
                  </a:lnTo>
                  <a:lnTo>
                    <a:pt x="108" y="155"/>
                  </a:lnTo>
                  <a:lnTo>
                    <a:pt x="108" y="149"/>
                  </a:lnTo>
                  <a:lnTo>
                    <a:pt x="138" y="137"/>
                  </a:lnTo>
                  <a:lnTo>
                    <a:pt x="150" y="119"/>
                  </a:lnTo>
                  <a:lnTo>
                    <a:pt x="162" y="95"/>
                  </a:lnTo>
                  <a:lnTo>
                    <a:pt x="162" y="77"/>
                  </a:lnTo>
                  <a:lnTo>
                    <a:pt x="156" y="42"/>
                  </a:lnTo>
                  <a:lnTo>
                    <a:pt x="150" y="30"/>
                  </a:lnTo>
                  <a:lnTo>
                    <a:pt x="138" y="18"/>
                  </a:lnTo>
                  <a:lnTo>
                    <a:pt x="126" y="12"/>
                  </a:lnTo>
                  <a:lnTo>
                    <a:pt x="108" y="0"/>
                  </a:lnTo>
                  <a:lnTo>
                    <a:pt x="84" y="0"/>
                  </a:lnTo>
                  <a:lnTo>
                    <a:pt x="60" y="0"/>
                  </a:lnTo>
                  <a:lnTo>
                    <a:pt x="36" y="12"/>
                  </a:lnTo>
                  <a:lnTo>
                    <a:pt x="24" y="18"/>
                  </a:lnTo>
                  <a:lnTo>
                    <a:pt x="18" y="30"/>
                  </a:lnTo>
                  <a:lnTo>
                    <a:pt x="12" y="42"/>
                  </a:lnTo>
                  <a:lnTo>
                    <a:pt x="6" y="77"/>
                  </a:lnTo>
                  <a:lnTo>
                    <a:pt x="12" y="119"/>
                  </a:lnTo>
                  <a:lnTo>
                    <a:pt x="30" y="137"/>
                  </a:lnTo>
                  <a:lnTo>
                    <a:pt x="54" y="149"/>
                  </a:lnTo>
                  <a:lnTo>
                    <a:pt x="54" y="155"/>
                  </a:lnTo>
                  <a:lnTo>
                    <a:pt x="18" y="155"/>
                  </a:lnTo>
                  <a:lnTo>
                    <a:pt x="6" y="149"/>
                  </a:lnTo>
                  <a:lnTo>
                    <a:pt x="0" y="137"/>
                  </a:lnTo>
                  <a:lnTo>
                    <a:pt x="0" y="179"/>
                  </a:lnTo>
                  <a:lnTo>
                    <a:pt x="72" y="179"/>
                  </a:lnTo>
                  <a:lnTo>
                    <a:pt x="66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42" name="Freeform 242"/>
            <p:cNvSpPr>
              <a:spLocks noEditPoints="1"/>
            </p:cNvSpPr>
            <p:nvPr/>
          </p:nvSpPr>
          <p:spPr bwMode="auto">
            <a:xfrm>
              <a:off x="4324" y="969"/>
              <a:ext cx="114" cy="179"/>
            </a:xfrm>
            <a:custGeom>
              <a:avLst/>
              <a:gdLst>
                <a:gd name="T0" fmla="*/ 114 w 114"/>
                <a:gd name="T1" fmla="*/ 119 h 179"/>
                <a:gd name="T2" fmla="*/ 90 w 114"/>
                <a:gd name="T3" fmla="*/ 119 h 179"/>
                <a:gd name="T4" fmla="*/ 90 w 114"/>
                <a:gd name="T5" fmla="*/ 0 h 179"/>
                <a:gd name="T6" fmla="*/ 78 w 114"/>
                <a:gd name="T7" fmla="*/ 0 h 179"/>
                <a:gd name="T8" fmla="*/ 0 w 114"/>
                <a:gd name="T9" fmla="*/ 119 h 179"/>
                <a:gd name="T10" fmla="*/ 0 w 114"/>
                <a:gd name="T11" fmla="*/ 137 h 179"/>
                <a:gd name="T12" fmla="*/ 66 w 114"/>
                <a:gd name="T13" fmla="*/ 137 h 179"/>
                <a:gd name="T14" fmla="*/ 66 w 114"/>
                <a:gd name="T15" fmla="*/ 179 h 179"/>
                <a:gd name="T16" fmla="*/ 90 w 114"/>
                <a:gd name="T17" fmla="*/ 179 h 179"/>
                <a:gd name="T18" fmla="*/ 90 w 114"/>
                <a:gd name="T19" fmla="*/ 137 h 179"/>
                <a:gd name="T20" fmla="*/ 114 w 114"/>
                <a:gd name="T21" fmla="*/ 137 h 179"/>
                <a:gd name="T22" fmla="*/ 114 w 114"/>
                <a:gd name="T23" fmla="*/ 119 h 179"/>
                <a:gd name="T24" fmla="*/ 66 w 114"/>
                <a:gd name="T25" fmla="*/ 119 h 179"/>
                <a:gd name="T26" fmla="*/ 12 w 114"/>
                <a:gd name="T27" fmla="*/ 119 h 179"/>
                <a:gd name="T28" fmla="*/ 66 w 114"/>
                <a:gd name="T29" fmla="*/ 29 h 179"/>
                <a:gd name="T30" fmla="*/ 66 w 114"/>
                <a:gd name="T31" fmla="*/ 29 h 179"/>
                <a:gd name="T32" fmla="*/ 66 w 114"/>
                <a:gd name="T33" fmla="*/ 119 h 1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4"/>
                <a:gd name="T52" fmla="*/ 0 h 179"/>
                <a:gd name="T53" fmla="*/ 114 w 114"/>
                <a:gd name="T54" fmla="*/ 179 h 1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4" h="179">
                  <a:moveTo>
                    <a:pt x="114" y="119"/>
                  </a:moveTo>
                  <a:lnTo>
                    <a:pt x="90" y="119"/>
                  </a:lnTo>
                  <a:lnTo>
                    <a:pt x="90" y="0"/>
                  </a:lnTo>
                  <a:lnTo>
                    <a:pt x="78" y="0"/>
                  </a:lnTo>
                  <a:lnTo>
                    <a:pt x="0" y="119"/>
                  </a:lnTo>
                  <a:lnTo>
                    <a:pt x="0" y="137"/>
                  </a:lnTo>
                  <a:lnTo>
                    <a:pt x="66" y="137"/>
                  </a:lnTo>
                  <a:lnTo>
                    <a:pt x="66" y="179"/>
                  </a:lnTo>
                  <a:lnTo>
                    <a:pt x="90" y="179"/>
                  </a:lnTo>
                  <a:lnTo>
                    <a:pt x="90" y="137"/>
                  </a:lnTo>
                  <a:lnTo>
                    <a:pt x="114" y="137"/>
                  </a:lnTo>
                  <a:lnTo>
                    <a:pt x="114" y="119"/>
                  </a:lnTo>
                  <a:close/>
                  <a:moveTo>
                    <a:pt x="66" y="119"/>
                  </a:moveTo>
                  <a:lnTo>
                    <a:pt x="12" y="119"/>
                  </a:lnTo>
                  <a:lnTo>
                    <a:pt x="66" y="29"/>
                  </a:lnTo>
                  <a:lnTo>
                    <a:pt x="66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43" name="Freeform 243"/>
            <p:cNvSpPr>
              <a:spLocks/>
            </p:cNvSpPr>
            <p:nvPr/>
          </p:nvSpPr>
          <p:spPr bwMode="auto">
            <a:xfrm>
              <a:off x="4510" y="969"/>
              <a:ext cx="173" cy="179"/>
            </a:xfrm>
            <a:custGeom>
              <a:avLst/>
              <a:gdLst>
                <a:gd name="T0" fmla="*/ 72 w 173"/>
                <a:gd name="T1" fmla="*/ 143 h 179"/>
                <a:gd name="T2" fmla="*/ 54 w 173"/>
                <a:gd name="T3" fmla="*/ 131 h 179"/>
                <a:gd name="T4" fmla="*/ 48 w 173"/>
                <a:gd name="T5" fmla="*/ 125 h 179"/>
                <a:gd name="T6" fmla="*/ 42 w 173"/>
                <a:gd name="T7" fmla="*/ 107 h 179"/>
                <a:gd name="T8" fmla="*/ 36 w 173"/>
                <a:gd name="T9" fmla="*/ 89 h 179"/>
                <a:gd name="T10" fmla="*/ 36 w 173"/>
                <a:gd name="T11" fmla="*/ 65 h 179"/>
                <a:gd name="T12" fmla="*/ 42 w 173"/>
                <a:gd name="T13" fmla="*/ 41 h 179"/>
                <a:gd name="T14" fmla="*/ 54 w 173"/>
                <a:gd name="T15" fmla="*/ 18 h 179"/>
                <a:gd name="T16" fmla="*/ 66 w 173"/>
                <a:gd name="T17" fmla="*/ 6 h 179"/>
                <a:gd name="T18" fmla="*/ 90 w 173"/>
                <a:gd name="T19" fmla="*/ 6 h 179"/>
                <a:gd name="T20" fmla="*/ 107 w 173"/>
                <a:gd name="T21" fmla="*/ 6 h 179"/>
                <a:gd name="T22" fmla="*/ 119 w 173"/>
                <a:gd name="T23" fmla="*/ 18 h 179"/>
                <a:gd name="T24" fmla="*/ 131 w 173"/>
                <a:gd name="T25" fmla="*/ 41 h 179"/>
                <a:gd name="T26" fmla="*/ 137 w 173"/>
                <a:gd name="T27" fmla="*/ 65 h 179"/>
                <a:gd name="T28" fmla="*/ 137 w 173"/>
                <a:gd name="T29" fmla="*/ 89 h 179"/>
                <a:gd name="T30" fmla="*/ 131 w 173"/>
                <a:gd name="T31" fmla="*/ 107 h 179"/>
                <a:gd name="T32" fmla="*/ 125 w 173"/>
                <a:gd name="T33" fmla="*/ 125 h 179"/>
                <a:gd name="T34" fmla="*/ 119 w 173"/>
                <a:gd name="T35" fmla="*/ 131 h 179"/>
                <a:gd name="T36" fmla="*/ 102 w 173"/>
                <a:gd name="T37" fmla="*/ 143 h 179"/>
                <a:gd name="T38" fmla="*/ 102 w 173"/>
                <a:gd name="T39" fmla="*/ 179 h 179"/>
                <a:gd name="T40" fmla="*/ 173 w 173"/>
                <a:gd name="T41" fmla="*/ 179 h 179"/>
                <a:gd name="T42" fmla="*/ 173 w 173"/>
                <a:gd name="T43" fmla="*/ 137 h 179"/>
                <a:gd name="T44" fmla="*/ 167 w 173"/>
                <a:gd name="T45" fmla="*/ 137 h 179"/>
                <a:gd name="T46" fmla="*/ 161 w 173"/>
                <a:gd name="T47" fmla="*/ 149 h 179"/>
                <a:gd name="T48" fmla="*/ 149 w 173"/>
                <a:gd name="T49" fmla="*/ 155 h 179"/>
                <a:gd name="T50" fmla="*/ 113 w 173"/>
                <a:gd name="T51" fmla="*/ 155 h 179"/>
                <a:gd name="T52" fmla="*/ 113 w 173"/>
                <a:gd name="T53" fmla="*/ 149 h 179"/>
                <a:gd name="T54" fmla="*/ 137 w 173"/>
                <a:gd name="T55" fmla="*/ 137 h 179"/>
                <a:gd name="T56" fmla="*/ 155 w 173"/>
                <a:gd name="T57" fmla="*/ 119 h 179"/>
                <a:gd name="T58" fmla="*/ 167 w 173"/>
                <a:gd name="T59" fmla="*/ 95 h 179"/>
                <a:gd name="T60" fmla="*/ 167 w 173"/>
                <a:gd name="T61" fmla="*/ 77 h 179"/>
                <a:gd name="T62" fmla="*/ 161 w 173"/>
                <a:gd name="T63" fmla="*/ 35 h 179"/>
                <a:gd name="T64" fmla="*/ 143 w 173"/>
                <a:gd name="T65" fmla="*/ 18 h 179"/>
                <a:gd name="T66" fmla="*/ 131 w 173"/>
                <a:gd name="T67" fmla="*/ 6 h 179"/>
                <a:gd name="T68" fmla="*/ 113 w 173"/>
                <a:gd name="T69" fmla="*/ 0 h 179"/>
                <a:gd name="T70" fmla="*/ 90 w 173"/>
                <a:gd name="T71" fmla="*/ 0 h 179"/>
                <a:gd name="T72" fmla="*/ 66 w 173"/>
                <a:gd name="T73" fmla="*/ 0 h 179"/>
                <a:gd name="T74" fmla="*/ 42 w 173"/>
                <a:gd name="T75" fmla="*/ 6 h 179"/>
                <a:gd name="T76" fmla="*/ 30 w 173"/>
                <a:gd name="T77" fmla="*/ 18 h 179"/>
                <a:gd name="T78" fmla="*/ 18 w 173"/>
                <a:gd name="T79" fmla="*/ 35 h 179"/>
                <a:gd name="T80" fmla="*/ 6 w 173"/>
                <a:gd name="T81" fmla="*/ 77 h 179"/>
                <a:gd name="T82" fmla="*/ 6 w 173"/>
                <a:gd name="T83" fmla="*/ 95 h 179"/>
                <a:gd name="T84" fmla="*/ 18 w 173"/>
                <a:gd name="T85" fmla="*/ 119 h 179"/>
                <a:gd name="T86" fmla="*/ 36 w 173"/>
                <a:gd name="T87" fmla="*/ 137 h 179"/>
                <a:gd name="T88" fmla="*/ 60 w 173"/>
                <a:gd name="T89" fmla="*/ 149 h 179"/>
                <a:gd name="T90" fmla="*/ 60 w 173"/>
                <a:gd name="T91" fmla="*/ 155 h 179"/>
                <a:gd name="T92" fmla="*/ 24 w 173"/>
                <a:gd name="T93" fmla="*/ 155 h 179"/>
                <a:gd name="T94" fmla="*/ 12 w 173"/>
                <a:gd name="T95" fmla="*/ 149 h 179"/>
                <a:gd name="T96" fmla="*/ 6 w 173"/>
                <a:gd name="T97" fmla="*/ 137 h 179"/>
                <a:gd name="T98" fmla="*/ 0 w 173"/>
                <a:gd name="T99" fmla="*/ 137 h 179"/>
                <a:gd name="T100" fmla="*/ 0 w 173"/>
                <a:gd name="T101" fmla="*/ 179 h 179"/>
                <a:gd name="T102" fmla="*/ 72 w 173"/>
                <a:gd name="T103" fmla="*/ 179 h 179"/>
                <a:gd name="T104" fmla="*/ 72 w 173"/>
                <a:gd name="T105" fmla="*/ 143 h 1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3"/>
                <a:gd name="T160" fmla="*/ 0 h 179"/>
                <a:gd name="T161" fmla="*/ 173 w 173"/>
                <a:gd name="T162" fmla="*/ 179 h 17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3" h="179">
                  <a:moveTo>
                    <a:pt x="72" y="143"/>
                  </a:moveTo>
                  <a:lnTo>
                    <a:pt x="54" y="131"/>
                  </a:lnTo>
                  <a:lnTo>
                    <a:pt x="48" y="125"/>
                  </a:lnTo>
                  <a:lnTo>
                    <a:pt x="42" y="107"/>
                  </a:lnTo>
                  <a:lnTo>
                    <a:pt x="36" y="89"/>
                  </a:lnTo>
                  <a:lnTo>
                    <a:pt x="36" y="65"/>
                  </a:lnTo>
                  <a:lnTo>
                    <a:pt x="42" y="41"/>
                  </a:lnTo>
                  <a:lnTo>
                    <a:pt x="54" y="18"/>
                  </a:lnTo>
                  <a:lnTo>
                    <a:pt x="66" y="6"/>
                  </a:lnTo>
                  <a:lnTo>
                    <a:pt x="90" y="6"/>
                  </a:lnTo>
                  <a:lnTo>
                    <a:pt x="107" y="6"/>
                  </a:lnTo>
                  <a:lnTo>
                    <a:pt x="119" y="18"/>
                  </a:lnTo>
                  <a:lnTo>
                    <a:pt x="131" y="41"/>
                  </a:lnTo>
                  <a:lnTo>
                    <a:pt x="137" y="65"/>
                  </a:lnTo>
                  <a:lnTo>
                    <a:pt x="137" y="89"/>
                  </a:lnTo>
                  <a:lnTo>
                    <a:pt x="131" y="107"/>
                  </a:lnTo>
                  <a:lnTo>
                    <a:pt x="125" y="125"/>
                  </a:lnTo>
                  <a:lnTo>
                    <a:pt x="119" y="131"/>
                  </a:lnTo>
                  <a:lnTo>
                    <a:pt x="102" y="143"/>
                  </a:lnTo>
                  <a:lnTo>
                    <a:pt x="102" y="179"/>
                  </a:lnTo>
                  <a:lnTo>
                    <a:pt x="173" y="179"/>
                  </a:lnTo>
                  <a:lnTo>
                    <a:pt x="173" y="137"/>
                  </a:lnTo>
                  <a:lnTo>
                    <a:pt x="167" y="137"/>
                  </a:lnTo>
                  <a:lnTo>
                    <a:pt x="161" y="149"/>
                  </a:lnTo>
                  <a:lnTo>
                    <a:pt x="149" y="155"/>
                  </a:lnTo>
                  <a:lnTo>
                    <a:pt x="113" y="155"/>
                  </a:lnTo>
                  <a:lnTo>
                    <a:pt x="113" y="149"/>
                  </a:lnTo>
                  <a:lnTo>
                    <a:pt x="137" y="137"/>
                  </a:lnTo>
                  <a:lnTo>
                    <a:pt x="155" y="119"/>
                  </a:lnTo>
                  <a:lnTo>
                    <a:pt x="167" y="95"/>
                  </a:lnTo>
                  <a:lnTo>
                    <a:pt x="167" y="77"/>
                  </a:lnTo>
                  <a:lnTo>
                    <a:pt x="161" y="35"/>
                  </a:lnTo>
                  <a:lnTo>
                    <a:pt x="143" y="18"/>
                  </a:lnTo>
                  <a:lnTo>
                    <a:pt x="131" y="6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6" y="0"/>
                  </a:lnTo>
                  <a:lnTo>
                    <a:pt x="42" y="6"/>
                  </a:lnTo>
                  <a:lnTo>
                    <a:pt x="30" y="18"/>
                  </a:lnTo>
                  <a:lnTo>
                    <a:pt x="18" y="35"/>
                  </a:lnTo>
                  <a:lnTo>
                    <a:pt x="6" y="77"/>
                  </a:lnTo>
                  <a:lnTo>
                    <a:pt x="6" y="95"/>
                  </a:lnTo>
                  <a:lnTo>
                    <a:pt x="18" y="119"/>
                  </a:lnTo>
                  <a:lnTo>
                    <a:pt x="36" y="137"/>
                  </a:lnTo>
                  <a:lnTo>
                    <a:pt x="60" y="149"/>
                  </a:lnTo>
                  <a:lnTo>
                    <a:pt x="60" y="155"/>
                  </a:lnTo>
                  <a:lnTo>
                    <a:pt x="24" y="155"/>
                  </a:lnTo>
                  <a:lnTo>
                    <a:pt x="12" y="149"/>
                  </a:lnTo>
                  <a:lnTo>
                    <a:pt x="6" y="137"/>
                  </a:lnTo>
                  <a:lnTo>
                    <a:pt x="0" y="137"/>
                  </a:lnTo>
                  <a:lnTo>
                    <a:pt x="0" y="179"/>
                  </a:lnTo>
                  <a:lnTo>
                    <a:pt x="72" y="179"/>
                  </a:lnTo>
                  <a:lnTo>
                    <a:pt x="72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44" name="Freeform 244"/>
            <p:cNvSpPr>
              <a:spLocks/>
            </p:cNvSpPr>
            <p:nvPr/>
          </p:nvSpPr>
          <p:spPr bwMode="auto">
            <a:xfrm>
              <a:off x="2237" y="1345"/>
              <a:ext cx="496" cy="107"/>
            </a:xfrm>
            <a:custGeom>
              <a:avLst/>
              <a:gdLst>
                <a:gd name="T0" fmla="*/ 496 w 496"/>
                <a:gd name="T1" fmla="*/ 107 h 107"/>
                <a:gd name="T2" fmla="*/ 496 w 496"/>
                <a:gd name="T3" fmla="*/ 0 h 107"/>
                <a:gd name="T4" fmla="*/ 0 w 496"/>
                <a:gd name="T5" fmla="*/ 0 h 107"/>
                <a:gd name="T6" fmla="*/ 0 w 496"/>
                <a:gd name="T7" fmla="*/ 107 h 107"/>
                <a:gd name="T8" fmla="*/ 496 w 496"/>
                <a:gd name="T9" fmla="*/ 107 h 107"/>
                <a:gd name="T10" fmla="*/ 496 w 496"/>
                <a:gd name="T11" fmla="*/ 107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6"/>
                <a:gd name="T19" fmla="*/ 0 h 107"/>
                <a:gd name="T20" fmla="*/ 496 w 496"/>
                <a:gd name="T21" fmla="*/ 107 h 1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6" h="107">
                  <a:moveTo>
                    <a:pt x="496" y="107"/>
                  </a:moveTo>
                  <a:lnTo>
                    <a:pt x="496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496" y="10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45" name="Freeform 245"/>
            <p:cNvSpPr>
              <a:spLocks/>
            </p:cNvSpPr>
            <p:nvPr/>
          </p:nvSpPr>
          <p:spPr bwMode="auto">
            <a:xfrm>
              <a:off x="2237" y="1285"/>
              <a:ext cx="78" cy="114"/>
            </a:xfrm>
            <a:custGeom>
              <a:avLst/>
              <a:gdLst>
                <a:gd name="T0" fmla="*/ 0 w 78"/>
                <a:gd name="T1" fmla="*/ 114 h 114"/>
                <a:gd name="T2" fmla="*/ 6 w 78"/>
                <a:gd name="T3" fmla="*/ 72 h 114"/>
                <a:gd name="T4" fmla="*/ 24 w 78"/>
                <a:gd name="T5" fmla="*/ 36 h 114"/>
                <a:gd name="T6" fmla="*/ 48 w 78"/>
                <a:gd name="T7" fmla="*/ 12 h 114"/>
                <a:gd name="T8" fmla="*/ 78 w 78"/>
                <a:gd name="T9" fmla="*/ 0 h 114"/>
                <a:gd name="T10" fmla="*/ 78 w 78"/>
                <a:gd name="T11" fmla="*/ 0 h 114"/>
                <a:gd name="T12" fmla="*/ 48 w 78"/>
                <a:gd name="T13" fmla="*/ 12 h 114"/>
                <a:gd name="T14" fmla="*/ 24 w 78"/>
                <a:gd name="T15" fmla="*/ 36 h 114"/>
                <a:gd name="T16" fmla="*/ 6 w 78"/>
                <a:gd name="T17" fmla="*/ 72 h 114"/>
                <a:gd name="T18" fmla="*/ 0 w 78"/>
                <a:gd name="T19" fmla="*/ 114 h 114"/>
                <a:gd name="T20" fmla="*/ 0 w 78"/>
                <a:gd name="T21" fmla="*/ 114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"/>
                <a:gd name="T34" fmla="*/ 0 h 114"/>
                <a:gd name="T35" fmla="*/ 78 w 78"/>
                <a:gd name="T36" fmla="*/ 114 h 1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" h="114">
                  <a:moveTo>
                    <a:pt x="0" y="114"/>
                  </a:moveTo>
                  <a:lnTo>
                    <a:pt x="6" y="72"/>
                  </a:lnTo>
                  <a:lnTo>
                    <a:pt x="24" y="36"/>
                  </a:lnTo>
                  <a:lnTo>
                    <a:pt x="48" y="12"/>
                  </a:lnTo>
                  <a:lnTo>
                    <a:pt x="78" y="0"/>
                  </a:lnTo>
                  <a:lnTo>
                    <a:pt x="48" y="12"/>
                  </a:lnTo>
                  <a:lnTo>
                    <a:pt x="24" y="36"/>
                  </a:lnTo>
                  <a:lnTo>
                    <a:pt x="6" y="7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46" name="Freeform 246"/>
            <p:cNvSpPr>
              <a:spLocks noEditPoints="1"/>
            </p:cNvSpPr>
            <p:nvPr/>
          </p:nvSpPr>
          <p:spPr bwMode="auto">
            <a:xfrm>
              <a:off x="2315" y="1285"/>
              <a:ext cx="78" cy="114"/>
            </a:xfrm>
            <a:custGeom>
              <a:avLst/>
              <a:gdLst>
                <a:gd name="T0" fmla="*/ 0 w 78"/>
                <a:gd name="T1" fmla="*/ 0 h 114"/>
                <a:gd name="T2" fmla="*/ 30 w 78"/>
                <a:gd name="T3" fmla="*/ 12 h 114"/>
                <a:gd name="T4" fmla="*/ 54 w 78"/>
                <a:gd name="T5" fmla="*/ 36 h 114"/>
                <a:gd name="T6" fmla="*/ 72 w 78"/>
                <a:gd name="T7" fmla="*/ 72 h 114"/>
                <a:gd name="T8" fmla="*/ 78 w 78"/>
                <a:gd name="T9" fmla="*/ 114 h 114"/>
                <a:gd name="T10" fmla="*/ 78 w 78"/>
                <a:gd name="T11" fmla="*/ 114 h 114"/>
                <a:gd name="T12" fmla="*/ 72 w 78"/>
                <a:gd name="T13" fmla="*/ 72 h 114"/>
                <a:gd name="T14" fmla="*/ 54 w 78"/>
                <a:gd name="T15" fmla="*/ 36 h 114"/>
                <a:gd name="T16" fmla="*/ 30 w 78"/>
                <a:gd name="T17" fmla="*/ 12 h 114"/>
                <a:gd name="T18" fmla="*/ 0 w 78"/>
                <a:gd name="T19" fmla="*/ 0 h 114"/>
                <a:gd name="T20" fmla="*/ 0 w 78"/>
                <a:gd name="T21" fmla="*/ 0 h 114"/>
                <a:gd name="T22" fmla="*/ 0 w 78"/>
                <a:gd name="T23" fmla="*/ 0 h 114"/>
                <a:gd name="T24" fmla="*/ 0 w 78"/>
                <a:gd name="T25" fmla="*/ 0 h 114"/>
                <a:gd name="T26" fmla="*/ 0 w 78"/>
                <a:gd name="T27" fmla="*/ 0 h 1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"/>
                <a:gd name="T43" fmla="*/ 0 h 114"/>
                <a:gd name="T44" fmla="*/ 78 w 78"/>
                <a:gd name="T45" fmla="*/ 114 h 1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" h="114">
                  <a:moveTo>
                    <a:pt x="0" y="0"/>
                  </a:moveTo>
                  <a:lnTo>
                    <a:pt x="30" y="12"/>
                  </a:lnTo>
                  <a:lnTo>
                    <a:pt x="54" y="36"/>
                  </a:lnTo>
                  <a:lnTo>
                    <a:pt x="72" y="72"/>
                  </a:lnTo>
                  <a:lnTo>
                    <a:pt x="78" y="114"/>
                  </a:lnTo>
                  <a:lnTo>
                    <a:pt x="72" y="72"/>
                  </a:lnTo>
                  <a:lnTo>
                    <a:pt x="54" y="36"/>
                  </a:lnTo>
                  <a:lnTo>
                    <a:pt x="30" y="1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47" name="Freeform 247"/>
            <p:cNvSpPr>
              <a:spLocks noEditPoints="1"/>
            </p:cNvSpPr>
            <p:nvPr/>
          </p:nvSpPr>
          <p:spPr bwMode="auto">
            <a:xfrm>
              <a:off x="2369" y="1399"/>
              <a:ext cx="24" cy="77"/>
            </a:xfrm>
            <a:custGeom>
              <a:avLst/>
              <a:gdLst>
                <a:gd name="T0" fmla="*/ 24 w 24"/>
                <a:gd name="T1" fmla="*/ 0 h 77"/>
                <a:gd name="T2" fmla="*/ 18 w 24"/>
                <a:gd name="T3" fmla="*/ 41 h 77"/>
                <a:gd name="T4" fmla="*/ 0 w 24"/>
                <a:gd name="T5" fmla="*/ 77 h 77"/>
                <a:gd name="T6" fmla="*/ 0 w 24"/>
                <a:gd name="T7" fmla="*/ 77 h 77"/>
                <a:gd name="T8" fmla="*/ 18 w 24"/>
                <a:gd name="T9" fmla="*/ 41 h 77"/>
                <a:gd name="T10" fmla="*/ 24 w 24"/>
                <a:gd name="T11" fmla="*/ 0 h 77"/>
                <a:gd name="T12" fmla="*/ 24 w 24"/>
                <a:gd name="T13" fmla="*/ 0 h 77"/>
                <a:gd name="T14" fmla="*/ 24 w 24"/>
                <a:gd name="T15" fmla="*/ 0 h 77"/>
                <a:gd name="T16" fmla="*/ 24 w 24"/>
                <a:gd name="T17" fmla="*/ 0 h 77"/>
                <a:gd name="T18" fmla="*/ 24 w 24"/>
                <a:gd name="T19" fmla="*/ 0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77"/>
                <a:gd name="T32" fmla="*/ 24 w 24"/>
                <a:gd name="T33" fmla="*/ 77 h 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77">
                  <a:moveTo>
                    <a:pt x="24" y="0"/>
                  </a:moveTo>
                  <a:lnTo>
                    <a:pt x="18" y="41"/>
                  </a:lnTo>
                  <a:lnTo>
                    <a:pt x="0" y="77"/>
                  </a:lnTo>
                  <a:lnTo>
                    <a:pt x="18" y="41"/>
                  </a:lnTo>
                  <a:lnTo>
                    <a:pt x="24" y="0"/>
                  </a:lnTo>
                  <a:close/>
                  <a:moveTo>
                    <a:pt x="24" y="0"/>
                  </a:moveTo>
                  <a:lnTo>
                    <a:pt x="24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48" name="Freeform 248"/>
            <p:cNvSpPr>
              <a:spLocks noEditPoints="1"/>
            </p:cNvSpPr>
            <p:nvPr/>
          </p:nvSpPr>
          <p:spPr bwMode="auto">
            <a:xfrm>
              <a:off x="2351" y="1399"/>
              <a:ext cx="18" cy="77"/>
            </a:xfrm>
            <a:custGeom>
              <a:avLst/>
              <a:gdLst>
                <a:gd name="T0" fmla="*/ 18 w 18"/>
                <a:gd name="T1" fmla="*/ 77 h 77"/>
                <a:gd name="T2" fmla="*/ 6 w 18"/>
                <a:gd name="T3" fmla="*/ 41 h 77"/>
                <a:gd name="T4" fmla="*/ 0 w 18"/>
                <a:gd name="T5" fmla="*/ 0 h 77"/>
                <a:gd name="T6" fmla="*/ 0 w 18"/>
                <a:gd name="T7" fmla="*/ 0 h 77"/>
                <a:gd name="T8" fmla="*/ 6 w 18"/>
                <a:gd name="T9" fmla="*/ 41 h 77"/>
                <a:gd name="T10" fmla="*/ 18 w 18"/>
                <a:gd name="T11" fmla="*/ 77 h 77"/>
                <a:gd name="T12" fmla="*/ 18 w 18"/>
                <a:gd name="T13" fmla="*/ 77 h 77"/>
                <a:gd name="T14" fmla="*/ 18 w 18"/>
                <a:gd name="T15" fmla="*/ 77 h 77"/>
                <a:gd name="T16" fmla="*/ 18 w 18"/>
                <a:gd name="T17" fmla="*/ 77 h 77"/>
                <a:gd name="T18" fmla="*/ 18 w 18"/>
                <a:gd name="T19" fmla="*/ 77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77"/>
                <a:gd name="T32" fmla="*/ 18 w 18"/>
                <a:gd name="T33" fmla="*/ 77 h 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77">
                  <a:moveTo>
                    <a:pt x="18" y="77"/>
                  </a:moveTo>
                  <a:lnTo>
                    <a:pt x="6" y="41"/>
                  </a:lnTo>
                  <a:lnTo>
                    <a:pt x="0" y="0"/>
                  </a:lnTo>
                  <a:lnTo>
                    <a:pt x="6" y="41"/>
                  </a:lnTo>
                  <a:lnTo>
                    <a:pt x="18" y="77"/>
                  </a:lnTo>
                  <a:close/>
                  <a:moveTo>
                    <a:pt x="18" y="77"/>
                  </a:moveTo>
                  <a:lnTo>
                    <a:pt x="18" y="77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49" name="Freeform 249"/>
            <p:cNvSpPr>
              <a:spLocks noEditPoints="1"/>
            </p:cNvSpPr>
            <p:nvPr/>
          </p:nvSpPr>
          <p:spPr bwMode="auto">
            <a:xfrm>
              <a:off x="2351" y="1285"/>
              <a:ext cx="77" cy="114"/>
            </a:xfrm>
            <a:custGeom>
              <a:avLst/>
              <a:gdLst>
                <a:gd name="T0" fmla="*/ 0 w 77"/>
                <a:gd name="T1" fmla="*/ 114 h 114"/>
                <a:gd name="T2" fmla="*/ 6 w 77"/>
                <a:gd name="T3" fmla="*/ 72 h 114"/>
                <a:gd name="T4" fmla="*/ 24 w 77"/>
                <a:gd name="T5" fmla="*/ 36 h 114"/>
                <a:gd name="T6" fmla="*/ 48 w 77"/>
                <a:gd name="T7" fmla="*/ 12 h 114"/>
                <a:gd name="T8" fmla="*/ 77 w 77"/>
                <a:gd name="T9" fmla="*/ 0 h 114"/>
                <a:gd name="T10" fmla="*/ 77 w 77"/>
                <a:gd name="T11" fmla="*/ 0 h 114"/>
                <a:gd name="T12" fmla="*/ 48 w 77"/>
                <a:gd name="T13" fmla="*/ 12 h 114"/>
                <a:gd name="T14" fmla="*/ 24 w 77"/>
                <a:gd name="T15" fmla="*/ 36 h 114"/>
                <a:gd name="T16" fmla="*/ 6 w 77"/>
                <a:gd name="T17" fmla="*/ 72 h 114"/>
                <a:gd name="T18" fmla="*/ 0 w 77"/>
                <a:gd name="T19" fmla="*/ 114 h 114"/>
                <a:gd name="T20" fmla="*/ 0 w 77"/>
                <a:gd name="T21" fmla="*/ 114 h 114"/>
                <a:gd name="T22" fmla="*/ 0 w 77"/>
                <a:gd name="T23" fmla="*/ 114 h 114"/>
                <a:gd name="T24" fmla="*/ 0 w 77"/>
                <a:gd name="T25" fmla="*/ 114 h 114"/>
                <a:gd name="T26" fmla="*/ 0 w 77"/>
                <a:gd name="T27" fmla="*/ 114 h 1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7"/>
                <a:gd name="T43" fmla="*/ 0 h 114"/>
                <a:gd name="T44" fmla="*/ 77 w 77"/>
                <a:gd name="T45" fmla="*/ 114 h 1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7" h="114">
                  <a:moveTo>
                    <a:pt x="0" y="114"/>
                  </a:moveTo>
                  <a:lnTo>
                    <a:pt x="6" y="72"/>
                  </a:lnTo>
                  <a:lnTo>
                    <a:pt x="24" y="36"/>
                  </a:lnTo>
                  <a:lnTo>
                    <a:pt x="48" y="12"/>
                  </a:lnTo>
                  <a:lnTo>
                    <a:pt x="77" y="0"/>
                  </a:lnTo>
                  <a:lnTo>
                    <a:pt x="48" y="12"/>
                  </a:lnTo>
                  <a:lnTo>
                    <a:pt x="24" y="36"/>
                  </a:lnTo>
                  <a:lnTo>
                    <a:pt x="6" y="72"/>
                  </a:lnTo>
                  <a:lnTo>
                    <a:pt x="0" y="114"/>
                  </a:lnTo>
                  <a:close/>
                  <a:moveTo>
                    <a:pt x="0" y="114"/>
                  </a:moveTo>
                  <a:lnTo>
                    <a:pt x="0" y="114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50" name="Freeform 250"/>
            <p:cNvSpPr>
              <a:spLocks noEditPoints="1"/>
            </p:cNvSpPr>
            <p:nvPr/>
          </p:nvSpPr>
          <p:spPr bwMode="auto">
            <a:xfrm>
              <a:off x="2428" y="1285"/>
              <a:ext cx="78" cy="114"/>
            </a:xfrm>
            <a:custGeom>
              <a:avLst/>
              <a:gdLst>
                <a:gd name="T0" fmla="*/ 0 w 78"/>
                <a:gd name="T1" fmla="*/ 0 h 114"/>
                <a:gd name="T2" fmla="*/ 30 w 78"/>
                <a:gd name="T3" fmla="*/ 12 h 114"/>
                <a:gd name="T4" fmla="*/ 54 w 78"/>
                <a:gd name="T5" fmla="*/ 36 h 114"/>
                <a:gd name="T6" fmla="*/ 72 w 78"/>
                <a:gd name="T7" fmla="*/ 72 h 114"/>
                <a:gd name="T8" fmla="*/ 78 w 78"/>
                <a:gd name="T9" fmla="*/ 114 h 114"/>
                <a:gd name="T10" fmla="*/ 78 w 78"/>
                <a:gd name="T11" fmla="*/ 114 h 114"/>
                <a:gd name="T12" fmla="*/ 72 w 78"/>
                <a:gd name="T13" fmla="*/ 72 h 114"/>
                <a:gd name="T14" fmla="*/ 54 w 78"/>
                <a:gd name="T15" fmla="*/ 36 h 114"/>
                <a:gd name="T16" fmla="*/ 30 w 78"/>
                <a:gd name="T17" fmla="*/ 12 h 114"/>
                <a:gd name="T18" fmla="*/ 0 w 78"/>
                <a:gd name="T19" fmla="*/ 0 h 114"/>
                <a:gd name="T20" fmla="*/ 0 w 78"/>
                <a:gd name="T21" fmla="*/ 0 h 114"/>
                <a:gd name="T22" fmla="*/ 0 w 78"/>
                <a:gd name="T23" fmla="*/ 0 h 114"/>
                <a:gd name="T24" fmla="*/ 0 w 78"/>
                <a:gd name="T25" fmla="*/ 0 h 114"/>
                <a:gd name="T26" fmla="*/ 0 w 78"/>
                <a:gd name="T27" fmla="*/ 0 h 1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"/>
                <a:gd name="T43" fmla="*/ 0 h 114"/>
                <a:gd name="T44" fmla="*/ 78 w 78"/>
                <a:gd name="T45" fmla="*/ 114 h 1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" h="114">
                  <a:moveTo>
                    <a:pt x="0" y="0"/>
                  </a:moveTo>
                  <a:lnTo>
                    <a:pt x="30" y="12"/>
                  </a:lnTo>
                  <a:lnTo>
                    <a:pt x="54" y="36"/>
                  </a:lnTo>
                  <a:lnTo>
                    <a:pt x="72" y="72"/>
                  </a:lnTo>
                  <a:lnTo>
                    <a:pt x="78" y="114"/>
                  </a:lnTo>
                  <a:lnTo>
                    <a:pt x="72" y="72"/>
                  </a:lnTo>
                  <a:lnTo>
                    <a:pt x="54" y="36"/>
                  </a:lnTo>
                  <a:lnTo>
                    <a:pt x="30" y="1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51" name="Freeform 251"/>
            <p:cNvSpPr>
              <a:spLocks noEditPoints="1"/>
            </p:cNvSpPr>
            <p:nvPr/>
          </p:nvSpPr>
          <p:spPr bwMode="auto">
            <a:xfrm>
              <a:off x="2482" y="1399"/>
              <a:ext cx="24" cy="77"/>
            </a:xfrm>
            <a:custGeom>
              <a:avLst/>
              <a:gdLst>
                <a:gd name="T0" fmla="*/ 24 w 24"/>
                <a:gd name="T1" fmla="*/ 0 h 77"/>
                <a:gd name="T2" fmla="*/ 18 w 24"/>
                <a:gd name="T3" fmla="*/ 41 h 77"/>
                <a:gd name="T4" fmla="*/ 0 w 24"/>
                <a:gd name="T5" fmla="*/ 77 h 77"/>
                <a:gd name="T6" fmla="*/ 0 w 24"/>
                <a:gd name="T7" fmla="*/ 77 h 77"/>
                <a:gd name="T8" fmla="*/ 18 w 24"/>
                <a:gd name="T9" fmla="*/ 41 h 77"/>
                <a:gd name="T10" fmla="*/ 24 w 24"/>
                <a:gd name="T11" fmla="*/ 0 h 77"/>
                <a:gd name="T12" fmla="*/ 24 w 24"/>
                <a:gd name="T13" fmla="*/ 0 h 77"/>
                <a:gd name="T14" fmla="*/ 24 w 24"/>
                <a:gd name="T15" fmla="*/ 0 h 77"/>
                <a:gd name="T16" fmla="*/ 24 w 24"/>
                <a:gd name="T17" fmla="*/ 0 h 77"/>
                <a:gd name="T18" fmla="*/ 24 w 24"/>
                <a:gd name="T19" fmla="*/ 0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77"/>
                <a:gd name="T32" fmla="*/ 24 w 24"/>
                <a:gd name="T33" fmla="*/ 77 h 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77">
                  <a:moveTo>
                    <a:pt x="24" y="0"/>
                  </a:moveTo>
                  <a:lnTo>
                    <a:pt x="18" y="41"/>
                  </a:lnTo>
                  <a:lnTo>
                    <a:pt x="0" y="77"/>
                  </a:lnTo>
                  <a:lnTo>
                    <a:pt x="18" y="41"/>
                  </a:lnTo>
                  <a:lnTo>
                    <a:pt x="24" y="0"/>
                  </a:lnTo>
                  <a:close/>
                  <a:moveTo>
                    <a:pt x="24" y="0"/>
                  </a:moveTo>
                  <a:lnTo>
                    <a:pt x="24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52" name="Freeform 252"/>
            <p:cNvSpPr>
              <a:spLocks noEditPoints="1"/>
            </p:cNvSpPr>
            <p:nvPr/>
          </p:nvSpPr>
          <p:spPr bwMode="auto">
            <a:xfrm>
              <a:off x="2464" y="1399"/>
              <a:ext cx="18" cy="77"/>
            </a:xfrm>
            <a:custGeom>
              <a:avLst/>
              <a:gdLst>
                <a:gd name="T0" fmla="*/ 18 w 18"/>
                <a:gd name="T1" fmla="*/ 77 h 77"/>
                <a:gd name="T2" fmla="*/ 6 w 18"/>
                <a:gd name="T3" fmla="*/ 41 h 77"/>
                <a:gd name="T4" fmla="*/ 0 w 18"/>
                <a:gd name="T5" fmla="*/ 0 h 77"/>
                <a:gd name="T6" fmla="*/ 0 w 18"/>
                <a:gd name="T7" fmla="*/ 0 h 77"/>
                <a:gd name="T8" fmla="*/ 6 w 18"/>
                <a:gd name="T9" fmla="*/ 41 h 77"/>
                <a:gd name="T10" fmla="*/ 18 w 18"/>
                <a:gd name="T11" fmla="*/ 77 h 77"/>
                <a:gd name="T12" fmla="*/ 18 w 18"/>
                <a:gd name="T13" fmla="*/ 77 h 77"/>
                <a:gd name="T14" fmla="*/ 18 w 18"/>
                <a:gd name="T15" fmla="*/ 77 h 77"/>
                <a:gd name="T16" fmla="*/ 18 w 18"/>
                <a:gd name="T17" fmla="*/ 77 h 77"/>
                <a:gd name="T18" fmla="*/ 18 w 18"/>
                <a:gd name="T19" fmla="*/ 77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77"/>
                <a:gd name="T32" fmla="*/ 18 w 18"/>
                <a:gd name="T33" fmla="*/ 77 h 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77">
                  <a:moveTo>
                    <a:pt x="18" y="77"/>
                  </a:moveTo>
                  <a:lnTo>
                    <a:pt x="6" y="41"/>
                  </a:lnTo>
                  <a:lnTo>
                    <a:pt x="0" y="0"/>
                  </a:lnTo>
                  <a:lnTo>
                    <a:pt x="6" y="41"/>
                  </a:lnTo>
                  <a:lnTo>
                    <a:pt x="18" y="77"/>
                  </a:lnTo>
                  <a:close/>
                  <a:moveTo>
                    <a:pt x="18" y="77"/>
                  </a:moveTo>
                  <a:lnTo>
                    <a:pt x="18" y="77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53" name="Freeform 253"/>
            <p:cNvSpPr>
              <a:spLocks noEditPoints="1"/>
            </p:cNvSpPr>
            <p:nvPr/>
          </p:nvSpPr>
          <p:spPr bwMode="auto">
            <a:xfrm>
              <a:off x="2464" y="1285"/>
              <a:ext cx="78" cy="114"/>
            </a:xfrm>
            <a:custGeom>
              <a:avLst/>
              <a:gdLst>
                <a:gd name="T0" fmla="*/ 0 w 78"/>
                <a:gd name="T1" fmla="*/ 114 h 114"/>
                <a:gd name="T2" fmla="*/ 6 w 78"/>
                <a:gd name="T3" fmla="*/ 72 h 114"/>
                <a:gd name="T4" fmla="*/ 24 w 78"/>
                <a:gd name="T5" fmla="*/ 36 h 114"/>
                <a:gd name="T6" fmla="*/ 48 w 78"/>
                <a:gd name="T7" fmla="*/ 12 h 114"/>
                <a:gd name="T8" fmla="*/ 78 w 78"/>
                <a:gd name="T9" fmla="*/ 0 h 114"/>
                <a:gd name="T10" fmla="*/ 78 w 78"/>
                <a:gd name="T11" fmla="*/ 0 h 114"/>
                <a:gd name="T12" fmla="*/ 48 w 78"/>
                <a:gd name="T13" fmla="*/ 12 h 114"/>
                <a:gd name="T14" fmla="*/ 24 w 78"/>
                <a:gd name="T15" fmla="*/ 36 h 114"/>
                <a:gd name="T16" fmla="*/ 6 w 78"/>
                <a:gd name="T17" fmla="*/ 72 h 114"/>
                <a:gd name="T18" fmla="*/ 0 w 78"/>
                <a:gd name="T19" fmla="*/ 114 h 114"/>
                <a:gd name="T20" fmla="*/ 0 w 78"/>
                <a:gd name="T21" fmla="*/ 114 h 114"/>
                <a:gd name="T22" fmla="*/ 0 w 78"/>
                <a:gd name="T23" fmla="*/ 114 h 114"/>
                <a:gd name="T24" fmla="*/ 0 w 78"/>
                <a:gd name="T25" fmla="*/ 114 h 114"/>
                <a:gd name="T26" fmla="*/ 0 w 78"/>
                <a:gd name="T27" fmla="*/ 114 h 1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"/>
                <a:gd name="T43" fmla="*/ 0 h 114"/>
                <a:gd name="T44" fmla="*/ 78 w 78"/>
                <a:gd name="T45" fmla="*/ 114 h 1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" h="114">
                  <a:moveTo>
                    <a:pt x="0" y="114"/>
                  </a:moveTo>
                  <a:lnTo>
                    <a:pt x="6" y="72"/>
                  </a:lnTo>
                  <a:lnTo>
                    <a:pt x="24" y="36"/>
                  </a:lnTo>
                  <a:lnTo>
                    <a:pt x="48" y="12"/>
                  </a:lnTo>
                  <a:lnTo>
                    <a:pt x="78" y="0"/>
                  </a:lnTo>
                  <a:lnTo>
                    <a:pt x="48" y="12"/>
                  </a:lnTo>
                  <a:lnTo>
                    <a:pt x="24" y="36"/>
                  </a:lnTo>
                  <a:lnTo>
                    <a:pt x="6" y="72"/>
                  </a:lnTo>
                  <a:lnTo>
                    <a:pt x="0" y="114"/>
                  </a:lnTo>
                  <a:close/>
                  <a:moveTo>
                    <a:pt x="0" y="114"/>
                  </a:moveTo>
                  <a:lnTo>
                    <a:pt x="0" y="114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54" name="Freeform 254"/>
            <p:cNvSpPr>
              <a:spLocks noEditPoints="1"/>
            </p:cNvSpPr>
            <p:nvPr/>
          </p:nvSpPr>
          <p:spPr bwMode="auto">
            <a:xfrm>
              <a:off x="2542" y="1285"/>
              <a:ext cx="78" cy="114"/>
            </a:xfrm>
            <a:custGeom>
              <a:avLst/>
              <a:gdLst>
                <a:gd name="T0" fmla="*/ 0 w 78"/>
                <a:gd name="T1" fmla="*/ 0 h 114"/>
                <a:gd name="T2" fmla="*/ 30 w 78"/>
                <a:gd name="T3" fmla="*/ 12 h 114"/>
                <a:gd name="T4" fmla="*/ 54 w 78"/>
                <a:gd name="T5" fmla="*/ 36 h 114"/>
                <a:gd name="T6" fmla="*/ 72 w 78"/>
                <a:gd name="T7" fmla="*/ 72 h 114"/>
                <a:gd name="T8" fmla="*/ 78 w 78"/>
                <a:gd name="T9" fmla="*/ 114 h 114"/>
                <a:gd name="T10" fmla="*/ 78 w 78"/>
                <a:gd name="T11" fmla="*/ 114 h 114"/>
                <a:gd name="T12" fmla="*/ 72 w 78"/>
                <a:gd name="T13" fmla="*/ 72 h 114"/>
                <a:gd name="T14" fmla="*/ 54 w 78"/>
                <a:gd name="T15" fmla="*/ 36 h 114"/>
                <a:gd name="T16" fmla="*/ 30 w 78"/>
                <a:gd name="T17" fmla="*/ 12 h 114"/>
                <a:gd name="T18" fmla="*/ 0 w 78"/>
                <a:gd name="T19" fmla="*/ 0 h 114"/>
                <a:gd name="T20" fmla="*/ 0 w 78"/>
                <a:gd name="T21" fmla="*/ 0 h 114"/>
                <a:gd name="T22" fmla="*/ 0 w 78"/>
                <a:gd name="T23" fmla="*/ 0 h 114"/>
                <a:gd name="T24" fmla="*/ 0 w 78"/>
                <a:gd name="T25" fmla="*/ 0 h 114"/>
                <a:gd name="T26" fmla="*/ 0 w 78"/>
                <a:gd name="T27" fmla="*/ 0 h 1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"/>
                <a:gd name="T43" fmla="*/ 0 h 114"/>
                <a:gd name="T44" fmla="*/ 78 w 78"/>
                <a:gd name="T45" fmla="*/ 114 h 1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" h="114">
                  <a:moveTo>
                    <a:pt x="0" y="0"/>
                  </a:moveTo>
                  <a:lnTo>
                    <a:pt x="30" y="12"/>
                  </a:lnTo>
                  <a:lnTo>
                    <a:pt x="54" y="36"/>
                  </a:lnTo>
                  <a:lnTo>
                    <a:pt x="72" y="72"/>
                  </a:lnTo>
                  <a:lnTo>
                    <a:pt x="78" y="114"/>
                  </a:lnTo>
                  <a:lnTo>
                    <a:pt x="72" y="72"/>
                  </a:lnTo>
                  <a:lnTo>
                    <a:pt x="54" y="36"/>
                  </a:lnTo>
                  <a:lnTo>
                    <a:pt x="30" y="1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55" name="Freeform 255"/>
            <p:cNvSpPr>
              <a:spLocks noEditPoints="1"/>
            </p:cNvSpPr>
            <p:nvPr/>
          </p:nvSpPr>
          <p:spPr bwMode="auto">
            <a:xfrm>
              <a:off x="2596" y="1399"/>
              <a:ext cx="24" cy="77"/>
            </a:xfrm>
            <a:custGeom>
              <a:avLst/>
              <a:gdLst>
                <a:gd name="T0" fmla="*/ 24 w 24"/>
                <a:gd name="T1" fmla="*/ 0 h 77"/>
                <a:gd name="T2" fmla="*/ 18 w 24"/>
                <a:gd name="T3" fmla="*/ 41 h 77"/>
                <a:gd name="T4" fmla="*/ 0 w 24"/>
                <a:gd name="T5" fmla="*/ 77 h 77"/>
                <a:gd name="T6" fmla="*/ 0 w 24"/>
                <a:gd name="T7" fmla="*/ 77 h 77"/>
                <a:gd name="T8" fmla="*/ 18 w 24"/>
                <a:gd name="T9" fmla="*/ 41 h 77"/>
                <a:gd name="T10" fmla="*/ 24 w 24"/>
                <a:gd name="T11" fmla="*/ 0 h 77"/>
                <a:gd name="T12" fmla="*/ 24 w 24"/>
                <a:gd name="T13" fmla="*/ 0 h 77"/>
                <a:gd name="T14" fmla="*/ 24 w 24"/>
                <a:gd name="T15" fmla="*/ 0 h 77"/>
                <a:gd name="T16" fmla="*/ 24 w 24"/>
                <a:gd name="T17" fmla="*/ 0 h 77"/>
                <a:gd name="T18" fmla="*/ 24 w 24"/>
                <a:gd name="T19" fmla="*/ 0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77"/>
                <a:gd name="T32" fmla="*/ 24 w 24"/>
                <a:gd name="T33" fmla="*/ 77 h 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77">
                  <a:moveTo>
                    <a:pt x="24" y="0"/>
                  </a:moveTo>
                  <a:lnTo>
                    <a:pt x="18" y="41"/>
                  </a:lnTo>
                  <a:lnTo>
                    <a:pt x="0" y="77"/>
                  </a:lnTo>
                  <a:lnTo>
                    <a:pt x="18" y="41"/>
                  </a:lnTo>
                  <a:lnTo>
                    <a:pt x="24" y="0"/>
                  </a:lnTo>
                  <a:close/>
                  <a:moveTo>
                    <a:pt x="24" y="0"/>
                  </a:moveTo>
                  <a:lnTo>
                    <a:pt x="24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56" name="Freeform 256"/>
            <p:cNvSpPr>
              <a:spLocks noEditPoints="1"/>
            </p:cNvSpPr>
            <p:nvPr/>
          </p:nvSpPr>
          <p:spPr bwMode="auto">
            <a:xfrm>
              <a:off x="2578" y="1399"/>
              <a:ext cx="18" cy="77"/>
            </a:xfrm>
            <a:custGeom>
              <a:avLst/>
              <a:gdLst>
                <a:gd name="T0" fmla="*/ 18 w 18"/>
                <a:gd name="T1" fmla="*/ 77 h 77"/>
                <a:gd name="T2" fmla="*/ 6 w 18"/>
                <a:gd name="T3" fmla="*/ 41 h 77"/>
                <a:gd name="T4" fmla="*/ 0 w 18"/>
                <a:gd name="T5" fmla="*/ 0 h 77"/>
                <a:gd name="T6" fmla="*/ 0 w 18"/>
                <a:gd name="T7" fmla="*/ 0 h 77"/>
                <a:gd name="T8" fmla="*/ 6 w 18"/>
                <a:gd name="T9" fmla="*/ 41 h 77"/>
                <a:gd name="T10" fmla="*/ 18 w 18"/>
                <a:gd name="T11" fmla="*/ 77 h 77"/>
                <a:gd name="T12" fmla="*/ 18 w 18"/>
                <a:gd name="T13" fmla="*/ 77 h 77"/>
                <a:gd name="T14" fmla="*/ 18 w 18"/>
                <a:gd name="T15" fmla="*/ 77 h 77"/>
                <a:gd name="T16" fmla="*/ 18 w 18"/>
                <a:gd name="T17" fmla="*/ 77 h 77"/>
                <a:gd name="T18" fmla="*/ 18 w 18"/>
                <a:gd name="T19" fmla="*/ 77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77"/>
                <a:gd name="T32" fmla="*/ 18 w 18"/>
                <a:gd name="T33" fmla="*/ 77 h 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77">
                  <a:moveTo>
                    <a:pt x="18" y="77"/>
                  </a:moveTo>
                  <a:lnTo>
                    <a:pt x="6" y="41"/>
                  </a:lnTo>
                  <a:lnTo>
                    <a:pt x="0" y="0"/>
                  </a:lnTo>
                  <a:lnTo>
                    <a:pt x="6" y="41"/>
                  </a:lnTo>
                  <a:lnTo>
                    <a:pt x="18" y="77"/>
                  </a:lnTo>
                  <a:close/>
                  <a:moveTo>
                    <a:pt x="18" y="77"/>
                  </a:moveTo>
                  <a:lnTo>
                    <a:pt x="18" y="77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57" name="Freeform 257"/>
            <p:cNvSpPr>
              <a:spLocks noEditPoints="1"/>
            </p:cNvSpPr>
            <p:nvPr/>
          </p:nvSpPr>
          <p:spPr bwMode="auto">
            <a:xfrm>
              <a:off x="2578" y="1285"/>
              <a:ext cx="78" cy="114"/>
            </a:xfrm>
            <a:custGeom>
              <a:avLst/>
              <a:gdLst>
                <a:gd name="T0" fmla="*/ 0 w 78"/>
                <a:gd name="T1" fmla="*/ 114 h 114"/>
                <a:gd name="T2" fmla="*/ 6 w 78"/>
                <a:gd name="T3" fmla="*/ 72 h 114"/>
                <a:gd name="T4" fmla="*/ 24 w 78"/>
                <a:gd name="T5" fmla="*/ 36 h 114"/>
                <a:gd name="T6" fmla="*/ 48 w 78"/>
                <a:gd name="T7" fmla="*/ 12 h 114"/>
                <a:gd name="T8" fmla="*/ 78 w 78"/>
                <a:gd name="T9" fmla="*/ 0 h 114"/>
                <a:gd name="T10" fmla="*/ 78 w 78"/>
                <a:gd name="T11" fmla="*/ 0 h 114"/>
                <a:gd name="T12" fmla="*/ 48 w 78"/>
                <a:gd name="T13" fmla="*/ 12 h 114"/>
                <a:gd name="T14" fmla="*/ 24 w 78"/>
                <a:gd name="T15" fmla="*/ 36 h 114"/>
                <a:gd name="T16" fmla="*/ 6 w 78"/>
                <a:gd name="T17" fmla="*/ 72 h 114"/>
                <a:gd name="T18" fmla="*/ 0 w 78"/>
                <a:gd name="T19" fmla="*/ 114 h 114"/>
                <a:gd name="T20" fmla="*/ 0 w 78"/>
                <a:gd name="T21" fmla="*/ 114 h 114"/>
                <a:gd name="T22" fmla="*/ 0 w 78"/>
                <a:gd name="T23" fmla="*/ 114 h 114"/>
                <a:gd name="T24" fmla="*/ 0 w 78"/>
                <a:gd name="T25" fmla="*/ 114 h 114"/>
                <a:gd name="T26" fmla="*/ 0 w 78"/>
                <a:gd name="T27" fmla="*/ 114 h 1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"/>
                <a:gd name="T43" fmla="*/ 0 h 114"/>
                <a:gd name="T44" fmla="*/ 78 w 78"/>
                <a:gd name="T45" fmla="*/ 114 h 1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" h="114">
                  <a:moveTo>
                    <a:pt x="0" y="114"/>
                  </a:moveTo>
                  <a:lnTo>
                    <a:pt x="6" y="72"/>
                  </a:lnTo>
                  <a:lnTo>
                    <a:pt x="24" y="36"/>
                  </a:lnTo>
                  <a:lnTo>
                    <a:pt x="48" y="12"/>
                  </a:lnTo>
                  <a:lnTo>
                    <a:pt x="78" y="0"/>
                  </a:lnTo>
                  <a:lnTo>
                    <a:pt x="48" y="12"/>
                  </a:lnTo>
                  <a:lnTo>
                    <a:pt x="24" y="36"/>
                  </a:lnTo>
                  <a:lnTo>
                    <a:pt x="6" y="72"/>
                  </a:lnTo>
                  <a:lnTo>
                    <a:pt x="0" y="114"/>
                  </a:lnTo>
                  <a:close/>
                  <a:moveTo>
                    <a:pt x="0" y="114"/>
                  </a:moveTo>
                  <a:lnTo>
                    <a:pt x="0" y="114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58" name="Freeform 258"/>
            <p:cNvSpPr>
              <a:spLocks noEditPoints="1"/>
            </p:cNvSpPr>
            <p:nvPr/>
          </p:nvSpPr>
          <p:spPr bwMode="auto">
            <a:xfrm>
              <a:off x="2656" y="1285"/>
              <a:ext cx="77" cy="114"/>
            </a:xfrm>
            <a:custGeom>
              <a:avLst/>
              <a:gdLst>
                <a:gd name="T0" fmla="*/ 0 w 77"/>
                <a:gd name="T1" fmla="*/ 0 h 114"/>
                <a:gd name="T2" fmla="*/ 30 w 77"/>
                <a:gd name="T3" fmla="*/ 12 h 114"/>
                <a:gd name="T4" fmla="*/ 54 w 77"/>
                <a:gd name="T5" fmla="*/ 36 h 114"/>
                <a:gd name="T6" fmla="*/ 71 w 77"/>
                <a:gd name="T7" fmla="*/ 72 h 114"/>
                <a:gd name="T8" fmla="*/ 77 w 77"/>
                <a:gd name="T9" fmla="*/ 114 h 114"/>
                <a:gd name="T10" fmla="*/ 77 w 77"/>
                <a:gd name="T11" fmla="*/ 114 h 114"/>
                <a:gd name="T12" fmla="*/ 71 w 77"/>
                <a:gd name="T13" fmla="*/ 72 h 114"/>
                <a:gd name="T14" fmla="*/ 54 w 77"/>
                <a:gd name="T15" fmla="*/ 36 h 114"/>
                <a:gd name="T16" fmla="*/ 30 w 77"/>
                <a:gd name="T17" fmla="*/ 12 h 114"/>
                <a:gd name="T18" fmla="*/ 0 w 77"/>
                <a:gd name="T19" fmla="*/ 0 h 114"/>
                <a:gd name="T20" fmla="*/ 0 w 77"/>
                <a:gd name="T21" fmla="*/ 0 h 114"/>
                <a:gd name="T22" fmla="*/ 0 w 77"/>
                <a:gd name="T23" fmla="*/ 0 h 114"/>
                <a:gd name="T24" fmla="*/ 0 w 77"/>
                <a:gd name="T25" fmla="*/ 0 h 114"/>
                <a:gd name="T26" fmla="*/ 0 w 77"/>
                <a:gd name="T27" fmla="*/ 0 h 1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7"/>
                <a:gd name="T43" fmla="*/ 0 h 114"/>
                <a:gd name="T44" fmla="*/ 77 w 77"/>
                <a:gd name="T45" fmla="*/ 114 h 1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7" h="114">
                  <a:moveTo>
                    <a:pt x="0" y="0"/>
                  </a:moveTo>
                  <a:lnTo>
                    <a:pt x="30" y="12"/>
                  </a:lnTo>
                  <a:lnTo>
                    <a:pt x="54" y="36"/>
                  </a:lnTo>
                  <a:lnTo>
                    <a:pt x="71" y="72"/>
                  </a:lnTo>
                  <a:lnTo>
                    <a:pt x="77" y="114"/>
                  </a:lnTo>
                  <a:lnTo>
                    <a:pt x="71" y="72"/>
                  </a:lnTo>
                  <a:lnTo>
                    <a:pt x="54" y="36"/>
                  </a:lnTo>
                  <a:lnTo>
                    <a:pt x="30" y="1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59" name="Freeform 259"/>
            <p:cNvSpPr>
              <a:spLocks noEditPoints="1"/>
            </p:cNvSpPr>
            <p:nvPr/>
          </p:nvSpPr>
          <p:spPr bwMode="auto">
            <a:xfrm>
              <a:off x="2237" y="1399"/>
              <a:ext cx="496" cy="1"/>
            </a:xfrm>
            <a:custGeom>
              <a:avLst/>
              <a:gdLst>
                <a:gd name="T0" fmla="*/ 0 w 496"/>
                <a:gd name="T1" fmla="*/ 0 h 1"/>
                <a:gd name="T2" fmla="*/ 0 w 496"/>
                <a:gd name="T3" fmla="*/ 0 h 1"/>
                <a:gd name="T4" fmla="*/ 0 w 496"/>
                <a:gd name="T5" fmla="*/ 0 h 1"/>
                <a:gd name="T6" fmla="*/ 496 w 496"/>
                <a:gd name="T7" fmla="*/ 0 h 1"/>
                <a:gd name="T8" fmla="*/ 496 w 496"/>
                <a:gd name="T9" fmla="*/ 0 h 1"/>
                <a:gd name="T10" fmla="*/ 496 w 496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6"/>
                <a:gd name="T19" fmla="*/ 0 h 1"/>
                <a:gd name="T20" fmla="*/ 496 w 496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6" h="1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496" y="0"/>
                  </a:moveTo>
                  <a:lnTo>
                    <a:pt x="496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60" name="Freeform 260"/>
            <p:cNvSpPr>
              <a:spLocks/>
            </p:cNvSpPr>
            <p:nvPr/>
          </p:nvSpPr>
          <p:spPr bwMode="auto">
            <a:xfrm>
              <a:off x="3762" y="2050"/>
              <a:ext cx="329" cy="83"/>
            </a:xfrm>
            <a:custGeom>
              <a:avLst/>
              <a:gdLst>
                <a:gd name="T0" fmla="*/ 0 w 329"/>
                <a:gd name="T1" fmla="*/ 83 h 83"/>
                <a:gd name="T2" fmla="*/ 0 w 329"/>
                <a:gd name="T3" fmla="*/ 0 h 83"/>
                <a:gd name="T4" fmla="*/ 329 w 329"/>
                <a:gd name="T5" fmla="*/ 0 h 83"/>
                <a:gd name="T6" fmla="*/ 329 w 329"/>
                <a:gd name="T7" fmla="*/ 83 h 83"/>
                <a:gd name="T8" fmla="*/ 0 w 329"/>
                <a:gd name="T9" fmla="*/ 83 h 83"/>
                <a:gd name="T10" fmla="*/ 0 w 329"/>
                <a:gd name="T11" fmla="*/ 83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9"/>
                <a:gd name="T19" fmla="*/ 0 h 83"/>
                <a:gd name="T20" fmla="*/ 329 w 329"/>
                <a:gd name="T21" fmla="*/ 83 h 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9" h="83">
                  <a:moveTo>
                    <a:pt x="0" y="83"/>
                  </a:moveTo>
                  <a:lnTo>
                    <a:pt x="0" y="0"/>
                  </a:lnTo>
                  <a:lnTo>
                    <a:pt x="329" y="0"/>
                  </a:lnTo>
                  <a:lnTo>
                    <a:pt x="329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61" name="Freeform 261"/>
            <p:cNvSpPr>
              <a:spLocks/>
            </p:cNvSpPr>
            <p:nvPr/>
          </p:nvSpPr>
          <p:spPr bwMode="auto">
            <a:xfrm>
              <a:off x="3924" y="2050"/>
              <a:ext cx="167" cy="1"/>
            </a:xfrm>
            <a:custGeom>
              <a:avLst/>
              <a:gdLst>
                <a:gd name="T0" fmla="*/ 0 w 167"/>
                <a:gd name="T1" fmla="*/ 0 h 1"/>
                <a:gd name="T2" fmla="*/ 167 w 167"/>
                <a:gd name="T3" fmla="*/ 0 h 1"/>
                <a:gd name="T4" fmla="*/ 0 w 167"/>
                <a:gd name="T5" fmla="*/ 0 h 1"/>
                <a:gd name="T6" fmla="*/ 0 w 16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7"/>
                <a:gd name="T13" fmla="*/ 0 h 1"/>
                <a:gd name="T14" fmla="*/ 167 w 16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7" h="1">
                  <a:moveTo>
                    <a:pt x="0" y="0"/>
                  </a:moveTo>
                  <a:lnTo>
                    <a:pt x="1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62" name="Freeform 262"/>
            <p:cNvSpPr>
              <a:spLocks/>
            </p:cNvSpPr>
            <p:nvPr/>
          </p:nvSpPr>
          <p:spPr bwMode="auto">
            <a:xfrm>
              <a:off x="3924" y="2127"/>
              <a:ext cx="167" cy="1"/>
            </a:xfrm>
            <a:custGeom>
              <a:avLst/>
              <a:gdLst>
                <a:gd name="T0" fmla="*/ 0 w 167"/>
                <a:gd name="T1" fmla="*/ 0 h 1"/>
                <a:gd name="T2" fmla="*/ 167 w 167"/>
                <a:gd name="T3" fmla="*/ 0 h 1"/>
                <a:gd name="T4" fmla="*/ 0 w 167"/>
                <a:gd name="T5" fmla="*/ 0 h 1"/>
                <a:gd name="T6" fmla="*/ 0 w 16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7"/>
                <a:gd name="T13" fmla="*/ 0 h 1"/>
                <a:gd name="T14" fmla="*/ 167 w 16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7" h="1">
                  <a:moveTo>
                    <a:pt x="0" y="0"/>
                  </a:moveTo>
                  <a:lnTo>
                    <a:pt x="1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63" name="Freeform 263"/>
            <p:cNvSpPr>
              <a:spLocks/>
            </p:cNvSpPr>
            <p:nvPr/>
          </p:nvSpPr>
          <p:spPr bwMode="auto">
            <a:xfrm>
              <a:off x="3756" y="2050"/>
              <a:ext cx="168" cy="1"/>
            </a:xfrm>
            <a:custGeom>
              <a:avLst/>
              <a:gdLst>
                <a:gd name="T0" fmla="*/ 168 w 168"/>
                <a:gd name="T1" fmla="*/ 0 h 1"/>
                <a:gd name="T2" fmla="*/ 0 w 168"/>
                <a:gd name="T3" fmla="*/ 0 h 1"/>
                <a:gd name="T4" fmla="*/ 168 w 168"/>
                <a:gd name="T5" fmla="*/ 0 h 1"/>
                <a:gd name="T6" fmla="*/ 168 w 16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8"/>
                <a:gd name="T13" fmla="*/ 0 h 1"/>
                <a:gd name="T14" fmla="*/ 168 w 168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8" h="1">
                  <a:moveTo>
                    <a:pt x="168" y="0"/>
                  </a:moveTo>
                  <a:lnTo>
                    <a:pt x="0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64" name="Freeform 264"/>
            <p:cNvSpPr>
              <a:spLocks/>
            </p:cNvSpPr>
            <p:nvPr/>
          </p:nvSpPr>
          <p:spPr bwMode="auto">
            <a:xfrm>
              <a:off x="3756" y="2127"/>
              <a:ext cx="168" cy="1"/>
            </a:xfrm>
            <a:custGeom>
              <a:avLst/>
              <a:gdLst>
                <a:gd name="T0" fmla="*/ 168 w 168"/>
                <a:gd name="T1" fmla="*/ 0 h 1"/>
                <a:gd name="T2" fmla="*/ 0 w 168"/>
                <a:gd name="T3" fmla="*/ 0 h 1"/>
                <a:gd name="T4" fmla="*/ 168 w 168"/>
                <a:gd name="T5" fmla="*/ 0 h 1"/>
                <a:gd name="T6" fmla="*/ 168 w 16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8"/>
                <a:gd name="T13" fmla="*/ 0 h 1"/>
                <a:gd name="T14" fmla="*/ 168 w 168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8" h="1">
                  <a:moveTo>
                    <a:pt x="168" y="0"/>
                  </a:moveTo>
                  <a:lnTo>
                    <a:pt x="0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65" name="Freeform 265"/>
            <p:cNvSpPr>
              <a:spLocks/>
            </p:cNvSpPr>
            <p:nvPr/>
          </p:nvSpPr>
          <p:spPr bwMode="auto">
            <a:xfrm>
              <a:off x="1687" y="1882"/>
              <a:ext cx="406" cy="454"/>
            </a:xfrm>
            <a:custGeom>
              <a:avLst/>
              <a:gdLst>
                <a:gd name="T0" fmla="*/ 203 w 406"/>
                <a:gd name="T1" fmla="*/ 454 h 454"/>
                <a:gd name="T2" fmla="*/ 245 w 406"/>
                <a:gd name="T3" fmla="*/ 448 h 454"/>
                <a:gd name="T4" fmla="*/ 281 w 406"/>
                <a:gd name="T5" fmla="*/ 436 h 454"/>
                <a:gd name="T6" fmla="*/ 317 w 406"/>
                <a:gd name="T7" fmla="*/ 418 h 454"/>
                <a:gd name="T8" fmla="*/ 347 w 406"/>
                <a:gd name="T9" fmla="*/ 388 h 454"/>
                <a:gd name="T10" fmla="*/ 371 w 406"/>
                <a:gd name="T11" fmla="*/ 353 h 454"/>
                <a:gd name="T12" fmla="*/ 389 w 406"/>
                <a:gd name="T13" fmla="*/ 317 h 454"/>
                <a:gd name="T14" fmla="*/ 401 w 406"/>
                <a:gd name="T15" fmla="*/ 275 h 454"/>
                <a:gd name="T16" fmla="*/ 406 w 406"/>
                <a:gd name="T17" fmla="*/ 227 h 454"/>
                <a:gd name="T18" fmla="*/ 401 w 406"/>
                <a:gd name="T19" fmla="*/ 179 h 454"/>
                <a:gd name="T20" fmla="*/ 389 w 406"/>
                <a:gd name="T21" fmla="*/ 138 h 454"/>
                <a:gd name="T22" fmla="*/ 371 w 406"/>
                <a:gd name="T23" fmla="*/ 102 h 454"/>
                <a:gd name="T24" fmla="*/ 347 w 406"/>
                <a:gd name="T25" fmla="*/ 66 h 454"/>
                <a:gd name="T26" fmla="*/ 317 w 406"/>
                <a:gd name="T27" fmla="*/ 42 h 454"/>
                <a:gd name="T28" fmla="*/ 281 w 406"/>
                <a:gd name="T29" fmla="*/ 18 h 454"/>
                <a:gd name="T30" fmla="*/ 245 w 406"/>
                <a:gd name="T31" fmla="*/ 6 h 454"/>
                <a:gd name="T32" fmla="*/ 203 w 406"/>
                <a:gd name="T33" fmla="*/ 0 h 454"/>
                <a:gd name="T34" fmla="*/ 161 w 406"/>
                <a:gd name="T35" fmla="*/ 6 h 454"/>
                <a:gd name="T36" fmla="*/ 125 w 406"/>
                <a:gd name="T37" fmla="*/ 18 h 454"/>
                <a:gd name="T38" fmla="*/ 90 w 406"/>
                <a:gd name="T39" fmla="*/ 42 h 454"/>
                <a:gd name="T40" fmla="*/ 60 w 406"/>
                <a:gd name="T41" fmla="*/ 66 h 454"/>
                <a:gd name="T42" fmla="*/ 36 w 406"/>
                <a:gd name="T43" fmla="*/ 102 h 454"/>
                <a:gd name="T44" fmla="*/ 18 w 406"/>
                <a:gd name="T45" fmla="*/ 138 h 454"/>
                <a:gd name="T46" fmla="*/ 6 w 406"/>
                <a:gd name="T47" fmla="*/ 179 h 454"/>
                <a:gd name="T48" fmla="*/ 0 w 406"/>
                <a:gd name="T49" fmla="*/ 227 h 454"/>
                <a:gd name="T50" fmla="*/ 6 w 406"/>
                <a:gd name="T51" fmla="*/ 275 h 454"/>
                <a:gd name="T52" fmla="*/ 18 w 406"/>
                <a:gd name="T53" fmla="*/ 317 h 454"/>
                <a:gd name="T54" fmla="*/ 36 w 406"/>
                <a:gd name="T55" fmla="*/ 353 h 454"/>
                <a:gd name="T56" fmla="*/ 60 w 406"/>
                <a:gd name="T57" fmla="*/ 388 h 454"/>
                <a:gd name="T58" fmla="*/ 90 w 406"/>
                <a:gd name="T59" fmla="*/ 418 h 454"/>
                <a:gd name="T60" fmla="*/ 125 w 406"/>
                <a:gd name="T61" fmla="*/ 436 h 454"/>
                <a:gd name="T62" fmla="*/ 161 w 406"/>
                <a:gd name="T63" fmla="*/ 448 h 454"/>
                <a:gd name="T64" fmla="*/ 203 w 406"/>
                <a:gd name="T65" fmla="*/ 454 h 454"/>
                <a:gd name="T66" fmla="*/ 203 w 406"/>
                <a:gd name="T67" fmla="*/ 454 h 4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6"/>
                <a:gd name="T103" fmla="*/ 0 h 454"/>
                <a:gd name="T104" fmla="*/ 406 w 406"/>
                <a:gd name="T105" fmla="*/ 454 h 4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6" h="454">
                  <a:moveTo>
                    <a:pt x="203" y="454"/>
                  </a:moveTo>
                  <a:lnTo>
                    <a:pt x="245" y="448"/>
                  </a:lnTo>
                  <a:lnTo>
                    <a:pt x="281" y="436"/>
                  </a:lnTo>
                  <a:lnTo>
                    <a:pt x="317" y="418"/>
                  </a:lnTo>
                  <a:lnTo>
                    <a:pt x="347" y="388"/>
                  </a:lnTo>
                  <a:lnTo>
                    <a:pt x="371" y="353"/>
                  </a:lnTo>
                  <a:lnTo>
                    <a:pt x="389" y="317"/>
                  </a:lnTo>
                  <a:lnTo>
                    <a:pt x="401" y="275"/>
                  </a:lnTo>
                  <a:lnTo>
                    <a:pt x="406" y="227"/>
                  </a:lnTo>
                  <a:lnTo>
                    <a:pt x="401" y="179"/>
                  </a:lnTo>
                  <a:lnTo>
                    <a:pt x="389" y="138"/>
                  </a:lnTo>
                  <a:lnTo>
                    <a:pt x="371" y="102"/>
                  </a:lnTo>
                  <a:lnTo>
                    <a:pt x="347" y="66"/>
                  </a:lnTo>
                  <a:lnTo>
                    <a:pt x="317" y="42"/>
                  </a:lnTo>
                  <a:lnTo>
                    <a:pt x="281" y="18"/>
                  </a:lnTo>
                  <a:lnTo>
                    <a:pt x="245" y="6"/>
                  </a:lnTo>
                  <a:lnTo>
                    <a:pt x="203" y="0"/>
                  </a:lnTo>
                  <a:lnTo>
                    <a:pt x="161" y="6"/>
                  </a:lnTo>
                  <a:lnTo>
                    <a:pt x="125" y="18"/>
                  </a:lnTo>
                  <a:lnTo>
                    <a:pt x="90" y="42"/>
                  </a:lnTo>
                  <a:lnTo>
                    <a:pt x="60" y="66"/>
                  </a:lnTo>
                  <a:lnTo>
                    <a:pt x="36" y="102"/>
                  </a:lnTo>
                  <a:lnTo>
                    <a:pt x="18" y="138"/>
                  </a:lnTo>
                  <a:lnTo>
                    <a:pt x="6" y="179"/>
                  </a:lnTo>
                  <a:lnTo>
                    <a:pt x="0" y="227"/>
                  </a:lnTo>
                  <a:lnTo>
                    <a:pt x="6" y="275"/>
                  </a:lnTo>
                  <a:lnTo>
                    <a:pt x="18" y="317"/>
                  </a:lnTo>
                  <a:lnTo>
                    <a:pt x="36" y="353"/>
                  </a:lnTo>
                  <a:lnTo>
                    <a:pt x="60" y="388"/>
                  </a:lnTo>
                  <a:lnTo>
                    <a:pt x="90" y="418"/>
                  </a:lnTo>
                  <a:lnTo>
                    <a:pt x="125" y="436"/>
                  </a:lnTo>
                  <a:lnTo>
                    <a:pt x="161" y="448"/>
                  </a:lnTo>
                  <a:lnTo>
                    <a:pt x="203" y="454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66" name="Freeform 266"/>
            <p:cNvSpPr>
              <a:spLocks/>
            </p:cNvSpPr>
            <p:nvPr/>
          </p:nvSpPr>
          <p:spPr bwMode="auto">
            <a:xfrm>
              <a:off x="1890" y="2109"/>
              <a:ext cx="203" cy="227"/>
            </a:xfrm>
            <a:custGeom>
              <a:avLst/>
              <a:gdLst>
                <a:gd name="T0" fmla="*/ 0 w 203"/>
                <a:gd name="T1" fmla="*/ 227 h 227"/>
                <a:gd name="T2" fmla="*/ 42 w 203"/>
                <a:gd name="T3" fmla="*/ 221 h 227"/>
                <a:gd name="T4" fmla="*/ 78 w 203"/>
                <a:gd name="T5" fmla="*/ 209 h 227"/>
                <a:gd name="T6" fmla="*/ 114 w 203"/>
                <a:gd name="T7" fmla="*/ 191 h 227"/>
                <a:gd name="T8" fmla="*/ 144 w 203"/>
                <a:gd name="T9" fmla="*/ 161 h 227"/>
                <a:gd name="T10" fmla="*/ 168 w 203"/>
                <a:gd name="T11" fmla="*/ 126 h 227"/>
                <a:gd name="T12" fmla="*/ 186 w 203"/>
                <a:gd name="T13" fmla="*/ 90 h 227"/>
                <a:gd name="T14" fmla="*/ 198 w 203"/>
                <a:gd name="T15" fmla="*/ 48 h 227"/>
                <a:gd name="T16" fmla="*/ 203 w 203"/>
                <a:gd name="T17" fmla="*/ 0 h 227"/>
                <a:gd name="T18" fmla="*/ 203 w 203"/>
                <a:gd name="T19" fmla="*/ 0 h 227"/>
                <a:gd name="T20" fmla="*/ 198 w 203"/>
                <a:gd name="T21" fmla="*/ 48 h 227"/>
                <a:gd name="T22" fmla="*/ 186 w 203"/>
                <a:gd name="T23" fmla="*/ 90 h 227"/>
                <a:gd name="T24" fmla="*/ 168 w 203"/>
                <a:gd name="T25" fmla="*/ 126 h 227"/>
                <a:gd name="T26" fmla="*/ 144 w 203"/>
                <a:gd name="T27" fmla="*/ 161 h 227"/>
                <a:gd name="T28" fmla="*/ 114 w 203"/>
                <a:gd name="T29" fmla="*/ 191 h 227"/>
                <a:gd name="T30" fmla="*/ 78 w 203"/>
                <a:gd name="T31" fmla="*/ 209 h 227"/>
                <a:gd name="T32" fmla="*/ 42 w 203"/>
                <a:gd name="T33" fmla="*/ 221 h 227"/>
                <a:gd name="T34" fmla="*/ 0 w 203"/>
                <a:gd name="T35" fmla="*/ 227 h 227"/>
                <a:gd name="T36" fmla="*/ 0 w 203"/>
                <a:gd name="T37" fmla="*/ 227 h 2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3"/>
                <a:gd name="T58" fmla="*/ 0 h 227"/>
                <a:gd name="T59" fmla="*/ 203 w 203"/>
                <a:gd name="T60" fmla="*/ 227 h 2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3" h="227">
                  <a:moveTo>
                    <a:pt x="0" y="227"/>
                  </a:moveTo>
                  <a:lnTo>
                    <a:pt x="42" y="221"/>
                  </a:lnTo>
                  <a:lnTo>
                    <a:pt x="78" y="209"/>
                  </a:lnTo>
                  <a:lnTo>
                    <a:pt x="114" y="191"/>
                  </a:lnTo>
                  <a:lnTo>
                    <a:pt x="144" y="161"/>
                  </a:lnTo>
                  <a:lnTo>
                    <a:pt x="168" y="126"/>
                  </a:lnTo>
                  <a:lnTo>
                    <a:pt x="186" y="90"/>
                  </a:lnTo>
                  <a:lnTo>
                    <a:pt x="198" y="48"/>
                  </a:lnTo>
                  <a:lnTo>
                    <a:pt x="203" y="0"/>
                  </a:lnTo>
                  <a:lnTo>
                    <a:pt x="198" y="48"/>
                  </a:lnTo>
                  <a:lnTo>
                    <a:pt x="186" y="90"/>
                  </a:lnTo>
                  <a:lnTo>
                    <a:pt x="168" y="126"/>
                  </a:lnTo>
                  <a:lnTo>
                    <a:pt x="144" y="161"/>
                  </a:lnTo>
                  <a:lnTo>
                    <a:pt x="114" y="191"/>
                  </a:lnTo>
                  <a:lnTo>
                    <a:pt x="78" y="209"/>
                  </a:lnTo>
                  <a:lnTo>
                    <a:pt x="42" y="221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67" name="Freeform 267"/>
            <p:cNvSpPr>
              <a:spLocks noEditPoints="1"/>
            </p:cNvSpPr>
            <p:nvPr/>
          </p:nvSpPr>
          <p:spPr bwMode="auto">
            <a:xfrm>
              <a:off x="1890" y="1882"/>
              <a:ext cx="203" cy="227"/>
            </a:xfrm>
            <a:custGeom>
              <a:avLst/>
              <a:gdLst>
                <a:gd name="T0" fmla="*/ 203 w 203"/>
                <a:gd name="T1" fmla="*/ 227 h 227"/>
                <a:gd name="T2" fmla="*/ 198 w 203"/>
                <a:gd name="T3" fmla="*/ 179 h 227"/>
                <a:gd name="T4" fmla="*/ 186 w 203"/>
                <a:gd name="T5" fmla="*/ 138 h 227"/>
                <a:gd name="T6" fmla="*/ 168 w 203"/>
                <a:gd name="T7" fmla="*/ 102 h 227"/>
                <a:gd name="T8" fmla="*/ 144 w 203"/>
                <a:gd name="T9" fmla="*/ 66 h 227"/>
                <a:gd name="T10" fmla="*/ 114 w 203"/>
                <a:gd name="T11" fmla="*/ 42 h 227"/>
                <a:gd name="T12" fmla="*/ 78 w 203"/>
                <a:gd name="T13" fmla="*/ 18 h 227"/>
                <a:gd name="T14" fmla="*/ 42 w 203"/>
                <a:gd name="T15" fmla="*/ 6 h 227"/>
                <a:gd name="T16" fmla="*/ 0 w 203"/>
                <a:gd name="T17" fmla="*/ 0 h 227"/>
                <a:gd name="T18" fmla="*/ 0 w 203"/>
                <a:gd name="T19" fmla="*/ 0 h 227"/>
                <a:gd name="T20" fmla="*/ 42 w 203"/>
                <a:gd name="T21" fmla="*/ 6 h 227"/>
                <a:gd name="T22" fmla="*/ 78 w 203"/>
                <a:gd name="T23" fmla="*/ 18 h 227"/>
                <a:gd name="T24" fmla="*/ 114 w 203"/>
                <a:gd name="T25" fmla="*/ 42 h 227"/>
                <a:gd name="T26" fmla="*/ 144 w 203"/>
                <a:gd name="T27" fmla="*/ 66 h 227"/>
                <a:gd name="T28" fmla="*/ 168 w 203"/>
                <a:gd name="T29" fmla="*/ 102 h 227"/>
                <a:gd name="T30" fmla="*/ 186 w 203"/>
                <a:gd name="T31" fmla="*/ 138 h 227"/>
                <a:gd name="T32" fmla="*/ 198 w 203"/>
                <a:gd name="T33" fmla="*/ 179 h 227"/>
                <a:gd name="T34" fmla="*/ 203 w 203"/>
                <a:gd name="T35" fmla="*/ 227 h 227"/>
                <a:gd name="T36" fmla="*/ 203 w 203"/>
                <a:gd name="T37" fmla="*/ 227 h 227"/>
                <a:gd name="T38" fmla="*/ 203 w 203"/>
                <a:gd name="T39" fmla="*/ 227 h 227"/>
                <a:gd name="T40" fmla="*/ 203 w 203"/>
                <a:gd name="T41" fmla="*/ 227 h 227"/>
                <a:gd name="T42" fmla="*/ 203 w 203"/>
                <a:gd name="T43" fmla="*/ 227 h 2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3"/>
                <a:gd name="T67" fmla="*/ 0 h 227"/>
                <a:gd name="T68" fmla="*/ 203 w 203"/>
                <a:gd name="T69" fmla="*/ 227 h 2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3" h="227">
                  <a:moveTo>
                    <a:pt x="203" y="227"/>
                  </a:moveTo>
                  <a:lnTo>
                    <a:pt x="198" y="179"/>
                  </a:lnTo>
                  <a:lnTo>
                    <a:pt x="186" y="138"/>
                  </a:lnTo>
                  <a:lnTo>
                    <a:pt x="168" y="102"/>
                  </a:lnTo>
                  <a:lnTo>
                    <a:pt x="144" y="66"/>
                  </a:lnTo>
                  <a:lnTo>
                    <a:pt x="114" y="42"/>
                  </a:lnTo>
                  <a:lnTo>
                    <a:pt x="78" y="18"/>
                  </a:lnTo>
                  <a:lnTo>
                    <a:pt x="42" y="6"/>
                  </a:lnTo>
                  <a:lnTo>
                    <a:pt x="0" y="0"/>
                  </a:lnTo>
                  <a:lnTo>
                    <a:pt x="42" y="6"/>
                  </a:lnTo>
                  <a:lnTo>
                    <a:pt x="78" y="18"/>
                  </a:lnTo>
                  <a:lnTo>
                    <a:pt x="114" y="42"/>
                  </a:lnTo>
                  <a:lnTo>
                    <a:pt x="144" y="66"/>
                  </a:lnTo>
                  <a:lnTo>
                    <a:pt x="168" y="102"/>
                  </a:lnTo>
                  <a:lnTo>
                    <a:pt x="186" y="138"/>
                  </a:lnTo>
                  <a:lnTo>
                    <a:pt x="198" y="179"/>
                  </a:lnTo>
                  <a:lnTo>
                    <a:pt x="203" y="227"/>
                  </a:lnTo>
                  <a:close/>
                  <a:moveTo>
                    <a:pt x="203" y="227"/>
                  </a:moveTo>
                  <a:lnTo>
                    <a:pt x="203" y="2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68" name="Freeform 268"/>
            <p:cNvSpPr>
              <a:spLocks noEditPoints="1"/>
            </p:cNvSpPr>
            <p:nvPr/>
          </p:nvSpPr>
          <p:spPr bwMode="auto">
            <a:xfrm>
              <a:off x="1687" y="1882"/>
              <a:ext cx="203" cy="227"/>
            </a:xfrm>
            <a:custGeom>
              <a:avLst/>
              <a:gdLst>
                <a:gd name="T0" fmla="*/ 203 w 203"/>
                <a:gd name="T1" fmla="*/ 0 h 227"/>
                <a:gd name="T2" fmla="*/ 161 w 203"/>
                <a:gd name="T3" fmla="*/ 6 h 227"/>
                <a:gd name="T4" fmla="*/ 125 w 203"/>
                <a:gd name="T5" fmla="*/ 18 h 227"/>
                <a:gd name="T6" fmla="*/ 90 w 203"/>
                <a:gd name="T7" fmla="*/ 42 h 227"/>
                <a:gd name="T8" fmla="*/ 60 w 203"/>
                <a:gd name="T9" fmla="*/ 66 h 227"/>
                <a:gd name="T10" fmla="*/ 36 w 203"/>
                <a:gd name="T11" fmla="*/ 102 h 227"/>
                <a:gd name="T12" fmla="*/ 18 w 203"/>
                <a:gd name="T13" fmla="*/ 138 h 227"/>
                <a:gd name="T14" fmla="*/ 6 w 203"/>
                <a:gd name="T15" fmla="*/ 179 h 227"/>
                <a:gd name="T16" fmla="*/ 0 w 203"/>
                <a:gd name="T17" fmla="*/ 227 h 227"/>
                <a:gd name="T18" fmla="*/ 0 w 203"/>
                <a:gd name="T19" fmla="*/ 227 h 227"/>
                <a:gd name="T20" fmla="*/ 6 w 203"/>
                <a:gd name="T21" fmla="*/ 179 h 227"/>
                <a:gd name="T22" fmla="*/ 18 w 203"/>
                <a:gd name="T23" fmla="*/ 138 h 227"/>
                <a:gd name="T24" fmla="*/ 36 w 203"/>
                <a:gd name="T25" fmla="*/ 102 h 227"/>
                <a:gd name="T26" fmla="*/ 60 w 203"/>
                <a:gd name="T27" fmla="*/ 66 h 227"/>
                <a:gd name="T28" fmla="*/ 90 w 203"/>
                <a:gd name="T29" fmla="*/ 42 h 227"/>
                <a:gd name="T30" fmla="*/ 125 w 203"/>
                <a:gd name="T31" fmla="*/ 18 h 227"/>
                <a:gd name="T32" fmla="*/ 161 w 203"/>
                <a:gd name="T33" fmla="*/ 6 h 227"/>
                <a:gd name="T34" fmla="*/ 203 w 203"/>
                <a:gd name="T35" fmla="*/ 0 h 227"/>
                <a:gd name="T36" fmla="*/ 203 w 203"/>
                <a:gd name="T37" fmla="*/ 0 h 227"/>
                <a:gd name="T38" fmla="*/ 203 w 203"/>
                <a:gd name="T39" fmla="*/ 0 h 227"/>
                <a:gd name="T40" fmla="*/ 203 w 203"/>
                <a:gd name="T41" fmla="*/ 0 h 227"/>
                <a:gd name="T42" fmla="*/ 203 w 203"/>
                <a:gd name="T43" fmla="*/ 0 h 2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3"/>
                <a:gd name="T67" fmla="*/ 0 h 227"/>
                <a:gd name="T68" fmla="*/ 203 w 203"/>
                <a:gd name="T69" fmla="*/ 227 h 2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3" h="227">
                  <a:moveTo>
                    <a:pt x="203" y="0"/>
                  </a:moveTo>
                  <a:lnTo>
                    <a:pt x="161" y="6"/>
                  </a:lnTo>
                  <a:lnTo>
                    <a:pt x="125" y="18"/>
                  </a:lnTo>
                  <a:lnTo>
                    <a:pt x="90" y="42"/>
                  </a:lnTo>
                  <a:lnTo>
                    <a:pt x="60" y="66"/>
                  </a:lnTo>
                  <a:lnTo>
                    <a:pt x="36" y="102"/>
                  </a:lnTo>
                  <a:lnTo>
                    <a:pt x="18" y="138"/>
                  </a:lnTo>
                  <a:lnTo>
                    <a:pt x="6" y="179"/>
                  </a:lnTo>
                  <a:lnTo>
                    <a:pt x="0" y="227"/>
                  </a:lnTo>
                  <a:lnTo>
                    <a:pt x="6" y="179"/>
                  </a:lnTo>
                  <a:lnTo>
                    <a:pt x="18" y="138"/>
                  </a:lnTo>
                  <a:lnTo>
                    <a:pt x="36" y="102"/>
                  </a:lnTo>
                  <a:lnTo>
                    <a:pt x="60" y="66"/>
                  </a:lnTo>
                  <a:lnTo>
                    <a:pt x="90" y="42"/>
                  </a:lnTo>
                  <a:lnTo>
                    <a:pt x="125" y="18"/>
                  </a:lnTo>
                  <a:lnTo>
                    <a:pt x="161" y="6"/>
                  </a:lnTo>
                  <a:lnTo>
                    <a:pt x="203" y="0"/>
                  </a:lnTo>
                  <a:close/>
                  <a:moveTo>
                    <a:pt x="203" y="0"/>
                  </a:moveTo>
                  <a:lnTo>
                    <a:pt x="20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69" name="Freeform 269"/>
            <p:cNvSpPr>
              <a:spLocks noEditPoints="1"/>
            </p:cNvSpPr>
            <p:nvPr/>
          </p:nvSpPr>
          <p:spPr bwMode="auto">
            <a:xfrm>
              <a:off x="1687" y="2109"/>
              <a:ext cx="203" cy="227"/>
            </a:xfrm>
            <a:custGeom>
              <a:avLst/>
              <a:gdLst>
                <a:gd name="T0" fmla="*/ 0 w 203"/>
                <a:gd name="T1" fmla="*/ 0 h 227"/>
                <a:gd name="T2" fmla="*/ 6 w 203"/>
                <a:gd name="T3" fmla="*/ 48 h 227"/>
                <a:gd name="T4" fmla="*/ 18 w 203"/>
                <a:gd name="T5" fmla="*/ 90 h 227"/>
                <a:gd name="T6" fmla="*/ 36 w 203"/>
                <a:gd name="T7" fmla="*/ 126 h 227"/>
                <a:gd name="T8" fmla="*/ 60 w 203"/>
                <a:gd name="T9" fmla="*/ 161 h 227"/>
                <a:gd name="T10" fmla="*/ 90 w 203"/>
                <a:gd name="T11" fmla="*/ 191 h 227"/>
                <a:gd name="T12" fmla="*/ 125 w 203"/>
                <a:gd name="T13" fmla="*/ 209 h 227"/>
                <a:gd name="T14" fmla="*/ 161 w 203"/>
                <a:gd name="T15" fmla="*/ 221 h 227"/>
                <a:gd name="T16" fmla="*/ 203 w 203"/>
                <a:gd name="T17" fmla="*/ 227 h 227"/>
                <a:gd name="T18" fmla="*/ 203 w 203"/>
                <a:gd name="T19" fmla="*/ 227 h 227"/>
                <a:gd name="T20" fmla="*/ 161 w 203"/>
                <a:gd name="T21" fmla="*/ 221 h 227"/>
                <a:gd name="T22" fmla="*/ 125 w 203"/>
                <a:gd name="T23" fmla="*/ 209 h 227"/>
                <a:gd name="T24" fmla="*/ 90 w 203"/>
                <a:gd name="T25" fmla="*/ 191 h 227"/>
                <a:gd name="T26" fmla="*/ 60 w 203"/>
                <a:gd name="T27" fmla="*/ 161 h 227"/>
                <a:gd name="T28" fmla="*/ 36 w 203"/>
                <a:gd name="T29" fmla="*/ 126 h 227"/>
                <a:gd name="T30" fmla="*/ 18 w 203"/>
                <a:gd name="T31" fmla="*/ 90 h 227"/>
                <a:gd name="T32" fmla="*/ 6 w 203"/>
                <a:gd name="T33" fmla="*/ 48 h 227"/>
                <a:gd name="T34" fmla="*/ 0 w 203"/>
                <a:gd name="T35" fmla="*/ 0 h 227"/>
                <a:gd name="T36" fmla="*/ 0 w 203"/>
                <a:gd name="T37" fmla="*/ 0 h 227"/>
                <a:gd name="T38" fmla="*/ 0 w 203"/>
                <a:gd name="T39" fmla="*/ 0 h 227"/>
                <a:gd name="T40" fmla="*/ 0 w 203"/>
                <a:gd name="T41" fmla="*/ 0 h 227"/>
                <a:gd name="T42" fmla="*/ 0 w 203"/>
                <a:gd name="T43" fmla="*/ 0 h 2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3"/>
                <a:gd name="T67" fmla="*/ 0 h 227"/>
                <a:gd name="T68" fmla="*/ 203 w 203"/>
                <a:gd name="T69" fmla="*/ 227 h 2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3" h="227">
                  <a:moveTo>
                    <a:pt x="0" y="0"/>
                  </a:moveTo>
                  <a:lnTo>
                    <a:pt x="6" y="48"/>
                  </a:lnTo>
                  <a:lnTo>
                    <a:pt x="18" y="90"/>
                  </a:lnTo>
                  <a:lnTo>
                    <a:pt x="36" y="126"/>
                  </a:lnTo>
                  <a:lnTo>
                    <a:pt x="60" y="161"/>
                  </a:lnTo>
                  <a:lnTo>
                    <a:pt x="90" y="191"/>
                  </a:lnTo>
                  <a:lnTo>
                    <a:pt x="125" y="209"/>
                  </a:lnTo>
                  <a:lnTo>
                    <a:pt x="161" y="221"/>
                  </a:lnTo>
                  <a:lnTo>
                    <a:pt x="203" y="227"/>
                  </a:lnTo>
                  <a:lnTo>
                    <a:pt x="161" y="221"/>
                  </a:lnTo>
                  <a:lnTo>
                    <a:pt x="125" y="209"/>
                  </a:lnTo>
                  <a:lnTo>
                    <a:pt x="90" y="191"/>
                  </a:lnTo>
                  <a:lnTo>
                    <a:pt x="60" y="161"/>
                  </a:lnTo>
                  <a:lnTo>
                    <a:pt x="36" y="126"/>
                  </a:lnTo>
                  <a:lnTo>
                    <a:pt x="18" y="90"/>
                  </a:lnTo>
                  <a:lnTo>
                    <a:pt x="6" y="4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70" name="Freeform 270"/>
            <p:cNvSpPr>
              <a:spLocks/>
            </p:cNvSpPr>
            <p:nvPr/>
          </p:nvSpPr>
          <p:spPr bwMode="auto">
            <a:xfrm>
              <a:off x="1890" y="2336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71" name="Freeform 271"/>
            <p:cNvSpPr>
              <a:spLocks/>
            </p:cNvSpPr>
            <p:nvPr/>
          </p:nvSpPr>
          <p:spPr bwMode="auto">
            <a:xfrm>
              <a:off x="1824" y="1960"/>
              <a:ext cx="120" cy="137"/>
            </a:xfrm>
            <a:custGeom>
              <a:avLst/>
              <a:gdLst>
                <a:gd name="T0" fmla="*/ 54 w 120"/>
                <a:gd name="T1" fmla="*/ 60 h 137"/>
                <a:gd name="T2" fmla="*/ 0 w 120"/>
                <a:gd name="T3" fmla="*/ 60 h 137"/>
                <a:gd name="T4" fmla="*/ 0 w 120"/>
                <a:gd name="T5" fmla="*/ 78 h 137"/>
                <a:gd name="T6" fmla="*/ 54 w 120"/>
                <a:gd name="T7" fmla="*/ 78 h 137"/>
                <a:gd name="T8" fmla="*/ 54 w 120"/>
                <a:gd name="T9" fmla="*/ 137 h 137"/>
                <a:gd name="T10" fmla="*/ 72 w 120"/>
                <a:gd name="T11" fmla="*/ 137 h 137"/>
                <a:gd name="T12" fmla="*/ 72 w 120"/>
                <a:gd name="T13" fmla="*/ 78 h 137"/>
                <a:gd name="T14" fmla="*/ 120 w 120"/>
                <a:gd name="T15" fmla="*/ 78 h 137"/>
                <a:gd name="T16" fmla="*/ 120 w 120"/>
                <a:gd name="T17" fmla="*/ 60 h 137"/>
                <a:gd name="T18" fmla="*/ 72 w 120"/>
                <a:gd name="T19" fmla="*/ 60 h 137"/>
                <a:gd name="T20" fmla="*/ 72 w 120"/>
                <a:gd name="T21" fmla="*/ 0 h 137"/>
                <a:gd name="T22" fmla="*/ 54 w 120"/>
                <a:gd name="T23" fmla="*/ 0 h 137"/>
                <a:gd name="T24" fmla="*/ 54 w 120"/>
                <a:gd name="T25" fmla="*/ 60 h 1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"/>
                <a:gd name="T40" fmla="*/ 0 h 137"/>
                <a:gd name="T41" fmla="*/ 120 w 120"/>
                <a:gd name="T42" fmla="*/ 137 h 1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" h="137">
                  <a:moveTo>
                    <a:pt x="54" y="60"/>
                  </a:moveTo>
                  <a:lnTo>
                    <a:pt x="0" y="60"/>
                  </a:lnTo>
                  <a:lnTo>
                    <a:pt x="0" y="78"/>
                  </a:lnTo>
                  <a:lnTo>
                    <a:pt x="54" y="78"/>
                  </a:lnTo>
                  <a:lnTo>
                    <a:pt x="54" y="137"/>
                  </a:lnTo>
                  <a:lnTo>
                    <a:pt x="72" y="137"/>
                  </a:lnTo>
                  <a:lnTo>
                    <a:pt x="72" y="78"/>
                  </a:lnTo>
                  <a:lnTo>
                    <a:pt x="120" y="78"/>
                  </a:lnTo>
                  <a:lnTo>
                    <a:pt x="120" y="60"/>
                  </a:lnTo>
                  <a:lnTo>
                    <a:pt x="72" y="60"/>
                  </a:lnTo>
                  <a:lnTo>
                    <a:pt x="72" y="0"/>
                  </a:lnTo>
                  <a:lnTo>
                    <a:pt x="54" y="0"/>
                  </a:lnTo>
                  <a:lnTo>
                    <a:pt x="54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72" name="Rectangle 272"/>
            <p:cNvSpPr>
              <a:spLocks noChangeArrowheads="1"/>
            </p:cNvSpPr>
            <p:nvPr/>
          </p:nvSpPr>
          <p:spPr bwMode="auto">
            <a:xfrm>
              <a:off x="1824" y="2205"/>
              <a:ext cx="126" cy="1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173" name="Freeform 273"/>
            <p:cNvSpPr>
              <a:spLocks/>
            </p:cNvSpPr>
            <p:nvPr/>
          </p:nvSpPr>
          <p:spPr bwMode="auto">
            <a:xfrm>
              <a:off x="700" y="2032"/>
              <a:ext cx="66" cy="179"/>
            </a:xfrm>
            <a:custGeom>
              <a:avLst/>
              <a:gdLst>
                <a:gd name="T0" fmla="*/ 0 w 66"/>
                <a:gd name="T1" fmla="*/ 179 h 179"/>
                <a:gd name="T2" fmla="*/ 66 w 66"/>
                <a:gd name="T3" fmla="*/ 179 h 179"/>
                <a:gd name="T4" fmla="*/ 66 w 66"/>
                <a:gd name="T5" fmla="*/ 173 h 179"/>
                <a:gd name="T6" fmla="*/ 54 w 66"/>
                <a:gd name="T7" fmla="*/ 173 h 179"/>
                <a:gd name="T8" fmla="*/ 48 w 66"/>
                <a:gd name="T9" fmla="*/ 173 h 179"/>
                <a:gd name="T10" fmla="*/ 48 w 66"/>
                <a:gd name="T11" fmla="*/ 161 h 179"/>
                <a:gd name="T12" fmla="*/ 48 w 66"/>
                <a:gd name="T13" fmla="*/ 0 h 179"/>
                <a:gd name="T14" fmla="*/ 42 w 66"/>
                <a:gd name="T15" fmla="*/ 0 h 179"/>
                <a:gd name="T16" fmla="*/ 0 w 66"/>
                <a:gd name="T17" fmla="*/ 23 h 179"/>
                <a:gd name="T18" fmla="*/ 0 w 66"/>
                <a:gd name="T19" fmla="*/ 23 h 179"/>
                <a:gd name="T20" fmla="*/ 12 w 66"/>
                <a:gd name="T21" fmla="*/ 18 h 179"/>
                <a:gd name="T22" fmla="*/ 18 w 66"/>
                <a:gd name="T23" fmla="*/ 18 h 179"/>
                <a:gd name="T24" fmla="*/ 24 w 66"/>
                <a:gd name="T25" fmla="*/ 23 h 179"/>
                <a:gd name="T26" fmla="*/ 24 w 66"/>
                <a:gd name="T27" fmla="*/ 35 h 179"/>
                <a:gd name="T28" fmla="*/ 24 w 66"/>
                <a:gd name="T29" fmla="*/ 155 h 179"/>
                <a:gd name="T30" fmla="*/ 24 w 66"/>
                <a:gd name="T31" fmla="*/ 167 h 179"/>
                <a:gd name="T32" fmla="*/ 18 w 66"/>
                <a:gd name="T33" fmla="*/ 173 h 179"/>
                <a:gd name="T34" fmla="*/ 0 w 66"/>
                <a:gd name="T35" fmla="*/ 173 h 179"/>
                <a:gd name="T36" fmla="*/ 0 w 66"/>
                <a:gd name="T37" fmla="*/ 179 h 1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"/>
                <a:gd name="T58" fmla="*/ 0 h 179"/>
                <a:gd name="T59" fmla="*/ 66 w 66"/>
                <a:gd name="T60" fmla="*/ 179 h 1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" h="179">
                  <a:moveTo>
                    <a:pt x="0" y="179"/>
                  </a:moveTo>
                  <a:lnTo>
                    <a:pt x="66" y="179"/>
                  </a:lnTo>
                  <a:lnTo>
                    <a:pt x="66" y="173"/>
                  </a:lnTo>
                  <a:lnTo>
                    <a:pt x="54" y="173"/>
                  </a:lnTo>
                  <a:lnTo>
                    <a:pt x="48" y="173"/>
                  </a:lnTo>
                  <a:lnTo>
                    <a:pt x="48" y="161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0" y="23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23"/>
                  </a:lnTo>
                  <a:lnTo>
                    <a:pt x="24" y="35"/>
                  </a:lnTo>
                  <a:lnTo>
                    <a:pt x="24" y="155"/>
                  </a:lnTo>
                  <a:lnTo>
                    <a:pt x="24" y="167"/>
                  </a:lnTo>
                  <a:lnTo>
                    <a:pt x="18" y="173"/>
                  </a:lnTo>
                  <a:lnTo>
                    <a:pt x="0" y="173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74" name="Freeform 274"/>
            <p:cNvSpPr>
              <a:spLocks noEditPoints="1"/>
            </p:cNvSpPr>
            <p:nvPr/>
          </p:nvSpPr>
          <p:spPr bwMode="auto">
            <a:xfrm>
              <a:off x="802" y="2032"/>
              <a:ext cx="107" cy="185"/>
            </a:xfrm>
            <a:custGeom>
              <a:avLst/>
              <a:gdLst>
                <a:gd name="T0" fmla="*/ 53 w 107"/>
                <a:gd name="T1" fmla="*/ 6 h 185"/>
                <a:gd name="T2" fmla="*/ 65 w 107"/>
                <a:gd name="T3" fmla="*/ 12 h 185"/>
                <a:gd name="T4" fmla="*/ 71 w 107"/>
                <a:gd name="T5" fmla="*/ 18 h 185"/>
                <a:gd name="T6" fmla="*/ 77 w 107"/>
                <a:gd name="T7" fmla="*/ 41 h 185"/>
                <a:gd name="T8" fmla="*/ 83 w 107"/>
                <a:gd name="T9" fmla="*/ 71 h 185"/>
                <a:gd name="T10" fmla="*/ 83 w 107"/>
                <a:gd name="T11" fmla="*/ 89 h 185"/>
                <a:gd name="T12" fmla="*/ 83 w 107"/>
                <a:gd name="T13" fmla="*/ 113 h 185"/>
                <a:gd name="T14" fmla="*/ 77 w 107"/>
                <a:gd name="T15" fmla="*/ 143 h 185"/>
                <a:gd name="T16" fmla="*/ 71 w 107"/>
                <a:gd name="T17" fmla="*/ 167 h 185"/>
                <a:gd name="T18" fmla="*/ 65 w 107"/>
                <a:gd name="T19" fmla="*/ 179 h 185"/>
                <a:gd name="T20" fmla="*/ 53 w 107"/>
                <a:gd name="T21" fmla="*/ 179 h 185"/>
                <a:gd name="T22" fmla="*/ 41 w 107"/>
                <a:gd name="T23" fmla="*/ 179 h 185"/>
                <a:gd name="T24" fmla="*/ 35 w 107"/>
                <a:gd name="T25" fmla="*/ 167 h 185"/>
                <a:gd name="T26" fmla="*/ 30 w 107"/>
                <a:gd name="T27" fmla="*/ 143 h 185"/>
                <a:gd name="T28" fmla="*/ 24 w 107"/>
                <a:gd name="T29" fmla="*/ 113 h 185"/>
                <a:gd name="T30" fmla="*/ 24 w 107"/>
                <a:gd name="T31" fmla="*/ 89 h 185"/>
                <a:gd name="T32" fmla="*/ 24 w 107"/>
                <a:gd name="T33" fmla="*/ 71 h 185"/>
                <a:gd name="T34" fmla="*/ 30 w 107"/>
                <a:gd name="T35" fmla="*/ 41 h 185"/>
                <a:gd name="T36" fmla="*/ 35 w 107"/>
                <a:gd name="T37" fmla="*/ 18 h 185"/>
                <a:gd name="T38" fmla="*/ 41 w 107"/>
                <a:gd name="T39" fmla="*/ 12 h 185"/>
                <a:gd name="T40" fmla="*/ 53 w 107"/>
                <a:gd name="T41" fmla="*/ 6 h 185"/>
                <a:gd name="T42" fmla="*/ 53 w 107"/>
                <a:gd name="T43" fmla="*/ 6 h 185"/>
                <a:gd name="T44" fmla="*/ 53 w 107"/>
                <a:gd name="T45" fmla="*/ 0 h 185"/>
                <a:gd name="T46" fmla="*/ 24 w 107"/>
                <a:gd name="T47" fmla="*/ 12 h 185"/>
                <a:gd name="T48" fmla="*/ 12 w 107"/>
                <a:gd name="T49" fmla="*/ 35 h 185"/>
                <a:gd name="T50" fmla="*/ 0 w 107"/>
                <a:gd name="T51" fmla="*/ 65 h 185"/>
                <a:gd name="T52" fmla="*/ 0 w 107"/>
                <a:gd name="T53" fmla="*/ 89 h 185"/>
                <a:gd name="T54" fmla="*/ 0 w 107"/>
                <a:gd name="T55" fmla="*/ 119 h 185"/>
                <a:gd name="T56" fmla="*/ 12 w 107"/>
                <a:gd name="T57" fmla="*/ 149 h 185"/>
                <a:gd name="T58" fmla="*/ 24 w 107"/>
                <a:gd name="T59" fmla="*/ 173 h 185"/>
                <a:gd name="T60" fmla="*/ 53 w 107"/>
                <a:gd name="T61" fmla="*/ 185 h 185"/>
                <a:gd name="T62" fmla="*/ 77 w 107"/>
                <a:gd name="T63" fmla="*/ 173 h 185"/>
                <a:gd name="T64" fmla="*/ 95 w 107"/>
                <a:gd name="T65" fmla="*/ 149 h 185"/>
                <a:gd name="T66" fmla="*/ 107 w 107"/>
                <a:gd name="T67" fmla="*/ 119 h 185"/>
                <a:gd name="T68" fmla="*/ 107 w 107"/>
                <a:gd name="T69" fmla="*/ 89 h 185"/>
                <a:gd name="T70" fmla="*/ 107 w 107"/>
                <a:gd name="T71" fmla="*/ 65 h 185"/>
                <a:gd name="T72" fmla="*/ 95 w 107"/>
                <a:gd name="T73" fmla="*/ 35 h 185"/>
                <a:gd name="T74" fmla="*/ 77 w 107"/>
                <a:gd name="T75" fmla="*/ 12 h 185"/>
                <a:gd name="T76" fmla="*/ 53 w 107"/>
                <a:gd name="T77" fmla="*/ 0 h 185"/>
                <a:gd name="T78" fmla="*/ 53 w 107"/>
                <a:gd name="T79" fmla="*/ 0 h 18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7"/>
                <a:gd name="T121" fmla="*/ 0 h 185"/>
                <a:gd name="T122" fmla="*/ 107 w 107"/>
                <a:gd name="T123" fmla="*/ 185 h 18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7" h="185">
                  <a:moveTo>
                    <a:pt x="53" y="6"/>
                  </a:moveTo>
                  <a:lnTo>
                    <a:pt x="65" y="12"/>
                  </a:lnTo>
                  <a:lnTo>
                    <a:pt x="71" y="18"/>
                  </a:lnTo>
                  <a:lnTo>
                    <a:pt x="77" y="41"/>
                  </a:lnTo>
                  <a:lnTo>
                    <a:pt x="83" y="71"/>
                  </a:lnTo>
                  <a:lnTo>
                    <a:pt x="83" y="89"/>
                  </a:lnTo>
                  <a:lnTo>
                    <a:pt x="83" y="113"/>
                  </a:lnTo>
                  <a:lnTo>
                    <a:pt x="77" y="143"/>
                  </a:lnTo>
                  <a:lnTo>
                    <a:pt x="71" y="167"/>
                  </a:lnTo>
                  <a:lnTo>
                    <a:pt x="65" y="179"/>
                  </a:lnTo>
                  <a:lnTo>
                    <a:pt x="53" y="179"/>
                  </a:lnTo>
                  <a:lnTo>
                    <a:pt x="41" y="179"/>
                  </a:lnTo>
                  <a:lnTo>
                    <a:pt x="35" y="167"/>
                  </a:lnTo>
                  <a:lnTo>
                    <a:pt x="30" y="143"/>
                  </a:lnTo>
                  <a:lnTo>
                    <a:pt x="24" y="113"/>
                  </a:lnTo>
                  <a:lnTo>
                    <a:pt x="24" y="89"/>
                  </a:lnTo>
                  <a:lnTo>
                    <a:pt x="24" y="71"/>
                  </a:lnTo>
                  <a:lnTo>
                    <a:pt x="30" y="41"/>
                  </a:lnTo>
                  <a:lnTo>
                    <a:pt x="35" y="18"/>
                  </a:lnTo>
                  <a:lnTo>
                    <a:pt x="41" y="12"/>
                  </a:lnTo>
                  <a:lnTo>
                    <a:pt x="53" y="6"/>
                  </a:lnTo>
                  <a:close/>
                  <a:moveTo>
                    <a:pt x="53" y="0"/>
                  </a:moveTo>
                  <a:lnTo>
                    <a:pt x="24" y="12"/>
                  </a:lnTo>
                  <a:lnTo>
                    <a:pt x="12" y="35"/>
                  </a:lnTo>
                  <a:lnTo>
                    <a:pt x="0" y="65"/>
                  </a:lnTo>
                  <a:lnTo>
                    <a:pt x="0" y="89"/>
                  </a:lnTo>
                  <a:lnTo>
                    <a:pt x="0" y="119"/>
                  </a:lnTo>
                  <a:lnTo>
                    <a:pt x="12" y="149"/>
                  </a:lnTo>
                  <a:lnTo>
                    <a:pt x="24" y="173"/>
                  </a:lnTo>
                  <a:lnTo>
                    <a:pt x="53" y="185"/>
                  </a:lnTo>
                  <a:lnTo>
                    <a:pt x="77" y="173"/>
                  </a:lnTo>
                  <a:lnTo>
                    <a:pt x="95" y="149"/>
                  </a:lnTo>
                  <a:lnTo>
                    <a:pt x="107" y="119"/>
                  </a:lnTo>
                  <a:lnTo>
                    <a:pt x="107" y="89"/>
                  </a:lnTo>
                  <a:lnTo>
                    <a:pt x="107" y="65"/>
                  </a:lnTo>
                  <a:lnTo>
                    <a:pt x="95" y="35"/>
                  </a:lnTo>
                  <a:lnTo>
                    <a:pt x="77" y="1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75" name="Freeform 275"/>
            <p:cNvSpPr>
              <a:spLocks noEditPoints="1"/>
            </p:cNvSpPr>
            <p:nvPr/>
          </p:nvSpPr>
          <p:spPr bwMode="auto">
            <a:xfrm>
              <a:off x="1101" y="2026"/>
              <a:ext cx="113" cy="191"/>
            </a:xfrm>
            <a:custGeom>
              <a:avLst/>
              <a:gdLst>
                <a:gd name="T0" fmla="*/ 53 w 113"/>
                <a:gd name="T1" fmla="*/ 12 h 191"/>
                <a:gd name="T2" fmla="*/ 65 w 113"/>
                <a:gd name="T3" fmla="*/ 18 h 191"/>
                <a:gd name="T4" fmla="*/ 77 w 113"/>
                <a:gd name="T5" fmla="*/ 24 h 191"/>
                <a:gd name="T6" fmla="*/ 83 w 113"/>
                <a:gd name="T7" fmla="*/ 47 h 191"/>
                <a:gd name="T8" fmla="*/ 89 w 113"/>
                <a:gd name="T9" fmla="*/ 77 h 191"/>
                <a:gd name="T10" fmla="*/ 89 w 113"/>
                <a:gd name="T11" fmla="*/ 95 h 191"/>
                <a:gd name="T12" fmla="*/ 89 w 113"/>
                <a:gd name="T13" fmla="*/ 119 h 191"/>
                <a:gd name="T14" fmla="*/ 83 w 113"/>
                <a:gd name="T15" fmla="*/ 149 h 191"/>
                <a:gd name="T16" fmla="*/ 77 w 113"/>
                <a:gd name="T17" fmla="*/ 167 h 191"/>
                <a:gd name="T18" fmla="*/ 53 w 113"/>
                <a:gd name="T19" fmla="*/ 179 h 191"/>
                <a:gd name="T20" fmla="*/ 36 w 113"/>
                <a:gd name="T21" fmla="*/ 167 h 191"/>
                <a:gd name="T22" fmla="*/ 30 w 113"/>
                <a:gd name="T23" fmla="*/ 149 h 191"/>
                <a:gd name="T24" fmla="*/ 24 w 113"/>
                <a:gd name="T25" fmla="*/ 119 h 191"/>
                <a:gd name="T26" fmla="*/ 24 w 113"/>
                <a:gd name="T27" fmla="*/ 95 h 191"/>
                <a:gd name="T28" fmla="*/ 24 w 113"/>
                <a:gd name="T29" fmla="*/ 77 h 191"/>
                <a:gd name="T30" fmla="*/ 30 w 113"/>
                <a:gd name="T31" fmla="*/ 47 h 191"/>
                <a:gd name="T32" fmla="*/ 36 w 113"/>
                <a:gd name="T33" fmla="*/ 24 h 191"/>
                <a:gd name="T34" fmla="*/ 42 w 113"/>
                <a:gd name="T35" fmla="*/ 18 h 191"/>
                <a:gd name="T36" fmla="*/ 53 w 113"/>
                <a:gd name="T37" fmla="*/ 12 h 191"/>
                <a:gd name="T38" fmla="*/ 53 w 113"/>
                <a:gd name="T39" fmla="*/ 12 h 191"/>
                <a:gd name="T40" fmla="*/ 53 w 113"/>
                <a:gd name="T41" fmla="*/ 0 h 191"/>
                <a:gd name="T42" fmla="*/ 42 w 113"/>
                <a:gd name="T43" fmla="*/ 6 h 191"/>
                <a:gd name="T44" fmla="*/ 30 w 113"/>
                <a:gd name="T45" fmla="*/ 12 h 191"/>
                <a:gd name="T46" fmla="*/ 12 w 113"/>
                <a:gd name="T47" fmla="*/ 35 h 191"/>
                <a:gd name="T48" fmla="*/ 0 w 113"/>
                <a:gd name="T49" fmla="*/ 65 h 191"/>
                <a:gd name="T50" fmla="*/ 0 w 113"/>
                <a:gd name="T51" fmla="*/ 95 h 191"/>
                <a:gd name="T52" fmla="*/ 0 w 113"/>
                <a:gd name="T53" fmla="*/ 125 h 191"/>
                <a:gd name="T54" fmla="*/ 12 w 113"/>
                <a:gd name="T55" fmla="*/ 155 h 191"/>
                <a:gd name="T56" fmla="*/ 30 w 113"/>
                <a:gd name="T57" fmla="*/ 179 h 191"/>
                <a:gd name="T58" fmla="*/ 53 w 113"/>
                <a:gd name="T59" fmla="*/ 191 h 191"/>
                <a:gd name="T60" fmla="*/ 83 w 113"/>
                <a:gd name="T61" fmla="*/ 179 h 191"/>
                <a:gd name="T62" fmla="*/ 101 w 113"/>
                <a:gd name="T63" fmla="*/ 155 h 191"/>
                <a:gd name="T64" fmla="*/ 113 w 113"/>
                <a:gd name="T65" fmla="*/ 125 h 191"/>
                <a:gd name="T66" fmla="*/ 113 w 113"/>
                <a:gd name="T67" fmla="*/ 95 h 191"/>
                <a:gd name="T68" fmla="*/ 113 w 113"/>
                <a:gd name="T69" fmla="*/ 65 h 191"/>
                <a:gd name="T70" fmla="*/ 101 w 113"/>
                <a:gd name="T71" fmla="*/ 35 h 191"/>
                <a:gd name="T72" fmla="*/ 83 w 113"/>
                <a:gd name="T73" fmla="*/ 12 h 191"/>
                <a:gd name="T74" fmla="*/ 71 w 113"/>
                <a:gd name="T75" fmla="*/ 6 h 191"/>
                <a:gd name="T76" fmla="*/ 53 w 113"/>
                <a:gd name="T77" fmla="*/ 0 h 191"/>
                <a:gd name="T78" fmla="*/ 53 w 113"/>
                <a:gd name="T79" fmla="*/ 0 h 19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3"/>
                <a:gd name="T121" fmla="*/ 0 h 191"/>
                <a:gd name="T122" fmla="*/ 113 w 113"/>
                <a:gd name="T123" fmla="*/ 191 h 19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3" h="191">
                  <a:moveTo>
                    <a:pt x="53" y="12"/>
                  </a:moveTo>
                  <a:lnTo>
                    <a:pt x="65" y="18"/>
                  </a:lnTo>
                  <a:lnTo>
                    <a:pt x="77" y="24"/>
                  </a:lnTo>
                  <a:lnTo>
                    <a:pt x="83" y="47"/>
                  </a:lnTo>
                  <a:lnTo>
                    <a:pt x="89" y="77"/>
                  </a:lnTo>
                  <a:lnTo>
                    <a:pt x="89" y="95"/>
                  </a:lnTo>
                  <a:lnTo>
                    <a:pt x="89" y="119"/>
                  </a:lnTo>
                  <a:lnTo>
                    <a:pt x="83" y="149"/>
                  </a:lnTo>
                  <a:lnTo>
                    <a:pt x="77" y="167"/>
                  </a:lnTo>
                  <a:lnTo>
                    <a:pt x="53" y="179"/>
                  </a:lnTo>
                  <a:lnTo>
                    <a:pt x="36" y="167"/>
                  </a:lnTo>
                  <a:lnTo>
                    <a:pt x="30" y="149"/>
                  </a:lnTo>
                  <a:lnTo>
                    <a:pt x="24" y="119"/>
                  </a:lnTo>
                  <a:lnTo>
                    <a:pt x="24" y="95"/>
                  </a:lnTo>
                  <a:lnTo>
                    <a:pt x="24" y="77"/>
                  </a:lnTo>
                  <a:lnTo>
                    <a:pt x="30" y="47"/>
                  </a:lnTo>
                  <a:lnTo>
                    <a:pt x="36" y="24"/>
                  </a:lnTo>
                  <a:lnTo>
                    <a:pt x="42" y="18"/>
                  </a:lnTo>
                  <a:lnTo>
                    <a:pt x="53" y="12"/>
                  </a:lnTo>
                  <a:close/>
                  <a:moveTo>
                    <a:pt x="53" y="0"/>
                  </a:moveTo>
                  <a:lnTo>
                    <a:pt x="42" y="6"/>
                  </a:lnTo>
                  <a:lnTo>
                    <a:pt x="30" y="12"/>
                  </a:lnTo>
                  <a:lnTo>
                    <a:pt x="12" y="35"/>
                  </a:lnTo>
                  <a:lnTo>
                    <a:pt x="0" y="65"/>
                  </a:lnTo>
                  <a:lnTo>
                    <a:pt x="0" y="95"/>
                  </a:lnTo>
                  <a:lnTo>
                    <a:pt x="0" y="125"/>
                  </a:lnTo>
                  <a:lnTo>
                    <a:pt x="12" y="155"/>
                  </a:lnTo>
                  <a:lnTo>
                    <a:pt x="30" y="179"/>
                  </a:lnTo>
                  <a:lnTo>
                    <a:pt x="53" y="191"/>
                  </a:lnTo>
                  <a:lnTo>
                    <a:pt x="83" y="179"/>
                  </a:lnTo>
                  <a:lnTo>
                    <a:pt x="101" y="155"/>
                  </a:lnTo>
                  <a:lnTo>
                    <a:pt x="113" y="125"/>
                  </a:lnTo>
                  <a:lnTo>
                    <a:pt x="113" y="95"/>
                  </a:lnTo>
                  <a:lnTo>
                    <a:pt x="113" y="65"/>
                  </a:lnTo>
                  <a:lnTo>
                    <a:pt x="101" y="35"/>
                  </a:lnTo>
                  <a:lnTo>
                    <a:pt x="83" y="12"/>
                  </a:lnTo>
                  <a:lnTo>
                    <a:pt x="71" y="6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76" name="Freeform 276"/>
            <p:cNvSpPr>
              <a:spLocks noEditPoints="1"/>
            </p:cNvSpPr>
            <p:nvPr/>
          </p:nvSpPr>
          <p:spPr bwMode="auto">
            <a:xfrm>
              <a:off x="1232" y="2026"/>
              <a:ext cx="72" cy="83"/>
            </a:xfrm>
            <a:custGeom>
              <a:avLst/>
              <a:gdLst>
                <a:gd name="T0" fmla="*/ 72 w 72"/>
                <a:gd name="T1" fmla="*/ 41 h 83"/>
                <a:gd name="T2" fmla="*/ 72 w 72"/>
                <a:gd name="T3" fmla="*/ 24 h 83"/>
                <a:gd name="T4" fmla="*/ 60 w 72"/>
                <a:gd name="T5" fmla="*/ 12 h 83"/>
                <a:gd name="T6" fmla="*/ 48 w 72"/>
                <a:gd name="T7" fmla="*/ 6 h 83"/>
                <a:gd name="T8" fmla="*/ 36 w 72"/>
                <a:gd name="T9" fmla="*/ 0 h 83"/>
                <a:gd name="T10" fmla="*/ 18 w 72"/>
                <a:gd name="T11" fmla="*/ 6 h 83"/>
                <a:gd name="T12" fmla="*/ 12 w 72"/>
                <a:gd name="T13" fmla="*/ 12 h 83"/>
                <a:gd name="T14" fmla="*/ 0 w 72"/>
                <a:gd name="T15" fmla="*/ 41 h 83"/>
                <a:gd name="T16" fmla="*/ 12 w 72"/>
                <a:gd name="T17" fmla="*/ 71 h 83"/>
                <a:gd name="T18" fmla="*/ 18 w 72"/>
                <a:gd name="T19" fmla="*/ 83 h 83"/>
                <a:gd name="T20" fmla="*/ 36 w 72"/>
                <a:gd name="T21" fmla="*/ 83 h 83"/>
                <a:gd name="T22" fmla="*/ 48 w 72"/>
                <a:gd name="T23" fmla="*/ 83 h 83"/>
                <a:gd name="T24" fmla="*/ 60 w 72"/>
                <a:gd name="T25" fmla="*/ 71 h 83"/>
                <a:gd name="T26" fmla="*/ 72 w 72"/>
                <a:gd name="T27" fmla="*/ 59 h 83"/>
                <a:gd name="T28" fmla="*/ 72 w 72"/>
                <a:gd name="T29" fmla="*/ 41 h 83"/>
                <a:gd name="T30" fmla="*/ 72 w 72"/>
                <a:gd name="T31" fmla="*/ 41 h 83"/>
                <a:gd name="T32" fmla="*/ 60 w 72"/>
                <a:gd name="T33" fmla="*/ 41 h 83"/>
                <a:gd name="T34" fmla="*/ 54 w 72"/>
                <a:gd name="T35" fmla="*/ 65 h 83"/>
                <a:gd name="T36" fmla="*/ 36 w 72"/>
                <a:gd name="T37" fmla="*/ 71 h 83"/>
                <a:gd name="T38" fmla="*/ 12 w 72"/>
                <a:gd name="T39" fmla="*/ 65 h 83"/>
                <a:gd name="T40" fmla="*/ 6 w 72"/>
                <a:gd name="T41" fmla="*/ 41 h 83"/>
                <a:gd name="T42" fmla="*/ 12 w 72"/>
                <a:gd name="T43" fmla="*/ 18 h 83"/>
                <a:gd name="T44" fmla="*/ 36 w 72"/>
                <a:gd name="T45" fmla="*/ 12 h 83"/>
                <a:gd name="T46" fmla="*/ 54 w 72"/>
                <a:gd name="T47" fmla="*/ 18 h 83"/>
                <a:gd name="T48" fmla="*/ 60 w 72"/>
                <a:gd name="T49" fmla="*/ 41 h 83"/>
                <a:gd name="T50" fmla="*/ 60 w 72"/>
                <a:gd name="T51" fmla="*/ 41 h 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2"/>
                <a:gd name="T79" fmla="*/ 0 h 83"/>
                <a:gd name="T80" fmla="*/ 72 w 72"/>
                <a:gd name="T81" fmla="*/ 83 h 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2" h="83">
                  <a:moveTo>
                    <a:pt x="72" y="41"/>
                  </a:moveTo>
                  <a:lnTo>
                    <a:pt x="72" y="24"/>
                  </a:lnTo>
                  <a:lnTo>
                    <a:pt x="60" y="12"/>
                  </a:lnTo>
                  <a:lnTo>
                    <a:pt x="48" y="6"/>
                  </a:lnTo>
                  <a:lnTo>
                    <a:pt x="36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0" y="41"/>
                  </a:lnTo>
                  <a:lnTo>
                    <a:pt x="12" y="71"/>
                  </a:lnTo>
                  <a:lnTo>
                    <a:pt x="18" y="83"/>
                  </a:lnTo>
                  <a:lnTo>
                    <a:pt x="36" y="83"/>
                  </a:lnTo>
                  <a:lnTo>
                    <a:pt x="48" y="83"/>
                  </a:lnTo>
                  <a:lnTo>
                    <a:pt x="60" y="71"/>
                  </a:lnTo>
                  <a:lnTo>
                    <a:pt x="72" y="59"/>
                  </a:lnTo>
                  <a:lnTo>
                    <a:pt x="72" y="41"/>
                  </a:lnTo>
                  <a:close/>
                  <a:moveTo>
                    <a:pt x="60" y="41"/>
                  </a:moveTo>
                  <a:lnTo>
                    <a:pt x="54" y="65"/>
                  </a:lnTo>
                  <a:lnTo>
                    <a:pt x="36" y="71"/>
                  </a:lnTo>
                  <a:lnTo>
                    <a:pt x="12" y="65"/>
                  </a:lnTo>
                  <a:lnTo>
                    <a:pt x="6" y="41"/>
                  </a:lnTo>
                  <a:lnTo>
                    <a:pt x="12" y="18"/>
                  </a:lnTo>
                  <a:lnTo>
                    <a:pt x="36" y="12"/>
                  </a:lnTo>
                  <a:lnTo>
                    <a:pt x="54" y="18"/>
                  </a:lnTo>
                  <a:lnTo>
                    <a:pt x="6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77" name="Freeform 277"/>
            <p:cNvSpPr>
              <a:spLocks/>
            </p:cNvSpPr>
            <p:nvPr/>
          </p:nvSpPr>
          <p:spPr bwMode="auto">
            <a:xfrm>
              <a:off x="1382" y="2032"/>
              <a:ext cx="161" cy="185"/>
            </a:xfrm>
            <a:custGeom>
              <a:avLst/>
              <a:gdLst>
                <a:gd name="T0" fmla="*/ 161 w 161"/>
                <a:gd name="T1" fmla="*/ 0 h 185"/>
                <a:gd name="T2" fmla="*/ 113 w 161"/>
                <a:gd name="T3" fmla="*/ 0 h 185"/>
                <a:gd name="T4" fmla="*/ 113 w 161"/>
                <a:gd name="T5" fmla="*/ 6 h 185"/>
                <a:gd name="T6" fmla="*/ 125 w 161"/>
                <a:gd name="T7" fmla="*/ 6 h 185"/>
                <a:gd name="T8" fmla="*/ 131 w 161"/>
                <a:gd name="T9" fmla="*/ 18 h 185"/>
                <a:gd name="T10" fmla="*/ 131 w 161"/>
                <a:gd name="T11" fmla="*/ 29 h 185"/>
                <a:gd name="T12" fmla="*/ 125 w 161"/>
                <a:gd name="T13" fmla="*/ 35 h 185"/>
                <a:gd name="T14" fmla="*/ 89 w 161"/>
                <a:gd name="T15" fmla="*/ 137 h 185"/>
                <a:gd name="T16" fmla="*/ 54 w 161"/>
                <a:gd name="T17" fmla="*/ 47 h 185"/>
                <a:gd name="T18" fmla="*/ 48 w 161"/>
                <a:gd name="T19" fmla="*/ 29 h 185"/>
                <a:gd name="T20" fmla="*/ 42 w 161"/>
                <a:gd name="T21" fmla="*/ 18 h 185"/>
                <a:gd name="T22" fmla="*/ 48 w 161"/>
                <a:gd name="T23" fmla="*/ 6 h 185"/>
                <a:gd name="T24" fmla="*/ 60 w 161"/>
                <a:gd name="T25" fmla="*/ 6 h 185"/>
                <a:gd name="T26" fmla="*/ 60 w 161"/>
                <a:gd name="T27" fmla="*/ 0 h 185"/>
                <a:gd name="T28" fmla="*/ 0 w 161"/>
                <a:gd name="T29" fmla="*/ 0 h 185"/>
                <a:gd name="T30" fmla="*/ 0 w 161"/>
                <a:gd name="T31" fmla="*/ 6 h 185"/>
                <a:gd name="T32" fmla="*/ 12 w 161"/>
                <a:gd name="T33" fmla="*/ 12 h 185"/>
                <a:gd name="T34" fmla="*/ 18 w 161"/>
                <a:gd name="T35" fmla="*/ 23 h 185"/>
                <a:gd name="T36" fmla="*/ 24 w 161"/>
                <a:gd name="T37" fmla="*/ 35 h 185"/>
                <a:gd name="T38" fmla="*/ 83 w 161"/>
                <a:gd name="T39" fmla="*/ 185 h 185"/>
                <a:gd name="T40" fmla="*/ 83 w 161"/>
                <a:gd name="T41" fmla="*/ 185 h 185"/>
                <a:gd name="T42" fmla="*/ 137 w 161"/>
                <a:gd name="T43" fmla="*/ 29 h 185"/>
                <a:gd name="T44" fmla="*/ 149 w 161"/>
                <a:gd name="T45" fmla="*/ 12 h 185"/>
                <a:gd name="T46" fmla="*/ 161 w 161"/>
                <a:gd name="T47" fmla="*/ 6 h 185"/>
                <a:gd name="T48" fmla="*/ 161 w 161"/>
                <a:gd name="T49" fmla="*/ 0 h 1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185"/>
                <a:gd name="T77" fmla="*/ 161 w 161"/>
                <a:gd name="T78" fmla="*/ 185 h 1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185">
                  <a:moveTo>
                    <a:pt x="161" y="0"/>
                  </a:moveTo>
                  <a:lnTo>
                    <a:pt x="113" y="0"/>
                  </a:lnTo>
                  <a:lnTo>
                    <a:pt x="113" y="6"/>
                  </a:lnTo>
                  <a:lnTo>
                    <a:pt x="125" y="6"/>
                  </a:lnTo>
                  <a:lnTo>
                    <a:pt x="131" y="18"/>
                  </a:lnTo>
                  <a:lnTo>
                    <a:pt x="131" y="29"/>
                  </a:lnTo>
                  <a:lnTo>
                    <a:pt x="125" y="35"/>
                  </a:lnTo>
                  <a:lnTo>
                    <a:pt x="89" y="137"/>
                  </a:lnTo>
                  <a:lnTo>
                    <a:pt x="54" y="47"/>
                  </a:lnTo>
                  <a:lnTo>
                    <a:pt x="48" y="29"/>
                  </a:lnTo>
                  <a:lnTo>
                    <a:pt x="42" y="18"/>
                  </a:lnTo>
                  <a:lnTo>
                    <a:pt x="48" y="6"/>
                  </a:lnTo>
                  <a:lnTo>
                    <a:pt x="60" y="6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2" y="12"/>
                  </a:lnTo>
                  <a:lnTo>
                    <a:pt x="18" y="23"/>
                  </a:lnTo>
                  <a:lnTo>
                    <a:pt x="24" y="35"/>
                  </a:lnTo>
                  <a:lnTo>
                    <a:pt x="83" y="185"/>
                  </a:lnTo>
                  <a:lnTo>
                    <a:pt x="137" y="29"/>
                  </a:lnTo>
                  <a:lnTo>
                    <a:pt x="149" y="12"/>
                  </a:lnTo>
                  <a:lnTo>
                    <a:pt x="161" y="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78" name="Freeform 278"/>
            <p:cNvSpPr>
              <a:spLocks/>
            </p:cNvSpPr>
            <p:nvPr/>
          </p:nvSpPr>
          <p:spPr bwMode="auto">
            <a:xfrm>
              <a:off x="909" y="2259"/>
              <a:ext cx="401" cy="1"/>
            </a:xfrm>
            <a:custGeom>
              <a:avLst/>
              <a:gdLst>
                <a:gd name="T0" fmla="*/ 401 w 401"/>
                <a:gd name="T1" fmla="*/ 0 h 1"/>
                <a:gd name="T2" fmla="*/ 0 w 401"/>
                <a:gd name="T3" fmla="*/ 0 h 1"/>
                <a:gd name="T4" fmla="*/ 401 w 401"/>
                <a:gd name="T5" fmla="*/ 0 h 1"/>
                <a:gd name="T6" fmla="*/ 401 w 40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1"/>
                <a:gd name="T13" fmla="*/ 0 h 1"/>
                <a:gd name="T14" fmla="*/ 401 w 40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1" h="1">
                  <a:moveTo>
                    <a:pt x="401" y="0"/>
                  </a:moveTo>
                  <a:lnTo>
                    <a:pt x="0" y="0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79" name="Freeform 279"/>
            <p:cNvSpPr>
              <a:spLocks noEditPoints="1"/>
            </p:cNvSpPr>
            <p:nvPr/>
          </p:nvSpPr>
          <p:spPr bwMode="auto">
            <a:xfrm>
              <a:off x="909" y="2026"/>
              <a:ext cx="180" cy="233"/>
            </a:xfrm>
            <a:custGeom>
              <a:avLst/>
              <a:gdLst>
                <a:gd name="T0" fmla="*/ 0 w 180"/>
                <a:gd name="T1" fmla="*/ 233 h 233"/>
                <a:gd name="T2" fmla="*/ 180 w 180"/>
                <a:gd name="T3" fmla="*/ 0 h 233"/>
                <a:gd name="T4" fmla="*/ 0 w 180"/>
                <a:gd name="T5" fmla="*/ 233 h 233"/>
                <a:gd name="T6" fmla="*/ 0 w 180"/>
                <a:gd name="T7" fmla="*/ 233 h 233"/>
                <a:gd name="T8" fmla="*/ 0 w 180"/>
                <a:gd name="T9" fmla="*/ 233 h 233"/>
                <a:gd name="T10" fmla="*/ 0 w 180"/>
                <a:gd name="T11" fmla="*/ 233 h 233"/>
                <a:gd name="T12" fmla="*/ 0 w 180"/>
                <a:gd name="T13" fmla="*/ 233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0"/>
                <a:gd name="T22" fmla="*/ 0 h 233"/>
                <a:gd name="T23" fmla="*/ 180 w 180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0" h="233">
                  <a:moveTo>
                    <a:pt x="0" y="233"/>
                  </a:moveTo>
                  <a:lnTo>
                    <a:pt x="180" y="0"/>
                  </a:lnTo>
                  <a:lnTo>
                    <a:pt x="0" y="233"/>
                  </a:lnTo>
                  <a:close/>
                  <a:moveTo>
                    <a:pt x="0" y="233"/>
                  </a:moveTo>
                  <a:lnTo>
                    <a:pt x="0" y="2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80" name="Freeform 280"/>
            <p:cNvSpPr>
              <a:spLocks/>
            </p:cNvSpPr>
            <p:nvPr/>
          </p:nvSpPr>
          <p:spPr bwMode="auto">
            <a:xfrm>
              <a:off x="3074" y="1351"/>
              <a:ext cx="485" cy="65"/>
            </a:xfrm>
            <a:custGeom>
              <a:avLst/>
              <a:gdLst>
                <a:gd name="T0" fmla="*/ 0 w 485"/>
                <a:gd name="T1" fmla="*/ 65 h 65"/>
                <a:gd name="T2" fmla="*/ 0 w 485"/>
                <a:gd name="T3" fmla="*/ 0 h 65"/>
                <a:gd name="T4" fmla="*/ 485 w 485"/>
                <a:gd name="T5" fmla="*/ 0 h 65"/>
                <a:gd name="T6" fmla="*/ 485 w 485"/>
                <a:gd name="T7" fmla="*/ 65 h 65"/>
                <a:gd name="T8" fmla="*/ 0 w 485"/>
                <a:gd name="T9" fmla="*/ 65 h 65"/>
                <a:gd name="T10" fmla="*/ 0 w 485"/>
                <a:gd name="T11" fmla="*/ 65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5"/>
                <a:gd name="T19" fmla="*/ 0 h 65"/>
                <a:gd name="T20" fmla="*/ 485 w 485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5" h="65">
                  <a:moveTo>
                    <a:pt x="0" y="65"/>
                  </a:moveTo>
                  <a:lnTo>
                    <a:pt x="0" y="0"/>
                  </a:lnTo>
                  <a:lnTo>
                    <a:pt x="485" y="0"/>
                  </a:lnTo>
                  <a:lnTo>
                    <a:pt x="48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81" name="Freeform 281"/>
            <p:cNvSpPr>
              <a:spLocks/>
            </p:cNvSpPr>
            <p:nvPr/>
          </p:nvSpPr>
          <p:spPr bwMode="auto">
            <a:xfrm>
              <a:off x="3535" y="1381"/>
              <a:ext cx="36" cy="77"/>
            </a:xfrm>
            <a:custGeom>
              <a:avLst/>
              <a:gdLst>
                <a:gd name="T0" fmla="*/ 36 w 36"/>
                <a:gd name="T1" fmla="*/ 0 h 77"/>
                <a:gd name="T2" fmla="*/ 0 w 36"/>
                <a:gd name="T3" fmla="*/ 77 h 77"/>
                <a:gd name="T4" fmla="*/ 36 w 36"/>
                <a:gd name="T5" fmla="*/ 0 h 77"/>
                <a:gd name="T6" fmla="*/ 36 w 36"/>
                <a:gd name="T7" fmla="*/ 0 h 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77"/>
                <a:gd name="T14" fmla="*/ 36 w 36"/>
                <a:gd name="T15" fmla="*/ 77 h 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77">
                  <a:moveTo>
                    <a:pt x="36" y="0"/>
                  </a:moveTo>
                  <a:lnTo>
                    <a:pt x="0" y="7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82" name="Freeform 282"/>
            <p:cNvSpPr>
              <a:spLocks noEditPoints="1"/>
            </p:cNvSpPr>
            <p:nvPr/>
          </p:nvSpPr>
          <p:spPr bwMode="auto">
            <a:xfrm>
              <a:off x="3505" y="1381"/>
              <a:ext cx="30" cy="77"/>
            </a:xfrm>
            <a:custGeom>
              <a:avLst/>
              <a:gdLst>
                <a:gd name="T0" fmla="*/ 30 w 30"/>
                <a:gd name="T1" fmla="*/ 77 h 77"/>
                <a:gd name="T2" fmla="*/ 0 w 30"/>
                <a:gd name="T3" fmla="*/ 0 h 77"/>
                <a:gd name="T4" fmla="*/ 30 w 30"/>
                <a:gd name="T5" fmla="*/ 77 h 77"/>
                <a:gd name="T6" fmla="*/ 30 w 30"/>
                <a:gd name="T7" fmla="*/ 77 h 77"/>
                <a:gd name="T8" fmla="*/ 30 w 30"/>
                <a:gd name="T9" fmla="*/ 77 h 77"/>
                <a:gd name="T10" fmla="*/ 30 w 30"/>
                <a:gd name="T11" fmla="*/ 77 h 77"/>
                <a:gd name="T12" fmla="*/ 30 w 30"/>
                <a:gd name="T13" fmla="*/ 77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77"/>
                <a:gd name="T23" fmla="*/ 30 w 30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77">
                  <a:moveTo>
                    <a:pt x="30" y="77"/>
                  </a:moveTo>
                  <a:lnTo>
                    <a:pt x="0" y="0"/>
                  </a:lnTo>
                  <a:lnTo>
                    <a:pt x="30" y="77"/>
                  </a:lnTo>
                  <a:close/>
                  <a:moveTo>
                    <a:pt x="30" y="77"/>
                  </a:moveTo>
                  <a:lnTo>
                    <a:pt x="30" y="77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83" name="Freeform 283"/>
            <p:cNvSpPr>
              <a:spLocks noEditPoints="1"/>
            </p:cNvSpPr>
            <p:nvPr/>
          </p:nvSpPr>
          <p:spPr bwMode="auto">
            <a:xfrm>
              <a:off x="3475" y="1297"/>
              <a:ext cx="30" cy="84"/>
            </a:xfrm>
            <a:custGeom>
              <a:avLst/>
              <a:gdLst>
                <a:gd name="T0" fmla="*/ 30 w 30"/>
                <a:gd name="T1" fmla="*/ 84 h 84"/>
                <a:gd name="T2" fmla="*/ 0 w 30"/>
                <a:gd name="T3" fmla="*/ 0 h 84"/>
                <a:gd name="T4" fmla="*/ 30 w 30"/>
                <a:gd name="T5" fmla="*/ 84 h 84"/>
                <a:gd name="T6" fmla="*/ 30 w 30"/>
                <a:gd name="T7" fmla="*/ 84 h 84"/>
                <a:gd name="T8" fmla="*/ 30 w 30"/>
                <a:gd name="T9" fmla="*/ 84 h 84"/>
                <a:gd name="T10" fmla="*/ 30 w 30"/>
                <a:gd name="T11" fmla="*/ 84 h 84"/>
                <a:gd name="T12" fmla="*/ 30 w 30"/>
                <a:gd name="T13" fmla="*/ 84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84"/>
                <a:gd name="T23" fmla="*/ 30 w 30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84">
                  <a:moveTo>
                    <a:pt x="30" y="84"/>
                  </a:moveTo>
                  <a:lnTo>
                    <a:pt x="0" y="0"/>
                  </a:lnTo>
                  <a:lnTo>
                    <a:pt x="30" y="84"/>
                  </a:lnTo>
                  <a:close/>
                  <a:moveTo>
                    <a:pt x="30" y="84"/>
                  </a:moveTo>
                  <a:lnTo>
                    <a:pt x="30" y="84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84" name="Freeform 284"/>
            <p:cNvSpPr>
              <a:spLocks noEditPoints="1"/>
            </p:cNvSpPr>
            <p:nvPr/>
          </p:nvSpPr>
          <p:spPr bwMode="auto">
            <a:xfrm>
              <a:off x="3445" y="1297"/>
              <a:ext cx="30" cy="84"/>
            </a:xfrm>
            <a:custGeom>
              <a:avLst/>
              <a:gdLst>
                <a:gd name="T0" fmla="*/ 30 w 30"/>
                <a:gd name="T1" fmla="*/ 0 h 84"/>
                <a:gd name="T2" fmla="*/ 0 w 30"/>
                <a:gd name="T3" fmla="*/ 84 h 84"/>
                <a:gd name="T4" fmla="*/ 30 w 30"/>
                <a:gd name="T5" fmla="*/ 0 h 84"/>
                <a:gd name="T6" fmla="*/ 30 w 30"/>
                <a:gd name="T7" fmla="*/ 0 h 84"/>
                <a:gd name="T8" fmla="*/ 30 w 30"/>
                <a:gd name="T9" fmla="*/ 0 h 84"/>
                <a:gd name="T10" fmla="*/ 30 w 30"/>
                <a:gd name="T11" fmla="*/ 0 h 84"/>
                <a:gd name="T12" fmla="*/ 30 w 30"/>
                <a:gd name="T13" fmla="*/ 0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84"/>
                <a:gd name="T23" fmla="*/ 30 w 30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84">
                  <a:moveTo>
                    <a:pt x="30" y="0"/>
                  </a:moveTo>
                  <a:lnTo>
                    <a:pt x="0" y="84"/>
                  </a:lnTo>
                  <a:lnTo>
                    <a:pt x="30" y="0"/>
                  </a:lnTo>
                  <a:close/>
                  <a:moveTo>
                    <a:pt x="30" y="0"/>
                  </a:move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85" name="Freeform 285"/>
            <p:cNvSpPr>
              <a:spLocks noEditPoints="1"/>
            </p:cNvSpPr>
            <p:nvPr/>
          </p:nvSpPr>
          <p:spPr bwMode="auto">
            <a:xfrm>
              <a:off x="3445" y="138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86" name="Freeform 286"/>
            <p:cNvSpPr>
              <a:spLocks noEditPoints="1"/>
            </p:cNvSpPr>
            <p:nvPr/>
          </p:nvSpPr>
          <p:spPr bwMode="auto">
            <a:xfrm>
              <a:off x="3409" y="1381"/>
              <a:ext cx="36" cy="77"/>
            </a:xfrm>
            <a:custGeom>
              <a:avLst/>
              <a:gdLst>
                <a:gd name="T0" fmla="*/ 36 w 36"/>
                <a:gd name="T1" fmla="*/ 0 h 77"/>
                <a:gd name="T2" fmla="*/ 0 w 36"/>
                <a:gd name="T3" fmla="*/ 77 h 77"/>
                <a:gd name="T4" fmla="*/ 36 w 36"/>
                <a:gd name="T5" fmla="*/ 0 h 77"/>
                <a:gd name="T6" fmla="*/ 36 w 36"/>
                <a:gd name="T7" fmla="*/ 0 h 77"/>
                <a:gd name="T8" fmla="*/ 36 w 36"/>
                <a:gd name="T9" fmla="*/ 0 h 77"/>
                <a:gd name="T10" fmla="*/ 36 w 36"/>
                <a:gd name="T11" fmla="*/ 0 h 77"/>
                <a:gd name="T12" fmla="*/ 36 w 36"/>
                <a:gd name="T13" fmla="*/ 0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77"/>
                <a:gd name="T23" fmla="*/ 36 w 36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77">
                  <a:moveTo>
                    <a:pt x="36" y="0"/>
                  </a:moveTo>
                  <a:lnTo>
                    <a:pt x="0" y="77"/>
                  </a:lnTo>
                  <a:lnTo>
                    <a:pt x="36" y="0"/>
                  </a:lnTo>
                  <a:close/>
                  <a:moveTo>
                    <a:pt x="36" y="0"/>
                  </a:moveTo>
                  <a:lnTo>
                    <a:pt x="36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87" name="Freeform 287"/>
            <p:cNvSpPr>
              <a:spLocks noEditPoints="1"/>
            </p:cNvSpPr>
            <p:nvPr/>
          </p:nvSpPr>
          <p:spPr bwMode="auto">
            <a:xfrm>
              <a:off x="3379" y="1381"/>
              <a:ext cx="30" cy="77"/>
            </a:xfrm>
            <a:custGeom>
              <a:avLst/>
              <a:gdLst>
                <a:gd name="T0" fmla="*/ 30 w 30"/>
                <a:gd name="T1" fmla="*/ 77 h 77"/>
                <a:gd name="T2" fmla="*/ 0 w 30"/>
                <a:gd name="T3" fmla="*/ 0 h 77"/>
                <a:gd name="T4" fmla="*/ 30 w 30"/>
                <a:gd name="T5" fmla="*/ 77 h 77"/>
                <a:gd name="T6" fmla="*/ 30 w 30"/>
                <a:gd name="T7" fmla="*/ 77 h 77"/>
                <a:gd name="T8" fmla="*/ 30 w 30"/>
                <a:gd name="T9" fmla="*/ 77 h 77"/>
                <a:gd name="T10" fmla="*/ 30 w 30"/>
                <a:gd name="T11" fmla="*/ 77 h 77"/>
                <a:gd name="T12" fmla="*/ 30 w 30"/>
                <a:gd name="T13" fmla="*/ 77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77"/>
                <a:gd name="T23" fmla="*/ 30 w 30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77">
                  <a:moveTo>
                    <a:pt x="30" y="77"/>
                  </a:moveTo>
                  <a:lnTo>
                    <a:pt x="0" y="0"/>
                  </a:lnTo>
                  <a:lnTo>
                    <a:pt x="30" y="77"/>
                  </a:lnTo>
                  <a:close/>
                  <a:moveTo>
                    <a:pt x="30" y="77"/>
                  </a:moveTo>
                  <a:lnTo>
                    <a:pt x="30" y="77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88" name="Freeform 288"/>
            <p:cNvSpPr>
              <a:spLocks noEditPoints="1"/>
            </p:cNvSpPr>
            <p:nvPr/>
          </p:nvSpPr>
          <p:spPr bwMode="auto">
            <a:xfrm>
              <a:off x="3350" y="1297"/>
              <a:ext cx="29" cy="84"/>
            </a:xfrm>
            <a:custGeom>
              <a:avLst/>
              <a:gdLst>
                <a:gd name="T0" fmla="*/ 29 w 29"/>
                <a:gd name="T1" fmla="*/ 84 h 84"/>
                <a:gd name="T2" fmla="*/ 0 w 29"/>
                <a:gd name="T3" fmla="*/ 0 h 84"/>
                <a:gd name="T4" fmla="*/ 29 w 29"/>
                <a:gd name="T5" fmla="*/ 84 h 84"/>
                <a:gd name="T6" fmla="*/ 29 w 29"/>
                <a:gd name="T7" fmla="*/ 84 h 84"/>
                <a:gd name="T8" fmla="*/ 29 w 29"/>
                <a:gd name="T9" fmla="*/ 84 h 84"/>
                <a:gd name="T10" fmla="*/ 29 w 29"/>
                <a:gd name="T11" fmla="*/ 84 h 84"/>
                <a:gd name="T12" fmla="*/ 29 w 29"/>
                <a:gd name="T13" fmla="*/ 84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84"/>
                <a:gd name="T23" fmla="*/ 29 w 29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84">
                  <a:moveTo>
                    <a:pt x="29" y="84"/>
                  </a:moveTo>
                  <a:lnTo>
                    <a:pt x="0" y="0"/>
                  </a:lnTo>
                  <a:lnTo>
                    <a:pt x="29" y="84"/>
                  </a:lnTo>
                  <a:close/>
                  <a:moveTo>
                    <a:pt x="29" y="84"/>
                  </a:moveTo>
                  <a:lnTo>
                    <a:pt x="29" y="84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89" name="Freeform 289"/>
            <p:cNvSpPr>
              <a:spLocks noEditPoints="1"/>
            </p:cNvSpPr>
            <p:nvPr/>
          </p:nvSpPr>
          <p:spPr bwMode="auto">
            <a:xfrm>
              <a:off x="3320" y="1297"/>
              <a:ext cx="30" cy="84"/>
            </a:xfrm>
            <a:custGeom>
              <a:avLst/>
              <a:gdLst>
                <a:gd name="T0" fmla="*/ 30 w 30"/>
                <a:gd name="T1" fmla="*/ 0 h 84"/>
                <a:gd name="T2" fmla="*/ 0 w 30"/>
                <a:gd name="T3" fmla="*/ 84 h 84"/>
                <a:gd name="T4" fmla="*/ 30 w 30"/>
                <a:gd name="T5" fmla="*/ 0 h 84"/>
                <a:gd name="T6" fmla="*/ 30 w 30"/>
                <a:gd name="T7" fmla="*/ 0 h 84"/>
                <a:gd name="T8" fmla="*/ 30 w 30"/>
                <a:gd name="T9" fmla="*/ 0 h 84"/>
                <a:gd name="T10" fmla="*/ 30 w 30"/>
                <a:gd name="T11" fmla="*/ 0 h 84"/>
                <a:gd name="T12" fmla="*/ 30 w 30"/>
                <a:gd name="T13" fmla="*/ 0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84"/>
                <a:gd name="T23" fmla="*/ 30 w 30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84">
                  <a:moveTo>
                    <a:pt x="30" y="0"/>
                  </a:moveTo>
                  <a:lnTo>
                    <a:pt x="0" y="84"/>
                  </a:lnTo>
                  <a:lnTo>
                    <a:pt x="30" y="0"/>
                  </a:lnTo>
                  <a:close/>
                  <a:moveTo>
                    <a:pt x="30" y="0"/>
                  </a:move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90" name="Freeform 290"/>
            <p:cNvSpPr>
              <a:spLocks noEditPoints="1"/>
            </p:cNvSpPr>
            <p:nvPr/>
          </p:nvSpPr>
          <p:spPr bwMode="auto">
            <a:xfrm>
              <a:off x="3284" y="1381"/>
              <a:ext cx="36" cy="77"/>
            </a:xfrm>
            <a:custGeom>
              <a:avLst/>
              <a:gdLst>
                <a:gd name="T0" fmla="*/ 36 w 36"/>
                <a:gd name="T1" fmla="*/ 0 h 77"/>
                <a:gd name="T2" fmla="*/ 0 w 36"/>
                <a:gd name="T3" fmla="*/ 77 h 77"/>
                <a:gd name="T4" fmla="*/ 36 w 36"/>
                <a:gd name="T5" fmla="*/ 0 h 77"/>
                <a:gd name="T6" fmla="*/ 36 w 36"/>
                <a:gd name="T7" fmla="*/ 0 h 77"/>
                <a:gd name="T8" fmla="*/ 36 w 36"/>
                <a:gd name="T9" fmla="*/ 0 h 77"/>
                <a:gd name="T10" fmla="*/ 36 w 36"/>
                <a:gd name="T11" fmla="*/ 0 h 77"/>
                <a:gd name="T12" fmla="*/ 36 w 36"/>
                <a:gd name="T13" fmla="*/ 0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77"/>
                <a:gd name="T23" fmla="*/ 36 w 36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77">
                  <a:moveTo>
                    <a:pt x="36" y="0"/>
                  </a:moveTo>
                  <a:lnTo>
                    <a:pt x="0" y="77"/>
                  </a:lnTo>
                  <a:lnTo>
                    <a:pt x="36" y="0"/>
                  </a:lnTo>
                  <a:close/>
                  <a:moveTo>
                    <a:pt x="36" y="0"/>
                  </a:moveTo>
                  <a:lnTo>
                    <a:pt x="36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91" name="Freeform 291"/>
            <p:cNvSpPr>
              <a:spLocks noEditPoints="1"/>
            </p:cNvSpPr>
            <p:nvPr/>
          </p:nvSpPr>
          <p:spPr bwMode="auto">
            <a:xfrm>
              <a:off x="3254" y="1381"/>
              <a:ext cx="30" cy="77"/>
            </a:xfrm>
            <a:custGeom>
              <a:avLst/>
              <a:gdLst>
                <a:gd name="T0" fmla="*/ 30 w 30"/>
                <a:gd name="T1" fmla="*/ 77 h 77"/>
                <a:gd name="T2" fmla="*/ 0 w 30"/>
                <a:gd name="T3" fmla="*/ 0 h 77"/>
                <a:gd name="T4" fmla="*/ 30 w 30"/>
                <a:gd name="T5" fmla="*/ 77 h 77"/>
                <a:gd name="T6" fmla="*/ 30 w 30"/>
                <a:gd name="T7" fmla="*/ 77 h 77"/>
                <a:gd name="T8" fmla="*/ 30 w 30"/>
                <a:gd name="T9" fmla="*/ 77 h 77"/>
                <a:gd name="T10" fmla="*/ 30 w 30"/>
                <a:gd name="T11" fmla="*/ 77 h 77"/>
                <a:gd name="T12" fmla="*/ 30 w 30"/>
                <a:gd name="T13" fmla="*/ 77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77"/>
                <a:gd name="T23" fmla="*/ 30 w 30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77">
                  <a:moveTo>
                    <a:pt x="30" y="77"/>
                  </a:moveTo>
                  <a:lnTo>
                    <a:pt x="0" y="0"/>
                  </a:lnTo>
                  <a:lnTo>
                    <a:pt x="30" y="77"/>
                  </a:lnTo>
                  <a:close/>
                  <a:moveTo>
                    <a:pt x="30" y="77"/>
                  </a:moveTo>
                  <a:lnTo>
                    <a:pt x="30" y="77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92" name="Freeform 292"/>
            <p:cNvSpPr>
              <a:spLocks noEditPoints="1"/>
            </p:cNvSpPr>
            <p:nvPr/>
          </p:nvSpPr>
          <p:spPr bwMode="auto">
            <a:xfrm>
              <a:off x="3224" y="1297"/>
              <a:ext cx="30" cy="84"/>
            </a:xfrm>
            <a:custGeom>
              <a:avLst/>
              <a:gdLst>
                <a:gd name="T0" fmla="*/ 30 w 30"/>
                <a:gd name="T1" fmla="*/ 84 h 84"/>
                <a:gd name="T2" fmla="*/ 0 w 30"/>
                <a:gd name="T3" fmla="*/ 0 h 84"/>
                <a:gd name="T4" fmla="*/ 30 w 30"/>
                <a:gd name="T5" fmla="*/ 84 h 84"/>
                <a:gd name="T6" fmla="*/ 30 w 30"/>
                <a:gd name="T7" fmla="*/ 84 h 84"/>
                <a:gd name="T8" fmla="*/ 30 w 30"/>
                <a:gd name="T9" fmla="*/ 84 h 84"/>
                <a:gd name="T10" fmla="*/ 30 w 30"/>
                <a:gd name="T11" fmla="*/ 84 h 84"/>
                <a:gd name="T12" fmla="*/ 30 w 30"/>
                <a:gd name="T13" fmla="*/ 84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84"/>
                <a:gd name="T23" fmla="*/ 30 w 30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84">
                  <a:moveTo>
                    <a:pt x="30" y="84"/>
                  </a:moveTo>
                  <a:lnTo>
                    <a:pt x="0" y="0"/>
                  </a:lnTo>
                  <a:lnTo>
                    <a:pt x="30" y="84"/>
                  </a:lnTo>
                  <a:close/>
                  <a:moveTo>
                    <a:pt x="30" y="84"/>
                  </a:moveTo>
                  <a:lnTo>
                    <a:pt x="30" y="84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93" name="Freeform 293"/>
            <p:cNvSpPr>
              <a:spLocks noEditPoints="1"/>
            </p:cNvSpPr>
            <p:nvPr/>
          </p:nvSpPr>
          <p:spPr bwMode="auto">
            <a:xfrm>
              <a:off x="3194" y="1297"/>
              <a:ext cx="30" cy="84"/>
            </a:xfrm>
            <a:custGeom>
              <a:avLst/>
              <a:gdLst>
                <a:gd name="T0" fmla="*/ 30 w 30"/>
                <a:gd name="T1" fmla="*/ 0 h 84"/>
                <a:gd name="T2" fmla="*/ 0 w 30"/>
                <a:gd name="T3" fmla="*/ 84 h 84"/>
                <a:gd name="T4" fmla="*/ 30 w 30"/>
                <a:gd name="T5" fmla="*/ 0 h 84"/>
                <a:gd name="T6" fmla="*/ 30 w 30"/>
                <a:gd name="T7" fmla="*/ 0 h 84"/>
                <a:gd name="T8" fmla="*/ 30 w 30"/>
                <a:gd name="T9" fmla="*/ 0 h 84"/>
                <a:gd name="T10" fmla="*/ 30 w 30"/>
                <a:gd name="T11" fmla="*/ 0 h 84"/>
                <a:gd name="T12" fmla="*/ 30 w 30"/>
                <a:gd name="T13" fmla="*/ 0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84"/>
                <a:gd name="T23" fmla="*/ 30 w 30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84">
                  <a:moveTo>
                    <a:pt x="30" y="0"/>
                  </a:moveTo>
                  <a:lnTo>
                    <a:pt x="0" y="84"/>
                  </a:lnTo>
                  <a:lnTo>
                    <a:pt x="30" y="0"/>
                  </a:lnTo>
                  <a:close/>
                  <a:moveTo>
                    <a:pt x="30" y="0"/>
                  </a:move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94" name="Freeform 294"/>
            <p:cNvSpPr>
              <a:spLocks noEditPoints="1"/>
            </p:cNvSpPr>
            <p:nvPr/>
          </p:nvSpPr>
          <p:spPr bwMode="auto">
            <a:xfrm>
              <a:off x="3158" y="1381"/>
              <a:ext cx="36" cy="77"/>
            </a:xfrm>
            <a:custGeom>
              <a:avLst/>
              <a:gdLst>
                <a:gd name="T0" fmla="*/ 36 w 36"/>
                <a:gd name="T1" fmla="*/ 0 h 77"/>
                <a:gd name="T2" fmla="*/ 0 w 36"/>
                <a:gd name="T3" fmla="*/ 77 h 77"/>
                <a:gd name="T4" fmla="*/ 36 w 36"/>
                <a:gd name="T5" fmla="*/ 0 h 77"/>
                <a:gd name="T6" fmla="*/ 36 w 36"/>
                <a:gd name="T7" fmla="*/ 0 h 77"/>
                <a:gd name="T8" fmla="*/ 36 w 36"/>
                <a:gd name="T9" fmla="*/ 0 h 77"/>
                <a:gd name="T10" fmla="*/ 36 w 36"/>
                <a:gd name="T11" fmla="*/ 0 h 77"/>
                <a:gd name="T12" fmla="*/ 36 w 36"/>
                <a:gd name="T13" fmla="*/ 0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77"/>
                <a:gd name="T23" fmla="*/ 36 w 36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77">
                  <a:moveTo>
                    <a:pt x="36" y="0"/>
                  </a:moveTo>
                  <a:lnTo>
                    <a:pt x="0" y="77"/>
                  </a:lnTo>
                  <a:lnTo>
                    <a:pt x="36" y="0"/>
                  </a:lnTo>
                  <a:close/>
                  <a:moveTo>
                    <a:pt x="36" y="0"/>
                  </a:moveTo>
                  <a:lnTo>
                    <a:pt x="36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95" name="Freeform 295"/>
            <p:cNvSpPr>
              <a:spLocks noEditPoints="1"/>
            </p:cNvSpPr>
            <p:nvPr/>
          </p:nvSpPr>
          <p:spPr bwMode="auto">
            <a:xfrm>
              <a:off x="3128" y="1381"/>
              <a:ext cx="30" cy="77"/>
            </a:xfrm>
            <a:custGeom>
              <a:avLst/>
              <a:gdLst>
                <a:gd name="T0" fmla="*/ 30 w 30"/>
                <a:gd name="T1" fmla="*/ 77 h 77"/>
                <a:gd name="T2" fmla="*/ 0 w 30"/>
                <a:gd name="T3" fmla="*/ 0 h 77"/>
                <a:gd name="T4" fmla="*/ 30 w 30"/>
                <a:gd name="T5" fmla="*/ 77 h 77"/>
                <a:gd name="T6" fmla="*/ 30 w 30"/>
                <a:gd name="T7" fmla="*/ 77 h 77"/>
                <a:gd name="T8" fmla="*/ 30 w 30"/>
                <a:gd name="T9" fmla="*/ 77 h 77"/>
                <a:gd name="T10" fmla="*/ 30 w 30"/>
                <a:gd name="T11" fmla="*/ 77 h 77"/>
                <a:gd name="T12" fmla="*/ 30 w 30"/>
                <a:gd name="T13" fmla="*/ 77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77"/>
                <a:gd name="T23" fmla="*/ 30 w 30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77">
                  <a:moveTo>
                    <a:pt x="30" y="77"/>
                  </a:moveTo>
                  <a:lnTo>
                    <a:pt x="0" y="0"/>
                  </a:lnTo>
                  <a:lnTo>
                    <a:pt x="30" y="77"/>
                  </a:lnTo>
                  <a:close/>
                  <a:moveTo>
                    <a:pt x="30" y="77"/>
                  </a:moveTo>
                  <a:lnTo>
                    <a:pt x="30" y="77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96" name="Freeform 296"/>
            <p:cNvSpPr>
              <a:spLocks noEditPoints="1"/>
            </p:cNvSpPr>
            <p:nvPr/>
          </p:nvSpPr>
          <p:spPr bwMode="auto">
            <a:xfrm>
              <a:off x="3098" y="1297"/>
              <a:ext cx="30" cy="84"/>
            </a:xfrm>
            <a:custGeom>
              <a:avLst/>
              <a:gdLst>
                <a:gd name="T0" fmla="*/ 30 w 30"/>
                <a:gd name="T1" fmla="*/ 84 h 84"/>
                <a:gd name="T2" fmla="*/ 0 w 30"/>
                <a:gd name="T3" fmla="*/ 0 h 84"/>
                <a:gd name="T4" fmla="*/ 30 w 30"/>
                <a:gd name="T5" fmla="*/ 84 h 84"/>
                <a:gd name="T6" fmla="*/ 30 w 30"/>
                <a:gd name="T7" fmla="*/ 84 h 84"/>
                <a:gd name="T8" fmla="*/ 30 w 30"/>
                <a:gd name="T9" fmla="*/ 84 h 84"/>
                <a:gd name="T10" fmla="*/ 30 w 30"/>
                <a:gd name="T11" fmla="*/ 84 h 84"/>
                <a:gd name="T12" fmla="*/ 30 w 30"/>
                <a:gd name="T13" fmla="*/ 84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84"/>
                <a:gd name="T23" fmla="*/ 30 w 30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84">
                  <a:moveTo>
                    <a:pt x="30" y="84"/>
                  </a:moveTo>
                  <a:lnTo>
                    <a:pt x="0" y="0"/>
                  </a:lnTo>
                  <a:lnTo>
                    <a:pt x="30" y="84"/>
                  </a:lnTo>
                  <a:close/>
                  <a:moveTo>
                    <a:pt x="30" y="84"/>
                  </a:moveTo>
                  <a:lnTo>
                    <a:pt x="30" y="84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97" name="Freeform 297"/>
            <p:cNvSpPr>
              <a:spLocks noEditPoints="1"/>
            </p:cNvSpPr>
            <p:nvPr/>
          </p:nvSpPr>
          <p:spPr bwMode="auto">
            <a:xfrm>
              <a:off x="3062" y="1297"/>
              <a:ext cx="36" cy="90"/>
            </a:xfrm>
            <a:custGeom>
              <a:avLst/>
              <a:gdLst>
                <a:gd name="T0" fmla="*/ 36 w 36"/>
                <a:gd name="T1" fmla="*/ 0 h 90"/>
                <a:gd name="T2" fmla="*/ 0 w 36"/>
                <a:gd name="T3" fmla="*/ 90 h 90"/>
                <a:gd name="T4" fmla="*/ 36 w 36"/>
                <a:gd name="T5" fmla="*/ 0 h 90"/>
                <a:gd name="T6" fmla="*/ 36 w 36"/>
                <a:gd name="T7" fmla="*/ 0 h 90"/>
                <a:gd name="T8" fmla="*/ 36 w 36"/>
                <a:gd name="T9" fmla="*/ 0 h 90"/>
                <a:gd name="T10" fmla="*/ 36 w 36"/>
                <a:gd name="T11" fmla="*/ 0 h 90"/>
                <a:gd name="T12" fmla="*/ 36 w 36"/>
                <a:gd name="T13" fmla="*/ 0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90"/>
                <a:gd name="T23" fmla="*/ 36 w 36"/>
                <a:gd name="T24" fmla="*/ 90 h 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90">
                  <a:moveTo>
                    <a:pt x="36" y="0"/>
                  </a:moveTo>
                  <a:lnTo>
                    <a:pt x="0" y="90"/>
                  </a:lnTo>
                  <a:lnTo>
                    <a:pt x="36" y="0"/>
                  </a:lnTo>
                  <a:close/>
                  <a:moveTo>
                    <a:pt x="36" y="0"/>
                  </a:moveTo>
                  <a:lnTo>
                    <a:pt x="36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98" name="Freeform 298"/>
            <p:cNvSpPr>
              <a:spLocks/>
            </p:cNvSpPr>
            <p:nvPr/>
          </p:nvSpPr>
          <p:spPr bwMode="auto">
            <a:xfrm>
              <a:off x="2937" y="1548"/>
              <a:ext cx="119" cy="137"/>
            </a:xfrm>
            <a:custGeom>
              <a:avLst/>
              <a:gdLst>
                <a:gd name="T0" fmla="*/ 48 w 119"/>
                <a:gd name="T1" fmla="*/ 60 h 137"/>
                <a:gd name="T2" fmla="*/ 0 w 119"/>
                <a:gd name="T3" fmla="*/ 60 h 137"/>
                <a:gd name="T4" fmla="*/ 0 w 119"/>
                <a:gd name="T5" fmla="*/ 78 h 137"/>
                <a:gd name="T6" fmla="*/ 48 w 119"/>
                <a:gd name="T7" fmla="*/ 78 h 137"/>
                <a:gd name="T8" fmla="*/ 48 w 119"/>
                <a:gd name="T9" fmla="*/ 137 h 137"/>
                <a:gd name="T10" fmla="*/ 66 w 119"/>
                <a:gd name="T11" fmla="*/ 137 h 137"/>
                <a:gd name="T12" fmla="*/ 66 w 119"/>
                <a:gd name="T13" fmla="*/ 78 h 137"/>
                <a:gd name="T14" fmla="*/ 119 w 119"/>
                <a:gd name="T15" fmla="*/ 78 h 137"/>
                <a:gd name="T16" fmla="*/ 119 w 119"/>
                <a:gd name="T17" fmla="*/ 60 h 137"/>
                <a:gd name="T18" fmla="*/ 66 w 119"/>
                <a:gd name="T19" fmla="*/ 60 h 137"/>
                <a:gd name="T20" fmla="*/ 66 w 119"/>
                <a:gd name="T21" fmla="*/ 0 h 137"/>
                <a:gd name="T22" fmla="*/ 48 w 119"/>
                <a:gd name="T23" fmla="*/ 0 h 137"/>
                <a:gd name="T24" fmla="*/ 48 w 119"/>
                <a:gd name="T25" fmla="*/ 60 h 1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9"/>
                <a:gd name="T40" fmla="*/ 0 h 137"/>
                <a:gd name="T41" fmla="*/ 119 w 119"/>
                <a:gd name="T42" fmla="*/ 137 h 1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9" h="137">
                  <a:moveTo>
                    <a:pt x="48" y="60"/>
                  </a:moveTo>
                  <a:lnTo>
                    <a:pt x="0" y="60"/>
                  </a:lnTo>
                  <a:lnTo>
                    <a:pt x="0" y="78"/>
                  </a:lnTo>
                  <a:lnTo>
                    <a:pt x="48" y="78"/>
                  </a:lnTo>
                  <a:lnTo>
                    <a:pt x="48" y="137"/>
                  </a:lnTo>
                  <a:lnTo>
                    <a:pt x="66" y="137"/>
                  </a:lnTo>
                  <a:lnTo>
                    <a:pt x="66" y="78"/>
                  </a:lnTo>
                  <a:lnTo>
                    <a:pt x="119" y="78"/>
                  </a:lnTo>
                  <a:lnTo>
                    <a:pt x="119" y="60"/>
                  </a:lnTo>
                  <a:lnTo>
                    <a:pt x="66" y="60"/>
                  </a:lnTo>
                  <a:lnTo>
                    <a:pt x="66" y="0"/>
                  </a:lnTo>
                  <a:lnTo>
                    <a:pt x="48" y="0"/>
                  </a:lnTo>
                  <a:lnTo>
                    <a:pt x="48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199" name="Rectangle 299"/>
            <p:cNvSpPr>
              <a:spLocks noChangeArrowheads="1"/>
            </p:cNvSpPr>
            <p:nvPr/>
          </p:nvSpPr>
          <p:spPr bwMode="auto">
            <a:xfrm>
              <a:off x="3577" y="1608"/>
              <a:ext cx="125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200" name="Freeform 300"/>
            <p:cNvSpPr>
              <a:spLocks/>
            </p:cNvSpPr>
            <p:nvPr/>
          </p:nvSpPr>
          <p:spPr bwMode="auto">
            <a:xfrm>
              <a:off x="3200" y="1608"/>
              <a:ext cx="167" cy="185"/>
            </a:xfrm>
            <a:custGeom>
              <a:avLst/>
              <a:gdLst>
                <a:gd name="T0" fmla="*/ 167 w 167"/>
                <a:gd name="T1" fmla="*/ 0 h 185"/>
                <a:gd name="T2" fmla="*/ 114 w 167"/>
                <a:gd name="T3" fmla="*/ 0 h 185"/>
                <a:gd name="T4" fmla="*/ 114 w 167"/>
                <a:gd name="T5" fmla="*/ 6 h 185"/>
                <a:gd name="T6" fmla="*/ 132 w 167"/>
                <a:gd name="T7" fmla="*/ 12 h 185"/>
                <a:gd name="T8" fmla="*/ 138 w 167"/>
                <a:gd name="T9" fmla="*/ 18 h 185"/>
                <a:gd name="T10" fmla="*/ 138 w 167"/>
                <a:gd name="T11" fmla="*/ 29 h 185"/>
                <a:gd name="T12" fmla="*/ 132 w 167"/>
                <a:gd name="T13" fmla="*/ 35 h 185"/>
                <a:gd name="T14" fmla="*/ 102 w 167"/>
                <a:gd name="T15" fmla="*/ 125 h 185"/>
                <a:gd name="T16" fmla="*/ 72 w 167"/>
                <a:gd name="T17" fmla="*/ 41 h 185"/>
                <a:gd name="T18" fmla="*/ 66 w 167"/>
                <a:gd name="T19" fmla="*/ 29 h 185"/>
                <a:gd name="T20" fmla="*/ 60 w 167"/>
                <a:gd name="T21" fmla="*/ 18 h 185"/>
                <a:gd name="T22" fmla="*/ 66 w 167"/>
                <a:gd name="T23" fmla="*/ 6 h 185"/>
                <a:gd name="T24" fmla="*/ 84 w 167"/>
                <a:gd name="T25" fmla="*/ 6 h 185"/>
                <a:gd name="T26" fmla="*/ 84 w 167"/>
                <a:gd name="T27" fmla="*/ 0 h 185"/>
                <a:gd name="T28" fmla="*/ 0 w 167"/>
                <a:gd name="T29" fmla="*/ 0 h 185"/>
                <a:gd name="T30" fmla="*/ 0 w 167"/>
                <a:gd name="T31" fmla="*/ 6 h 185"/>
                <a:gd name="T32" fmla="*/ 12 w 167"/>
                <a:gd name="T33" fmla="*/ 12 h 185"/>
                <a:gd name="T34" fmla="*/ 24 w 167"/>
                <a:gd name="T35" fmla="*/ 23 h 185"/>
                <a:gd name="T36" fmla="*/ 84 w 167"/>
                <a:gd name="T37" fmla="*/ 185 h 185"/>
                <a:gd name="T38" fmla="*/ 90 w 167"/>
                <a:gd name="T39" fmla="*/ 185 h 185"/>
                <a:gd name="T40" fmla="*/ 144 w 167"/>
                <a:gd name="T41" fmla="*/ 29 h 185"/>
                <a:gd name="T42" fmla="*/ 150 w 167"/>
                <a:gd name="T43" fmla="*/ 18 h 185"/>
                <a:gd name="T44" fmla="*/ 155 w 167"/>
                <a:gd name="T45" fmla="*/ 12 h 185"/>
                <a:gd name="T46" fmla="*/ 167 w 167"/>
                <a:gd name="T47" fmla="*/ 6 h 185"/>
                <a:gd name="T48" fmla="*/ 167 w 167"/>
                <a:gd name="T49" fmla="*/ 0 h 1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7"/>
                <a:gd name="T76" fmla="*/ 0 h 185"/>
                <a:gd name="T77" fmla="*/ 167 w 167"/>
                <a:gd name="T78" fmla="*/ 185 h 1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7" h="185">
                  <a:moveTo>
                    <a:pt x="167" y="0"/>
                  </a:moveTo>
                  <a:lnTo>
                    <a:pt x="114" y="0"/>
                  </a:lnTo>
                  <a:lnTo>
                    <a:pt x="114" y="6"/>
                  </a:lnTo>
                  <a:lnTo>
                    <a:pt x="132" y="12"/>
                  </a:lnTo>
                  <a:lnTo>
                    <a:pt x="138" y="18"/>
                  </a:lnTo>
                  <a:lnTo>
                    <a:pt x="138" y="29"/>
                  </a:lnTo>
                  <a:lnTo>
                    <a:pt x="132" y="35"/>
                  </a:lnTo>
                  <a:lnTo>
                    <a:pt x="102" y="125"/>
                  </a:lnTo>
                  <a:lnTo>
                    <a:pt x="72" y="41"/>
                  </a:lnTo>
                  <a:lnTo>
                    <a:pt x="66" y="29"/>
                  </a:lnTo>
                  <a:lnTo>
                    <a:pt x="60" y="18"/>
                  </a:lnTo>
                  <a:lnTo>
                    <a:pt x="66" y="6"/>
                  </a:lnTo>
                  <a:lnTo>
                    <a:pt x="84" y="6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2" y="12"/>
                  </a:lnTo>
                  <a:lnTo>
                    <a:pt x="24" y="23"/>
                  </a:lnTo>
                  <a:lnTo>
                    <a:pt x="84" y="185"/>
                  </a:lnTo>
                  <a:lnTo>
                    <a:pt x="90" y="185"/>
                  </a:lnTo>
                  <a:lnTo>
                    <a:pt x="144" y="29"/>
                  </a:lnTo>
                  <a:lnTo>
                    <a:pt x="150" y="18"/>
                  </a:lnTo>
                  <a:lnTo>
                    <a:pt x="155" y="12"/>
                  </a:lnTo>
                  <a:lnTo>
                    <a:pt x="167" y="6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201" name="Freeform 301"/>
            <p:cNvSpPr>
              <a:spLocks/>
            </p:cNvSpPr>
            <p:nvPr/>
          </p:nvSpPr>
          <p:spPr bwMode="auto">
            <a:xfrm>
              <a:off x="3355" y="1721"/>
              <a:ext cx="78" cy="137"/>
            </a:xfrm>
            <a:custGeom>
              <a:avLst/>
              <a:gdLst>
                <a:gd name="T0" fmla="*/ 78 w 78"/>
                <a:gd name="T1" fmla="*/ 108 h 137"/>
                <a:gd name="T2" fmla="*/ 78 w 78"/>
                <a:gd name="T3" fmla="*/ 108 h 137"/>
                <a:gd name="T4" fmla="*/ 72 w 78"/>
                <a:gd name="T5" fmla="*/ 120 h 137"/>
                <a:gd name="T6" fmla="*/ 60 w 78"/>
                <a:gd name="T7" fmla="*/ 120 h 137"/>
                <a:gd name="T8" fmla="*/ 18 w 78"/>
                <a:gd name="T9" fmla="*/ 120 h 137"/>
                <a:gd name="T10" fmla="*/ 48 w 78"/>
                <a:gd name="T11" fmla="*/ 84 h 137"/>
                <a:gd name="T12" fmla="*/ 60 w 78"/>
                <a:gd name="T13" fmla="*/ 66 h 137"/>
                <a:gd name="T14" fmla="*/ 72 w 78"/>
                <a:gd name="T15" fmla="*/ 54 h 137"/>
                <a:gd name="T16" fmla="*/ 72 w 78"/>
                <a:gd name="T17" fmla="*/ 36 h 137"/>
                <a:gd name="T18" fmla="*/ 72 w 78"/>
                <a:gd name="T19" fmla="*/ 18 h 137"/>
                <a:gd name="T20" fmla="*/ 60 w 78"/>
                <a:gd name="T21" fmla="*/ 12 h 137"/>
                <a:gd name="T22" fmla="*/ 36 w 78"/>
                <a:gd name="T23" fmla="*/ 0 h 137"/>
                <a:gd name="T24" fmla="*/ 12 w 78"/>
                <a:gd name="T25" fmla="*/ 12 h 137"/>
                <a:gd name="T26" fmla="*/ 6 w 78"/>
                <a:gd name="T27" fmla="*/ 24 h 137"/>
                <a:gd name="T28" fmla="*/ 0 w 78"/>
                <a:gd name="T29" fmla="*/ 42 h 137"/>
                <a:gd name="T30" fmla="*/ 0 w 78"/>
                <a:gd name="T31" fmla="*/ 42 h 137"/>
                <a:gd name="T32" fmla="*/ 12 w 78"/>
                <a:gd name="T33" fmla="*/ 24 h 137"/>
                <a:gd name="T34" fmla="*/ 18 w 78"/>
                <a:gd name="T35" fmla="*/ 18 h 137"/>
                <a:gd name="T36" fmla="*/ 30 w 78"/>
                <a:gd name="T37" fmla="*/ 12 h 137"/>
                <a:gd name="T38" fmla="*/ 42 w 78"/>
                <a:gd name="T39" fmla="*/ 18 h 137"/>
                <a:gd name="T40" fmla="*/ 48 w 78"/>
                <a:gd name="T41" fmla="*/ 24 h 137"/>
                <a:gd name="T42" fmla="*/ 54 w 78"/>
                <a:gd name="T43" fmla="*/ 36 h 137"/>
                <a:gd name="T44" fmla="*/ 54 w 78"/>
                <a:gd name="T45" fmla="*/ 42 h 137"/>
                <a:gd name="T46" fmla="*/ 48 w 78"/>
                <a:gd name="T47" fmla="*/ 72 h 137"/>
                <a:gd name="T48" fmla="*/ 30 w 78"/>
                <a:gd name="T49" fmla="*/ 96 h 137"/>
                <a:gd name="T50" fmla="*/ 0 w 78"/>
                <a:gd name="T51" fmla="*/ 131 h 137"/>
                <a:gd name="T52" fmla="*/ 0 w 78"/>
                <a:gd name="T53" fmla="*/ 137 h 137"/>
                <a:gd name="T54" fmla="*/ 72 w 78"/>
                <a:gd name="T55" fmla="*/ 137 h 137"/>
                <a:gd name="T56" fmla="*/ 78 w 78"/>
                <a:gd name="T57" fmla="*/ 108 h 1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8"/>
                <a:gd name="T88" fmla="*/ 0 h 137"/>
                <a:gd name="T89" fmla="*/ 78 w 78"/>
                <a:gd name="T90" fmla="*/ 137 h 1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8" h="137">
                  <a:moveTo>
                    <a:pt x="78" y="108"/>
                  </a:moveTo>
                  <a:lnTo>
                    <a:pt x="78" y="108"/>
                  </a:lnTo>
                  <a:lnTo>
                    <a:pt x="72" y="120"/>
                  </a:lnTo>
                  <a:lnTo>
                    <a:pt x="60" y="120"/>
                  </a:lnTo>
                  <a:lnTo>
                    <a:pt x="18" y="120"/>
                  </a:lnTo>
                  <a:lnTo>
                    <a:pt x="48" y="84"/>
                  </a:lnTo>
                  <a:lnTo>
                    <a:pt x="60" y="66"/>
                  </a:lnTo>
                  <a:lnTo>
                    <a:pt x="72" y="54"/>
                  </a:lnTo>
                  <a:lnTo>
                    <a:pt x="72" y="36"/>
                  </a:lnTo>
                  <a:lnTo>
                    <a:pt x="72" y="18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42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30" y="12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48" y="72"/>
                  </a:lnTo>
                  <a:lnTo>
                    <a:pt x="30" y="96"/>
                  </a:lnTo>
                  <a:lnTo>
                    <a:pt x="0" y="131"/>
                  </a:lnTo>
                  <a:lnTo>
                    <a:pt x="0" y="137"/>
                  </a:lnTo>
                  <a:lnTo>
                    <a:pt x="72" y="137"/>
                  </a:lnTo>
                  <a:lnTo>
                    <a:pt x="78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</p:grpSp>
      <p:sp>
        <p:nvSpPr>
          <p:cNvPr id="4103" name="Rectangle 302"/>
          <p:cNvSpPr>
            <a:spLocks noChangeArrowheads="1"/>
          </p:cNvSpPr>
          <p:nvPr/>
        </p:nvSpPr>
        <p:spPr bwMode="auto">
          <a:xfrm>
            <a:off x="4495800" y="5943600"/>
            <a:ext cx="4648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en-US" sz="2000">
                <a:solidFill>
                  <a:srgbClr val="0000FF"/>
                </a:solidFill>
              </a:rPr>
              <a:t>b) All sources except 10cos(10</a:t>
            </a:r>
            <a:r>
              <a:rPr lang="en-US" sz="2000" i="1">
                <a:solidFill>
                  <a:srgbClr val="0000FF"/>
                </a:solidFill>
              </a:rPr>
              <a:t>t</a:t>
            </a:r>
            <a:r>
              <a:rPr lang="en-US" sz="2000">
                <a:solidFill>
                  <a:srgbClr val="0000FF"/>
                </a:solidFill>
              </a:rPr>
              <a:t>) set to zero</a:t>
            </a:r>
          </a:p>
        </p:txBody>
      </p:sp>
      <p:sp>
        <p:nvSpPr>
          <p:cNvPr id="4104" name="Text Box 303"/>
          <p:cNvSpPr txBox="1">
            <a:spLocks noChangeArrowheads="1"/>
          </p:cNvSpPr>
          <p:nvPr/>
        </p:nvSpPr>
        <p:spPr bwMode="auto">
          <a:xfrm>
            <a:off x="0" y="1752600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Superposition Technique for sources having different frequencies</a:t>
            </a:r>
          </a:p>
        </p:txBody>
      </p:sp>
      <p:sp>
        <p:nvSpPr>
          <p:cNvPr id="4105" name="Text Box 304"/>
          <p:cNvSpPr txBox="1">
            <a:spLocks noChangeArrowheads="1"/>
          </p:cNvSpPr>
          <p:nvPr/>
        </p:nvSpPr>
        <p:spPr bwMode="auto">
          <a:xfrm>
            <a:off x="0" y="533400"/>
            <a:ext cx="9144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Superposition Theorem applies to AC circuits as well.</a:t>
            </a:r>
          </a:p>
          <a:p>
            <a:pPr algn="l" rtl="0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/>
              <a:t> For sources having different frequencies, the total response must be obtained by adding individual responses in time domain.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>
            <a:grpSpLocks/>
          </p:cNvGrpSpPr>
          <p:nvPr/>
        </p:nvGrpSpPr>
        <p:grpSpPr bwMode="auto">
          <a:xfrm>
            <a:off x="685800" y="1371600"/>
            <a:ext cx="8077200" cy="3513138"/>
            <a:chOff x="108" y="909"/>
            <a:chExt cx="5502" cy="2549"/>
          </a:xfrm>
        </p:grpSpPr>
        <p:sp>
          <p:nvSpPr>
            <p:cNvPr id="5127" name="Freeform 3"/>
            <p:cNvSpPr>
              <a:spLocks/>
            </p:cNvSpPr>
            <p:nvPr/>
          </p:nvSpPr>
          <p:spPr bwMode="auto">
            <a:xfrm>
              <a:off x="2614" y="3231"/>
              <a:ext cx="66" cy="227"/>
            </a:xfrm>
            <a:custGeom>
              <a:avLst/>
              <a:gdLst>
                <a:gd name="T0" fmla="*/ 60 w 66"/>
                <a:gd name="T1" fmla="*/ 0 h 227"/>
                <a:gd name="T2" fmla="*/ 36 w 66"/>
                <a:gd name="T3" fmla="*/ 24 h 227"/>
                <a:gd name="T4" fmla="*/ 18 w 66"/>
                <a:gd name="T5" fmla="*/ 48 h 227"/>
                <a:gd name="T6" fmla="*/ 6 w 66"/>
                <a:gd name="T7" fmla="*/ 78 h 227"/>
                <a:gd name="T8" fmla="*/ 0 w 66"/>
                <a:gd name="T9" fmla="*/ 108 h 227"/>
                <a:gd name="T10" fmla="*/ 0 w 66"/>
                <a:gd name="T11" fmla="*/ 138 h 227"/>
                <a:gd name="T12" fmla="*/ 6 w 66"/>
                <a:gd name="T13" fmla="*/ 155 h 227"/>
                <a:gd name="T14" fmla="*/ 24 w 66"/>
                <a:gd name="T15" fmla="*/ 185 h 227"/>
                <a:gd name="T16" fmla="*/ 42 w 66"/>
                <a:gd name="T17" fmla="*/ 209 h 227"/>
                <a:gd name="T18" fmla="*/ 60 w 66"/>
                <a:gd name="T19" fmla="*/ 227 h 227"/>
                <a:gd name="T20" fmla="*/ 66 w 66"/>
                <a:gd name="T21" fmla="*/ 221 h 227"/>
                <a:gd name="T22" fmla="*/ 42 w 66"/>
                <a:gd name="T23" fmla="*/ 197 h 227"/>
                <a:gd name="T24" fmla="*/ 30 w 66"/>
                <a:gd name="T25" fmla="*/ 167 h 227"/>
                <a:gd name="T26" fmla="*/ 24 w 66"/>
                <a:gd name="T27" fmla="*/ 132 h 227"/>
                <a:gd name="T28" fmla="*/ 24 w 66"/>
                <a:gd name="T29" fmla="*/ 108 h 227"/>
                <a:gd name="T30" fmla="*/ 30 w 66"/>
                <a:gd name="T31" fmla="*/ 66 h 227"/>
                <a:gd name="T32" fmla="*/ 36 w 66"/>
                <a:gd name="T33" fmla="*/ 36 h 227"/>
                <a:gd name="T34" fmla="*/ 54 w 66"/>
                <a:gd name="T35" fmla="*/ 18 h 227"/>
                <a:gd name="T36" fmla="*/ 66 w 66"/>
                <a:gd name="T37" fmla="*/ 6 h 227"/>
                <a:gd name="T38" fmla="*/ 60 w 66"/>
                <a:gd name="T39" fmla="*/ 0 h 2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6"/>
                <a:gd name="T61" fmla="*/ 0 h 227"/>
                <a:gd name="T62" fmla="*/ 66 w 66"/>
                <a:gd name="T63" fmla="*/ 227 h 2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6" h="227">
                  <a:moveTo>
                    <a:pt x="60" y="0"/>
                  </a:moveTo>
                  <a:lnTo>
                    <a:pt x="36" y="24"/>
                  </a:lnTo>
                  <a:lnTo>
                    <a:pt x="18" y="48"/>
                  </a:lnTo>
                  <a:lnTo>
                    <a:pt x="6" y="78"/>
                  </a:lnTo>
                  <a:lnTo>
                    <a:pt x="0" y="108"/>
                  </a:lnTo>
                  <a:lnTo>
                    <a:pt x="0" y="138"/>
                  </a:lnTo>
                  <a:lnTo>
                    <a:pt x="6" y="155"/>
                  </a:lnTo>
                  <a:lnTo>
                    <a:pt x="24" y="185"/>
                  </a:lnTo>
                  <a:lnTo>
                    <a:pt x="42" y="209"/>
                  </a:lnTo>
                  <a:lnTo>
                    <a:pt x="60" y="227"/>
                  </a:lnTo>
                  <a:lnTo>
                    <a:pt x="66" y="221"/>
                  </a:lnTo>
                  <a:lnTo>
                    <a:pt x="42" y="197"/>
                  </a:lnTo>
                  <a:lnTo>
                    <a:pt x="30" y="167"/>
                  </a:lnTo>
                  <a:lnTo>
                    <a:pt x="24" y="132"/>
                  </a:lnTo>
                  <a:lnTo>
                    <a:pt x="24" y="108"/>
                  </a:lnTo>
                  <a:lnTo>
                    <a:pt x="30" y="66"/>
                  </a:lnTo>
                  <a:lnTo>
                    <a:pt x="36" y="36"/>
                  </a:lnTo>
                  <a:lnTo>
                    <a:pt x="54" y="18"/>
                  </a:lnTo>
                  <a:lnTo>
                    <a:pt x="66" y="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28" name="Freeform 4"/>
            <p:cNvSpPr>
              <a:spLocks/>
            </p:cNvSpPr>
            <p:nvPr/>
          </p:nvSpPr>
          <p:spPr bwMode="auto">
            <a:xfrm>
              <a:off x="2692" y="3291"/>
              <a:ext cx="89" cy="125"/>
            </a:xfrm>
            <a:custGeom>
              <a:avLst/>
              <a:gdLst>
                <a:gd name="T0" fmla="*/ 89 w 89"/>
                <a:gd name="T1" fmla="*/ 78 h 125"/>
                <a:gd name="T2" fmla="*/ 77 w 89"/>
                <a:gd name="T3" fmla="*/ 95 h 125"/>
                <a:gd name="T4" fmla="*/ 53 w 89"/>
                <a:gd name="T5" fmla="*/ 101 h 125"/>
                <a:gd name="T6" fmla="*/ 41 w 89"/>
                <a:gd name="T7" fmla="*/ 95 h 125"/>
                <a:gd name="T8" fmla="*/ 30 w 89"/>
                <a:gd name="T9" fmla="*/ 89 h 125"/>
                <a:gd name="T10" fmla="*/ 24 w 89"/>
                <a:gd name="T11" fmla="*/ 72 h 125"/>
                <a:gd name="T12" fmla="*/ 18 w 89"/>
                <a:gd name="T13" fmla="*/ 54 h 125"/>
                <a:gd name="T14" fmla="*/ 24 w 89"/>
                <a:gd name="T15" fmla="*/ 30 h 125"/>
                <a:gd name="T16" fmla="*/ 30 w 89"/>
                <a:gd name="T17" fmla="*/ 12 h 125"/>
                <a:gd name="T18" fmla="*/ 41 w 89"/>
                <a:gd name="T19" fmla="*/ 6 h 125"/>
                <a:gd name="T20" fmla="*/ 47 w 89"/>
                <a:gd name="T21" fmla="*/ 6 h 125"/>
                <a:gd name="T22" fmla="*/ 59 w 89"/>
                <a:gd name="T23" fmla="*/ 12 h 125"/>
                <a:gd name="T24" fmla="*/ 65 w 89"/>
                <a:gd name="T25" fmla="*/ 18 h 125"/>
                <a:gd name="T26" fmla="*/ 65 w 89"/>
                <a:gd name="T27" fmla="*/ 24 h 125"/>
                <a:gd name="T28" fmla="*/ 71 w 89"/>
                <a:gd name="T29" fmla="*/ 30 h 125"/>
                <a:gd name="T30" fmla="*/ 77 w 89"/>
                <a:gd name="T31" fmla="*/ 36 h 125"/>
                <a:gd name="T32" fmla="*/ 83 w 89"/>
                <a:gd name="T33" fmla="*/ 30 h 125"/>
                <a:gd name="T34" fmla="*/ 89 w 89"/>
                <a:gd name="T35" fmla="*/ 24 h 125"/>
                <a:gd name="T36" fmla="*/ 83 w 89"/>
                <a:gd name="T37" fmla="*/ 18 h 125"/>
                <a:gd name="T38" fmla="*/ 77 w 89"/>
                <a:gd name="T39" fmla="*/ 6 h 125"/>
                <a:gd name="T40" fmla="*/ 65 w 89"/>
                <a:gd name="T41" fmla="*/ 0 h 125"/>
                <a:gd name="T42" fmla="*/ 53 w 89"/>
                <a:gd name="T43" fmla="*/ 0 h 125"/>
                <a:gd name="T44" fmla="*/ 36 w 89"/>
                <a:gd name="T45" fmla="*/ 6 h 125"/>
                <a:gd name="T46" fmla="*/ 18 w 89"/>
                <a:gd name="T47" fmla="*/ 18 h 125"/>
                <a:gd name="T48" fmla="*/ 6 w 89"/>
                <a:gd name="T49" fmla="*/ 36 h 125"/>
                <a:gd name="T50" fmla="*/ 0 w 89"/>
                <a:gd name="T51" fmla="*/ 66 h 125"/>
                <a:gd name="T52" fmla="*/ 6 w 89"/>
                <a:gd name="T53" fmla="*/ 95 h 125"/>
                <a:gd name="T54" fmla="*/ 12 w 89"/>
                <a:gd name="T55" fmla="*/ 113 h 125"/>
                <a:gd name="T56" fmla="*/ 30 w 89"/>
                <a:gd name="T57" fmla="*/ 119 h 125"/>
                <a:gd name="T58" fmla="*/ 41 w 89"/>
                <a:gd name="T59" fmla="*/ 125 h 125"/>
                <a:gd name="T60" fmla="*/ 71 w 89"/>
                <a:gd name="T61" fmla="*/ 113 h 125"/>
                <a:gd name="T62" fmla="*/ 83 w 89"/>
                <a:gd name="T63" fmla="*/ 101 h 125"/>
                <a:gd name="T64" fmla="*/ 89 w 89"/>
                <a:gd name="T65" fmla="*/ 84 h 125"/>
                <a:gd name="T66" fmla="*/ 89 w 89"/>
                <a:gd name="T67" fmla="*/ 78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"/>
                <a:gd name="T103" fmla="*/ 0 h 125"/>
                <a:gd name="T104" fmla="*/ 89 w 89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" h="125">
                  <a:moveTo>
                    <a:pt x="89" y="78"/>
                  </a:moveTo>
                  <a:lnTo>
                    <a:pt x="77" y="95"/>
                  </a:lnTo>
                  <a:lnTo>
                    <a:pt x="53" y="101"/>
                  </a:lnTo>
                  <a:lnTo>
                    <a:pt x="41" y="95"/>
                  </a:lnTo>
                  <a:lnTo>
                    <a:pt x="30" y="89"/>
                  </a:lnTo>
                  <a:lnTo>
                    <a:pt x="24" y="72"/>
                  </a:lnTo>
                  <a:lnTo>
                    <a:pt x="18" y="54"/>
                  </a:lnTo>
                  <a:lnTo>
                    <a:pt x="24" y="30"/>
                  </a:lnTo>
                  <a:lnTo>
                    <a:pt x="30" y="12"/>
                  </a:lnTo>
                  <a:lnTo>
                    <a:pt x="41" y="6"/>
                  </a:lnTo>
                  <a:lnTo>
                    <a:pt x="47" y="6"/>
                  </a:lnTo>
                  <a:lnTo>
                    <a:pt x="59" y="12"/>
                  </a:lnTo>
                  <a:lnTo>
                    <a:pt x="65" y="18"/>
                  </a:lnTo>
                  <a:lnTo>
                    <a:pt x="65" y="24"/>
                  </a:lnTo>
                  <a:lnTo>
                    <a:pt x="71" y="30"/>
                  </a:lnTo>
                  <a:lnTo>
                    <a:pt x="77" y="36"/>
                  </a:lnTo>
                  <a:lnTo>
                    <a:pt x="83" y="30"/>
                  </a:lnTo>
                  <a:lnTo>
                    <a:pt x="89" y="24"/>
                  </a:lnTo>
                  <a:lnTo>
                    <a:pt x="83" y="18"/>
                  </a:lnTo>
                  <a:lnTo>
                    <a:pt x="77" y="6"/>
                  </a:lnTo>
                  <a:lnTo>
                    <a:pt x="65" y="0"/>
                  </a:lnTo>
                  <a:lnTo>
                    <a:pt x="53" y="0"/>
                  </a:lnTo>
                  <a:lnTo>
                    <a:pt x="36" y="6"/>
                  </a:lnTo>
                  <a:lnTo>
                    <a:pt x="18" y="18"/>
                  </a:lnTo>
                  <a:lnTo>
                    <a:pt x="6" y="36"/>
                  </a:lnTo>
                  <a:lnTo>
                    <a:pt x="0" y="66"/>
                  </a:lnTo>
                  <a:lnTo>
                    <a:pt x="6" y="95"/>
                  </a:lnTo>
                  <a:lnTo>
                    <a:pt x="12" y="113"/>
                  </a:lnTo>
                  <a:lnTo>
                    <a:pt x="30" y="119"/>
                  </a:lnTo>
                  <a:lnTo>
                    <a:pt x="41" y="125"/>
                  </a:lnTo>
                  <a:lnTo>
                    <a:pt x="71" y="113"/>
                  </a:lnTo>
                  <a:lnTo>
                    <a:pt x="83" y="101"/>
                  </a:lnTo>
                  <a:lnTo>
                    <a:pt x="89" y="84"/>
                  </a:lnTo>
                  <a:lnTo>
                    <a:pt x="89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29" name="Freeform 5"/>
            <p:cNvSpPr>
              <a:spLocks/>
            </p:cNvSpPr>
            <p:nvPr/>
          </p:nvSpPr>
          <p:spPr bwMode="auto">
            <a:xfrm>
              <a:off x="2799" y="3231"/>
              <a:ext cx="60" cy="227"/>
            </a:xfrm>
            <a:custGeom>
              <a:avLst/>
              <a:gdLst>
                <a:gd name="T0" fmla="*/ 0 w 60"/>
                <a:gd name="T1" fmla="*/ 227 h 227"/>
                <a:gd name="T2" fmla="*/ 30 w 60"/>
                <a:gd name="T3" fmla="*/ 209 h 227"/>
                <a:gd name="T4" fmla="*/ 48 w 60"/>
                <a:gd name="T5" fmla="*/ 179 h 227"/>
                <a:gd name="T6" fmla="*/ 54 w 60"/>
                <a:gd name="T7" fmla="*/ 149 h 227"/>
                <a:gd name="T8" fmla="*/ 60 w 60"/>
                <a:gd name="T9" fmla="*/ 120 h 227"/>
                <a:gd name="T10" fmla="*/ 60 w 60"/>
                <a:gd name="T11" fmla="*/ 90 h 227"/>
                <a:gd name="T12" fmla="*/ 54 w 60"/>
                <a:gd name="T13" fmla="*/ 72 h 227"/>
                <a:gd name="T14" fmla="*/ 42 w 60"/>
                <a:gd name="T15" fmla="*/ 42 h 227"/>
                <a:gd name="T16" fmla="*/ 24 w 60"/>
                <a:gd name="T17" fmla="*/ 18 h 227"/>
                <a:gd name="T18" fmla="*/ 0 w 60"/>
                <a:gd name="T19" fmla="*/ 0 h 227"/>
                <a:gd name="T20" fmla="*/ 0 w 60"/>
                <a:gd name="T21" fmla="*/ 6 h 227"/>
                <a:gd name="T22" fmla="*/ 24 w 60"/>
                <a:gd name="T23" fmla="*/ 30 h 227"/>
                <a:gd name="T24" fmla="*/ 36 w 60"/>
                <a:gd name="T25" fmla="*/ 60 h 227"/>
                <a:gd name="T26" fmla="*/ 42 w 60"/>
                <a:gd name="T27" fmla="*/ 96 h 227"/>
                <a:gd name="T28" fmla="*/ 42 w 60"/>
                <a:gd name="T29" fmla="*/ 120 h 227"/>
                <a:gd name="T30" fmla="*/ 36 w 60"/>
                <a:gd name="T31" fmla="*/ 161 h 227"/>
                <a:gd name="T32" fmla="*/ 30 w 60"/>
                <a:gd name="T33" fmla="*/ 191 h 227"/>
                <a:gd name="T34" fmla="*/ 12 w 60"/>
                <a:gd name="T35" fmla="*/ 209 h 227"/>
                <a:gd name="T36" fmla="*/ 0 w 60"/>
                <a:gd name="T37" fmla="*/ 221 h 227"/>
                <a:gd name="T38" fmla="*/ 0 w 60"/>
                <a:gd name="T39" fmla="*/ 227 h 2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0"/>
                <a:gd name="T61" fmla="*/ 0 h 227"/>
                <a:gd name="T62" fmla="*/ 60 w 60"/>
                <a:gd name="T63" fmla="*/ 227 h 2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0" h="227">
                  <a:moveTo>
                    <a:pt x="0" y="227"/>
                  </a:moveTo>
                  <a:lnTo>
                    <a:pt x="30" y="209"/>
                  </a:lnTo>
                  <a:lnTo>
                    <a:pt x="48" y="179"/>
                  </a:lnTo>
                  <a:lnTo>
                    <a:pt x="54" y="149"/>
                  </a:lnTo>
                  <a:lnTo>
                    <a:pt x="60" y="120"/>
                  </a:lnTo>
                  <a:lnTo>
                    <a:pt x="60" y="90"/>
                  </a:lnTo>
                  <a:lnTo>
                    <a:pt x="54" y="72"/>
                  </a:lnTo>
                  <a:lnTo>
                    <a:pt x="42" y="42"/>
                  </a:lnTo>
                  <a:lnTo>
                    <a:pt x="24" y="18"/>
                  </a:lnTo>
                  <a:lnTo>
                    <a:pt x="0" y="0"/>
                  </a:lnTo>
                  <a:lnTo>
                    <a:pt x="0" y="6"/>
                  </a:lnTo>
                  <a:lnTo>
                    <a:pt x="24" y="30"/>
                  </a:lnTo>
                  <a:lnTo>
                    <a:pt x="36" y="60"/>
                  </a:lnTo>
                  <a:lnTo>
                    <a:pt x="42" y="96"/>
                  </a:lnTo>
                  <a:lnTo>
                    <a:pt x="42" y="120"/>
                  </a:lnTo>
                  <a:lnTo>
                    <a:pt x="36" y="161"/>
                  </a:lnTo>
                  <a:lnTo>
                    <a:pt x="30" y="191"/>
                  </a:lnTo>
                  <a:lnTo>
                    <a:pt x="12" y="209"/>
                  </a:lnTo>
                  <a:lnTo>
                    <a:pt x="0" y="221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30" name="Freeform 6"/>
            <p:cNvSpPr>
              <a:spLocks/>
            </p:cNvSpPr>
            <p:nvPr/>
          </p:nvSpPr>
          <p:spPr bwMode="auto">
            <a:xfrm>
              <a:off x="5060" y="1422"/>
              <a:ext cx="1" cy="1475"/>
            </a:xfrm>
            <a:custGeom>
              <a:avLst/>
              <a:gdLst>
                <a:gd name="T0" fmla="*/ 0 w 1"/>
                <a:gd name="T1" fmla="*/ 1475 h 1475"/>
                <a:gd name="T2" fmla="*/ 0 w 1"/>
                <a:gd name="T3" fmla="*/ 0 h 1475"/>
                <a:gd name="T4" fmla="*/ 0 w 1"/>
                <a:gd name="T5" fmla="*/ 1475 h 1475"/>
                <a:gd name="T6" fmla="*/ 0 w 1"/>
                <a:gd name="T7" fmla="*/ 1475 h 14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475"/>
                <a:gd name="T14" fmla="*/ 1 w 1"/>
                <a:gd name="T15" fmla="*/ 1475 h 14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475">
                  <a:moveTo>
                    <a:pt x="0" y="1475"/>
                  </a:moveTo>
                  <a:lnTo>
                    <a:pt x="0" y="0"/>
                  </a:lnTo>
                  <a:lnTo>
                    <a:pt x="0" y="14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31" name="Freeform 7"/>
            <p:cNvSpPr>
              <a:spLocks noEditPoints="1"/>
            </p:cNvSpPr>
            <p:nvPr/>
          </p:nvSpPr>
          <p:spPr bwMode="auto">
            <a:xfrm>
              <a:off x="963" y="1422"/>
              <a:ext cx="4097" cy="1"/>
            </a:xfrm>
            <a:custGeom>
              <a:avLst/>
              <a:gdLst>
                <a:gd name="T0" fmla="*/ 4097 w 4097"/>
                <a:gd name="T1" fmla="*/ 0 h 1"/>
                <a:gd name="T2" fmla="*/ 0 w 4097"/>
                <a:gd name="T3" fmla="*/ 0 h 1"/>
                <a:gd name="T4" fmla="*/ 4097 w 4097"/>
                <a:gd name="T5" fmla="*/ 0 h 1"/>
                <a:gd name="T6" fmla="*/ 4097 w 4097"/>
                <a:gd name="T7" fmla="*/ 0 h 1"/>
                <a:gd name="T8" fmla="*/ 4097 w 4097"/>
                <a:gd name="T9" fmla="*/ 0 h 1"/>
                <a:gd name="T10" fmla="*/ 4097 w 4097"/>
                <a:gd name="T11" fmla="*/ 0 h 1"/>
                <a:gd name="T12" fmla="*/ 4097 w 4097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97"/>
                <a:gd name="T22" fmla="*/ 0 h 1"/>
                <a:gd name="T23" fmla="*/ 4097 w 4097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97" h="1">
                  <a:moveTo>
                    <a:pt x="4097" y="0"/>
                  </a:moveTo>
                  <a:lnTo>
                    <a:pt x="0" y="0"/>
                  </a:lnTo>
                  <a:lnTo>
                    <a:pt x="4097" y="0"/>
                  </a:lnTo>
                  <a:close/>
                  <a:moveTo>
                    <a:pt x="4097" y="0"/>
                  </a:moveTo>
                  <a:lnTo>
                    <a:pt x="40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32" name="Freeform 8"/>
            <p:cNvSpPr>
              <a:spLocks noEditPoints="1"/>
            </p:cNvSpPr>
            <p:nvPr/>
          </p:nvSpPr>
          <p:spPr bwMode="auto">
            <a:xfrm>
              <a:off x="963" y="1422"/>
              <a:ext cx="1" cy="1475"/>
            </a:xfrm>
            <a:custGeom>
              <a:avLst/>
              <a:gdLst>
                <a:gd name="T0" fmla="*/ 0 w 1"/>
                <a:gd name="T1" fmla="*/ 0 h 1475"/>
                <a:gd name="T2" fmla="*/ 0 w 1"/>
                <a:gd name="T3" fmla="*/ 1475 h 1475"/>
                <a:gd name="T4" fmla="*/ 0 w 1"/>
                <a:gd name="T5" fmla="*/ 0 h 1475"/>
                <a:gd name="T6" fmla="*/ 0 w 1"/>
                <a:gd name="T7" fmla="*/ 0 h 1475"/>
                <a:gd name="T8" fmla="*/ 0 w 1"/>
                <a:gd name="T9" fmla="*/ 0 h 1475"/>
                <a:gd name="T10" fmla="*/ 0 w 1"/>
                <a:gd name="T11" fmla="*/ 0 h 1475"/>
                <a:gd name="T12" fmla="*/ 0 w 1"/>
                <a:gd name="T13" fmla="*/ 0 h 14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475"/>
                <a:gd name="T23" fmla="*/ 1 w 1"/>
                <a:gd name="T24" fmla="*/ 1475 h 14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475">
                  <a:moveTo>
                    <a:pt x="0" y="0"/>
                  </a:moveTo>
                  <a:lnTo>
                    <a:pt x="0" y="147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33" name="Freeform 9"/>
            <p:cNvSpPr>
              <a:spLocks noEditPoints="1"/>
            </p:cNvSpPr>
            <p:nvPr/>
          </p:nvSpPr>
          <p:spPr bwMode="auto">
            <a:xfrm>
              <a:off x="963" y="2897"/>
              <a:ext cx="4097" cy="1"/>
            </a:xfrm>
            <a:custGeom>
              <a:avLst/>
              <a:gdLst>
                <a:gd name="T0" fmla="*/ 0 w 4097"/>
                <a:gd name="T1" fmla="*/ 0 h 1"/>
                <a:gd name="T2" fmla="*/ 4097 w 4097"/>
                <a:gd name="T3" fmla="*/ 0 h 1"/>
                <a:gd name="T4" fmla="*/ 0 w 4097"/>
                <a:gd name="T5" fmla="*/ 0 h 1"/>
                <a:gd name="T6" fmla="*/ 0 w 4097"/>
                <a:gd name="T7" fmla="*/ 0 h 1"/>
                <a:gd name="T8" fmla="*/ 0 w 4097"/>
                <a:gd name="T9" fmla="*/ 0 h 1"/>
                <a:gd name="T10" fmla="*/ 0 w 4097"/>
                <a:gd name="T11" fmla="*/ 0 h 1"/>
                <a:gd name="T12" fmla="*/ 0 w 4097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97"/>
                <a:gd name="T22" fmla="*/ 0 h 1"/>
                <a:gd name="T23" fmla="*/ 4097 w 4097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97" h="1">
                  <a:moveTo>
                    <a:pt x="0" y="0"/>
                  </a:moveTo>
                  <a:lnTo>
                    <a:pt x="4097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34" name="Freeform 10"/>
            <p:cNvSpPr>
              <a:spLocks/>
            </p:cNvSpPr>
            <p:nvPr/>
          </p:nvSpPr>
          <p:spPr bwMode="auto">
            <a:xfrm>
              <a:off x="5060" y="2897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35" name="Freeform 11"/>
            <p:cNvSpPr>
              <a:spLocks/>
            </p:cNvSpPr>
            <p:nvPr/>
          </p:nvSpPr>
          <p:spPr bwMode="auto">
            <a:xfrm>
              <a:off x="5006" y="1930"/>
              <a:ext cx="60" cy="537"/>
            </a:xfrm>
            <a:custGeom>
              <a:avLst/>
              <a:gdLst>
                <a:gd name="T0" fmla="*/ 60 w 60"/>
                <a:gd name="T1" fmla="*/ 0 h 537"/>
                <a:gd name="T2" fmla="*/ 0 w 60"/>
                <a:gd name="T3" fmla="*/ 0 h 537"/>
                <a:gd name="T4" fmla="*/ 0 w 60"/>
                <a:gd name="T5" fmla="*/ 537 h 537"/>
                <a:gd name="T6" fmla="*/ 60 w 60"/>
                <a:gd name="T7" fmla="*/ 537 h 537"/>
                <a:gd name="T8" fmla="*/ 60 w 60"/>
                <a:gd name="T9" fmla="*/ 0 h 537"/>
                <a:gd name="T10" fmla="*/ 60 w 60"/>
                <a:gd name="T11" fmla="*/ 0 h 5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"/>
                <a:gd name="T19" fmla="*/ 0 h 537"/>
                <a:gd name="T20" fmla="*/ 60 w 60"/>
                <a:gd name="T21" fmla="*/ 537 h 5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" h="537">
                  <a:moveTo>
                    <a:pt x="60" y="0"/>
                  </a:moveTo>
                  <a:lnTo>
                    <a:pt x="0" y="0"/>
                  </a:lnTo>
                  <a:lnTo>
                    <a:pt x="0" y="537"/>
                  </a:lnTo>
                  <a:lnTo>
                    <a:pt x="60" y="537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36" name="Freeform 12"/>
            <p:cNvSpPr>
              <a:spLocks/>
            </p:cNvSpPr>
            <p:nvPr/>
          </p:nvSpPr>
          <p:spPr bwMode="auto">
            <a:xfrm>
              <a:off x="5036" y="2443"/>
              <a:ext cx="72" cy="36"/>
            </a:xfrm>
            <a:custGeom>
              <a:avLst/>
              <a:gdLst>
                <a:gd name="T0" fmla="*/ 0 w 72"/>
                <a:gd name="T1" fmla="*/ 36 h 36"/>
                <a:gd name="T2" fmla="*/ 72 w 72"/>
                <a:gd name="T3" fmla="*/ 0 h 36"/>
                <a:gd name="T4" fmla="*/ 0 w 72"/>
                <a:gd name="T5" fmla="*/ 36 h 36"/>
                <a:gd name="T6" fmla="*/ 0 w 72"/>
                <a:gd name="T7" fmla="*/ 36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36"/>
                <a:gd name="T14" fmla="*/ 72 w 72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36">
                  <a:moveTo>
                    <a:pt x="0" y="36"/>
                  </a:moveTo>
                  <a:lnTo>
                    <a:pt x="7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37" name="Freeform 13"/>
            <p:cNvSpPr>
              <a:spLocks noEditPoints="1"/>
            </p:cNvSpPr>
            <p:nvPr/>
          </p:nvSpPr>
          <p:spPr bwMode="auto">
            <a:xfrm>
              <a:off x="5036" y="2407"/>
              <a:ext cx="72" cy="36"/>
            </a:xfrm>
            <a:custGeom>
              <a:avLst/>
              <a:gdLst>
                <a:gd name="T0" fmla="*/ 72 w 72"/>
                <a:gd name="T1" fmla="*/ 36 h 36"/>
                <a:gd name="T2" fmla="*/ 0 w 72"/>
                <a:gd name="T3" fmla="*/ 0 h 36"/>
                <a:gd name="T4" fmla="*/ 72 w 72"/>
                <a:gd name="T5" fmla="*/ 36 h 36"/>
                <a:gd name="T6" fmla="*/ 72 w 72"/>
                <a:gd name="T7" fmla="*/ 36 h 36"/>
                <a:gd name="T8" fmla="*/ 72 w 72"/>
                <a:gd name="T9" fmla="*/ 36 h 36"/>
                <a:gd name="T10" fmla="*/ 72 w 72"/>
                <a:gd name="T11" fmla="*/ 36 h 36"/>
                <a:gd name="T12" fmla="*/ 72 w 72"/>
                <a:gd name="T13" fmla="*/ 3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36"/>
                <a:gd name="T23" fmla="*/ 72 w 7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36">
                  <a:moveTo>
                    <a:pt x="72" y="36"/>
                  </a:moveTo>
                  <a:lnTo>
                    <a:pt x="0" y="0"/>
                  </a:lnTo>
                  <a:lnTo>
                    <a:pt x="72" y="36"/>
                  </a:lnTo>
                  <a:close/>
                  <a:moveTo>
                    <a:pt x="72" y="36"/>
                  </a:moveTo>
                  <a:lnTo>
                    <a:pt x="72" y="36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38" name="Freeform 14"/>
            <p:cNvSpPr>
              <a:spLocks noEditPoints="1"/>
            </p:cNvSpPr>
            <p:nvPr/>
          </p:nvSpPr>
          <p:spPr bwMode="auto">
            <a:xfrm>
              <a:off x="4958" y="2371"/>
              <a:ext cx="78" cy="36"/>
            </a:xfrm>
            <a:custGeom>
              <a:avLst/>
              <a:gdLst>
                <a:gd name="T0" fmla="*/ 78 w 78"/>
                <a:gd name="T1" fmla="*/ 36 h 36"/>
                <a:gd name="T2" fmla="*/ 0 w 78"/>
                <a:gd name="T3" fmla="*/ 0 h 36"/>
                <a:gd name="T4" fmla="*/ 78 w 78"/>
                <a:gd name="T5" fmla="*/ 36 h 36"/>
                <a:gd name="T6" fmla="*/ 78 w 78"/>
                <a:gd name="T7" fmla="*/ 36 h 36"/>
                <a:gd name="T8" fmla="*/ 78 w 78"/>
                <a:gd name="T9" fmla="*/ 36 h 36"/>
                <a:gd name="T10" fmla="*/ 78 w 78"/>
                <a:gd name="T11" fmla="*/ 36 h 36"/>
                <a:gd name="T12" fmla="*/ 78 w 78"/>
                <a:gd name="T13" fmla="*/ 3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36"/>
                <a:gd name="T23" fmla="*/ 78 w 78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36">
                  <a:moveTo>
                    <a:pt x="78" y="36"/>
                  </a:moveTo>
                  <a:lnTo>
                    <a:pt x="0" y="0"/>
                  </a:lnTo>
                  <a:lnTo>
                    <a:pt x="78" y="36"/>
                  </a:lnTo>
                  <a:close/>
                  <a:moveTo>
                    <a:pt x="78" y="36"/>
                  </a:moveTo>
                  <a:lnTo>
                    <a:pt x="78" y="36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39" name="Freeform 15"/>
            <p:cNvSpPr>
              <a:spLocks noEditPoints="1"/>
            </p:cNvSpPr>
            <p:nvPr/>
          </p:nvSpPr>
          <p:spPr bwMode="auto">
            <a:xfrm>
              <a:off x="4958" y="2336"/>
              <a:ext cx="78" cy="35"/>
            </a:xfrm>
            <a:custGeom>
              <a:avLst/>
              <a:gdLst>
                <a:gd name="T0" fmla="*/ 0 w 78"/>
                <a:gd name="T1" fmla="*/ 35 h 35"/>
                <a:gd name="T2" fmla="*/ 78 w 78"/>
                <a:gd name="T3" fmla="*/ 0 h 35"/>
                <a:gd name="T4" fmla="*/ 0 w 78"/>
                <a:gd name="T5" fmla="*/ 35 h 35"/>
                <a:gd name="T6" fmla="*/ 0 w 78"/>
                <a:gd name="T7" fmla="*/ 35 h 35"/>
                <a:gd name="T8" fmla="*/ 0 w 78"/>
                <a:gd name="T9" fmla="*/ 35 h 35"/>
                <a:gd name="T10" fmla="*/ 0 w 78"/>
                <a:gd name="T11" fmla="*/ 35 h 35"/>
                <a:gd name="T12" fmla="*/ 0 w 78"/>
                <a:gd name="T13" fmla="*/ 35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35"/>
                <a:gd name="T23" fmla="*/ 78 w 7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35">
                  <a:moveTo>
                    <a:pt x="0" y="35"/>
                  </a:moveTo>
                  <a:lnTo>
                    <a:pt x="78" y="0"/>
                  </a:lnTo>
                  <a:lnTo>
                    <a:pt x="0" y="35"/>
                  </a:lnTo>
                  <a:close/>
                  <a:moveTo>
                    <a:pt x="0" y="35"/>
                  </a:moveTo>
                  <a:lnTo>
                    <a:pt x="0" y="35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40" name="Freeform 16"/>
            <p:cNvSpPr>
              <a:spLocks noEditPoints="1"/>
            </p:cNvSpPr>
            <p:nvPr/>
          </p:nvSpPr>
          <p:spPr bwMode="auto">
            <a:xfrm>
              <a:off x="5036" y="2336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41" name="Freeform 17"/>
            <p:cNvSpPr>
              <a:spLocks noEditPoints="1"/>
            </p:cNvSpPr>
            <p:nvPr/>
          </p:nvSpPr>
          <p:spPr bwMode="auto">
            <a:xfrm>
              <a:off x="5036" y="2306"/>
              <a:ext cx="72" cy="30"/>
            </a:xfrm>
            <a:custGeom>
              <a:avLst/>
              <a:gdLst>
                <a:gd name="T0" fmla="*/ 0 w 72"/>
                <a:gd name="T1" fmla="*/ 30 h 30"/>
                <a:gd name="T2" fmla="*/ 72 w 72"/>
                <a:gd name="T3" fmla="*/ 0 h 30"/>
                <a:gd name="T4" fmla="*/ 0 w 72"/>
                <a:gd name="T5" fmla="*/ 30 h 30"/>
                <a:gd name="T6" fmla="*/ 0 w 72"/>
                <a:gd name="T7" fmla="*/ 30 h 30"/>
                <a:gd name="T8" fmla="*/ 0 w 72"/>
                <a:gd name="T9" fmla="*/ 30 h 30"/>
                <a:gd name="T10" fmla="*/ 0 w 72"/>
                <a:gd name="T11" fmla="*/ 30 h 30"/>
                <a:gd name="T12" fmla="*/ 0 w 72"/>
                <a:gd name="T13" fmla="*/ 3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30"/>
                <a:gd name="T23" fmla="*/ 72 w 72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30">
                  <a:moveTo>
                    <a:pt x="0" y="30"/>
                  </a:moveTo>
                  <a:lnTo>
                    <a:pt x="72" y="0"/>
                  </a:lnTo>
                  <a:lnTo>
                    <a:pt x="0" y="30"/>
                  </a:lnTo>
                  <a:close/>
                  <a:moveTo>
                    <a:pt x="0" y="30"/>
                  </a:moveTo>
                  <a:lnTo>
                    <a:pt x="0" y="3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42" name="Freeform 18"/>
            <p:cNvSpPr>
              <a:spLocks noEditPoints="1"/>
            </p:cNvSpPr>
            <p:nvPr/>
          </p:nvSpPr>
          <p:spPr bwMode="auto">
            <a:xfrm>
              <a:off x="5036" y="2270"/>
              <a:ext cx="72" cy="36"/>
            </a:xfrm>
            <a:custGeom>
              <a:avLst/>
              <a:gdLst>
                <a:gd name="T0" fmla="*/ 72 w 72"/>
                <a:gd name="T1" fmla="*/ 36 h 36"/>
                <a:gd name="T2" fmla="*/ 0 w 72"/>
                <a:gd name="T3" fmla="*/ 0 h 36"/>
                <a:gd name="T4" fmla="*/ 72 w 72"/>
                <a:gd name="T5" fmla="*/ 36 h 36"/>
                <a:gd name="T6" fmla="*/ 72 w 72"/>
                <a:gd name="T7" fmla="*/ 36 h 36"/>
                <a:gd name="T8" fmla="*/ 72 w 72"/>
                <a:gd name="T9" fmla="*/ 36 h 36"/>
                <a:gd name="T10" fmla="*/ 72 w 72"/>
                <a:gd name="T11" fmla="*/ 36 h 36"/>
                <a:gd name="T12" fmla="*/ 72 w 72"/>
                <a:gd name="T13" fmla="*/ 3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36"/>
                <a:gd name="T23" fmla="*/ 72 w 7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36">
                  <a:moveTo>
                    <a:pt x="72" y="36"/>
                  </a:moveTo>
                  <a:lnTo>
                    <a:pt x="0" y="0"/>
                  </a:lnTo>
                  <a:lnTo>
                    <a:pt x="72" y="36"/>
                  </a:lnTo>
                  <a:close/>
                  <a:moveTo>
                    <a:pt x="72" y="36"/>
                  </a:moveTo>
                  <a:lnTo>
                    <a:pt x="72" y="36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43" name="Freeform 19"/>
            <p:cNvSpPr>
              <a:spLocks noEditPoints="1"/>
            </p:cNvSpPr>
            <p:nvPr/>
          </p:nvSpPr>
          <p:spPr bwMode="auto">
            <a:xfrm>
              <a:off x="4958" y="2234"/>
              <a:ext cx="78" cy="36"/>
            </a:xfrm>
            <a:custGeom>
              <a:avLst/>
              <a:gdLst>
                <a:gd name="T0" fmla="*/ 78 w 78"/>
                <a:gd name="T1" fmla="*/ 36 h 36"/>
                <a:gd name="T2" fmla="*/ 0 w 78"/>
                <a:gd name="T3" fmla="*/ 0 h 36"/>
                <a:gd name="T4" fmla="*/ 78 w 78"/>
                <a:gd name="T5" fmla="*/ 36 h 36"/>
                <a:gd name="T6" fmla="*/ 78 w 78"/>
                <a:gd name="T7" fmla="*/ 36 h 36"/>
                <a:gd name="T8" fmla="*/ 78 w 78"/>
                <a:gd name="T9" fmla="*/ 36 h 36"/>
                <a:gd name="T10" fmla="*/ 78 w 78"/>
                <a:gd name="T11" fmla="*/ 36 h 36"/>
                <a:gd name="T12" fmla="*/ 78 w 78"/>
                <a:gd name="T13" fmla="*/ 3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36"/>
                <a:gd name="T23" fmla="*/ 78 w 78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36">
                  <a:moveTo>
                    <a:pt x="78" y="36"/>
                  </a:moveTo>
                  <a:lnTo>
                    <a:pt x="0" y="0"/>
                  </a:lnTo>
                  <a:lnTo>
                    <a:pt x="78" y="36"/>
                  </a:lnTo>
                  <a:close/>
                  <a:moveTo>
                    <a:pt x="78" y="36"/>
                  </a:moveTo>
                  <a:lnTo>
                    <a:pt x="78" y="36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44" name="Freeform 20"/>
            <p:cNvSpPr>
              <a:spLocks noEditPoints="1"/>
            </p:cNvSpPr>
            <p:nvPr/>
          </p:nvSpPr>
          <p:spPr bwMode="auto">
            <a:xfrm>
              <a:off x="4958" y="2198"/>
              <a:ext cx="78" cy="36"/>
            </a:xfrm>
            <a:custGeom>
              <a:avLst/>
              <a:gdLst>
                <a:gd name="T0" fmla="*/ 0 w 78"/>
                <a:gd name="T1" fmla="*/ 36 h 36"/>
                <a:gd name="T2" fmla="*/ 78 w 78"/>
                <a:gd name="T3" fmla="*/ 0 h 36"/>
                <a:gd name="T4" fmla="*/ 0 w 78"/>
                <a:gd name="T5" fmla="*/ 36 h 36"/>
                <a:gd name="T6" fmla="*/ 0 w 78"/>
                <a:gd name="T7" fmla="*/ 36 h 36"/>
                <a:gd name="T8" fmla="*/ 0 w 78"/>
                <a:gd name="T9" fmla="*/ 36 h 36"/>
                <a:gd name="T10" fmla="*/ 0 w 78"/>
                <a:gd name="T11" fmla="*/ 36 h 36"/>
                <a:gd name="T12" fmla="*/ 0 w 78"/>
                <a:gd name="T13" fmla="*/ 3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36"/>
                <a:gd name="T23" fmla="*/ 78 w 78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36">
                  <a:moveTo>
                    <a:pt x="0" y="36"/>
                  </a:moveTo>
                  <a:lnTo>
                    <a:pt x="78" y="0"/>
                  </a:lnTo>
                  <a:lnTo>
                    <a:pt x="0" y="36"/>
                  </a:lnTo>
                  <a:close/>
                  <a:moveTo>
                    <a:pt x="0" y="36"/>
                  </a:moveTo>
                  <a:lnTo>
                    <a:pt x="0" y="36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45" name="Freeform 21"/>
            <p:cNvSpPr>
              <a:spLocks noEditPoints="1"/>
            </p:cNvSpPr>
            <p:nvPr/>
          </p:nvSpPr>
          <p:spPr bwMode="auto">
            <a:xfrm>
              <a:off x="5036" y="2162"/>
              <a:ext cx="72" cy="36"/>
            </a:xfrm>
            <a:custGeom>
              <a:avLst/>
              <a:gdLst>
                <a:gd name="T0" fmla="*/ 0 w 72"/>
                <a:gd name="T1" fmla="*/ 36 h 36"/>
                <a:gd name="T2" fmla="*/ 72 w 72"/>
                <a:gd name="T3" fmla="*/ 0 h 36"/>
                <a:gd name="T4" fmla="*/ 0 w 72"/>
                <a:gd name="T5" fmla="*/ 36 h 36"/>
                <a:gd name="T6" fmla="*/ 0 w 72"/>
                <a:gd name="T7" fmla="*/ 36 h 36"/>
                <a:gd name="T8" fmla="*/ 0 w 72"/>
                <a:gd name="T9" fmla="*/ 36 h 36"/>
                <a:gd name="T10" fmla="*/ 0 w 72"/>
                <a:gd name="T11" fmla="*/ 36 h 36"/>
                <a:gd name="T12" fmla="*/ 0 w 72"/>
                <a:gd name="T13" fmla="*/ 3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36"/>
                <a:gd name="T23" fmla="*/ 72 w 7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36">
                  <a:moveTo>
                    <a:pt x="0" y="36"/>
                  </a:moveTo>
                  <a:lnTo>
                    <a:pt x="72" y="0"/>
                  </a:lnTo>
                  <a:lnTo>
                    <a:pt x="0" y="36"/>
                  </a:lnTo>
                  <a:close/>
                  <a:moveTo>
                    <a:pt x="0" y="36"/>
                  </a:moveTo>
                  <a:lnTo>
                    <a:pt x="0" y="36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46" name="Freeform 22"/>
            <p:cNvSpPr>
              <a:spLocks noEditPoints="1"/>
            </p:cNvSpPr>
            <p:nvPr/>
          </p:nvSpPr>
          <p:spPr bwMode="auto">
            <a:xfrm>
              <a:off x="5036" y="2133"/>
              <a:ext cx="72" cy="29"/>
            </a:xfrm>
            <a:custGeom>
              <a:avLst/>
              <a:gdLst>
                <a:gd name="T0" fmla="*/ 72 w 72"/>
                <a:gd name="T1" fmla="*/ 29 h 29"/>
                <a:gd name="T2" fmla="*/ 0 w 72"/>
                <a:gd name="T3" fmla="*/ 0 h 29"/>
                <a:gd name="T4" fmla="*/ 72 w 72"/>
                <a:gd name="T5" fmla="*/ 29 h 29"/>
                <a:gd name="T6" fmla="*/ 72 w 72"/>
                <a:gd name="T7" fmla="*/ 29 h 29"/>
                <a:gd name="T8" fmla="*/ 72 w 72"/>
                <a:gd name="T9" fmla="*/ 29 h 29"/>
                <a:gd name="T10" fmla="*/ 72 w 72"/>
                <a:gd name="T11" fmla="*/ 29 h 29"/>
                <a:gd name="T12" fmla="*/ 72 w 72"/>
                <a:gd name="T13" fmla="*/ 29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29"/>
                <a:gd name="T23" fmla="*/ 72 w 72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29">
                  <a:moveTo>
                    <a:pt x="72" y="29"/>
                  </a:moveTo>
                  <a:lnTo>
                    <a:pt x="0" y="0"/>
                  </a:lnTo>
                  <a:lnTo>
                    <a:pt x="72" y="29"/>
                  </a:lnTo>
                  <a:close/>
                  <a:moveTo>
                    <a:pt x="72" y="29"/>
                  </a:moveTo>
                  <a:lnTo>
                    <a:pt x="72" y="29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47" name="Freeform 23"/>
            <p:cNvSpPr>
              <a:spLocks noEditPoints="1"/>
            </p:cNvSpPr>
            <p:nvPr/>
          </p:nvSpPr>
          <p:spPr bwMode="auto">
            <a:xfrm>
              <a:off x="4958" y="2097"/>
              <a:ext cx="78" cy="36"/>
            </a:xfrm>
            <a:custGeom>
              <a:avLst/>
              <a:gdLst>
                <a:gd name="T0" fmla="*/ 78 w 78"/>
                <a:gd name="T1" fmla="*/ 36 h 36"/>
                <a:gd name="T2" fmla="*/ 0 w 78"/>
                <a:gd name="T3" fmla="*/ 0 h 36"/>
                <a:gd name="T4" fmla="*/ 78 w 78"/>
                <a:gd name="T5" fmla="*/ 36 h 36"/>
                <a:gd name="T6" fmla="*/ 78 w 78"/>
                <a:gd name="T7" fmla="*/ 36 h 36"/>
                <a:gd name="T8" fmla="*/ 78 w 78"/>
                <a:gd name="T9" fmla="*/ 36 h 36"/>
                <a:gd name="T10" fmla="*/ 78 w 78"/>
                <a:gd name="T11" fmla="*/ 36 h 36"/>
                <a:gd name="T12" fmla="*/ 78 w 78"/>
                <a:gd name="T13" fmla="*/ 3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36"/>
                <a:gd name="T23" fmla="*/ 78 w 78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36">
                  <a:moveTo>
                    <a:pt x="78" y="36"/>
                  </a:moveTo>
                  <a:lnTo>
                    <a:pt x="0" y="0"/>
                  </a:lnTo>
                  <a:lnTo>
                    <a:pt x="78" y="36"/>
                  </a:lnTo>
                  <a:close/>
                  <a:moveTo>
                    <a:pt x="78" y="36"/>
                  </a:moveTo>
                  <a:lnTo>
                    <a:pt x="78" y="36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48" name="Freeform 24"/>
            <p:cNvSpPr>
              <a:spLocks noEditPoints="1"/>
            </p:cNvSpPr>
            <p:nvPr/>
          </p:nvSpPr>
          <p:spPr bwMode="auto">
            <a:xfrm>
              <a:off x="4958" y="2061"/>
              <a:ext cx="78" cy="36"/>
            </a:xfrm>
            <a:custGeom>
              <a:avLst/>
              <a:gdLst>
                <a:gd name="T0" fmla="*/ 0 w 78"/>
                <a:gd name="T1" fmla="*/ 36 h 36"/>
                <a:gd name="T2" fmla="*/ 78 w 78"/>
                <a:gd name="T3" fmla="*/ 0 h 36"/>
                <a:gd name="T4" fmla="*/ 0 w 78"/>
                <a:gd name="T5" fmla="*/ 36 h 36"/>
                <a:gd name="T6" fmla="*/ 0 w 78"/>
                <a:gd name="T7" fmla="*/ 36 h 36"/>
                <a:gd name="T8" fmla="*/ 0 w 78"/>
                <a:gd name="T9" fmla="*/ 36 h 36"/>
                <a:gd name="T10" fmla="*/ 0 w 78"/>
                <a:gd name="T11" fmla="*/ 36 h 36"/>
                <a:gd name="T12" fmla="*/ 0 w 78"/>
                <a:gd name="T13" fmla="*/ 3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36"/>
                <a:gd name="T23" fmla="*/ 78 w 78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36">
                  <a:moveTo>
                    <a:pt x="0" y="36"/>
                  </a:moveTo>
                  <a:lnTo>
                    <a:pt x="78" y="0"/>
                  </a:lnTo>
                  <a:lnTo>
                    <a:pt x="0" y="36"/>
                  </a:lnTo>
                  <a:close/>
                  <a:moveTo>
                    <a:pt x="0" y="36"/>
                  </a:moveTo>
                  <a:lnTo>
                    <a:pt x="0" y="36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49" name="Freeform 25"/>
            <p:cNvSpPr>
              <a:spLocks noEditPoints="1"/>
            </p:cNvSpPr>
            <p:nvPr/>
          </p:nvSpPr>
          <p:spPr bwMode="auto">
            <a:xfrm>
              <a:off x="5036" y="2025"/>
              <a:ext cx="72" cy="36"/>
            </a:xfrm>
            <a:custGeom>
              <a:avLst/>
              <a:gdLst>
                <a:gd name="T0" fmla="*/ 0 w 72"/>
                <a:gd name="T1" fmla="*/ 36 h 36"/>
                <a:gd name="T2" fmla="*/ 72 w 72"/>
                <a:gd name="T3" fmla="*/ 0 h 36"/>
                <a:gd name="T4" fmla="*/ 0 w 72"/>
                <a:gd name="T5" fmla="*/ 36 h 36"/>
                <a:gd name="T6" fmla="*/ 0 w 72"/>
                <a:gd name="T7" fmla="*/ 36 h 36"/>
                <a:gd name="T8" fmla="*/ 0 w 72"/>
                <a:gd name="T9" fmla="*/ 36 h 36"/>
                <a:gd name="T10" fmla="*/ 0 w 72"/>
                <a:gd name="T11" fmla="*/ 36 h 36"/>
                <a:gd name="T12" fmla="*/ 0 w 72"/>
                <a:gd name="T13" fmla="*/ 3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36"/>
                <a:gd name="T23" fmla="*/ 72 w 7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36">
                  <a:moveTo>
                    <a:pt x="0" y="36"/>
                  </a:moveTo>
                  <a:lnTo>
                    <a:pt x="72" y="0"/>
                  </a:lnTo>
                  <a:lnTo>
                    <a:pt x="0" y="36"/>
                  </a:lnTo>
                  <a:close/>
                  <a:moveTo>
                    <a:pt x="0" y="36"/>
                  </a:moveTo>
                  <a:lnTo>
                    <a:pt x="0" y="36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50" name="Freeform 26"/>
            <p:cNvSpPr>
              <a:spLocks noEditPoints="1"/>
            </p:cNvSpPr>
            <p:nvPr/>
          </p:nvSpPr>
          <p:spPr bwMode="auto">
            <a:xfrm>
              <a:off x="5036" y="1989"/>
              <a:ext cx="72" cy="36"/>
            </a:xfrm>
            <a:custGeom>
              <a:avLst/>
              <a:gdLst>
                <a:gd name="T0" fmla="*/ 72 w 72"/>
                <a:gd name="T1" fmla="*/ 36 h 36"/>
                <a:gd name="T2" fmla="*/ 0 w 72"/>
                <a:gd name="T3" fmla="*/ 0 h 36"/>
                <a:gd name="T4" fmla="*/ 72 w 72"/>
                <a:gd name="T5" fmla="*/ 36 h 36"/>
                <a:gd name="T6" fmla="*/ 72 w 72"/>
                <a:gd name="T7" fmla="*/ 36 h 36"/>
                <a:gd name="T8" fmla="*/ 72 w 72"/>
                <a:gd name="T9" fmla="*/ 36 h 36"/>
                <a:gd name="T10" fmla="*/ 72 w 72"/>
                <a:gd name="T11" fmla="*/ 36 h 36"/>
                <a:gd name="T12" fmla="*/ 72 w 72"/>
                <a:gd name="T13" fmla="*/ 3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36"/>
                <a:gd name="T23" fmla="*/ 72 w 7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36">
                  <a:moveTo>
                    <a:pt x="72" y="36"/>
                  </a:moveTo>
                  <a:lnTo>
                    <a:pt x="0" y="0"/>
                  </a:lnTo>
                  <a:lnTo>
                    <a:pt x="72" y="36"/>
                  </a:lnTo>
                  <a:close/>
                  <a:moveTo>
                    <a:pt x="72" y="36"/>
                  </a:moveTo>
                  <a:lnTo>
                    <a:pt x="72" y="36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51" name="Freeform 27"/>
            <p:cNvSpPr>
              <a:spLocks noEditPoints="1"/>
            </p:cNvSpPr>
            <p:nvPr/>
          </p:nvSpPr>
          <p:spPr bwMode="auto">
            <a:xfrm>
              <a:off x="4958" y="1959"/>
              <a:ext cx="78" cy="30"/>
            </a:xfrm>
            <a:custGeom>
              <a:avLst/>
              <a:gdLst>
                <a:gd name="T0" fmla="*/ 78 w 78"/>
                <a:gd name="T1" fmla="*/ 30 h 30"/>
                <a:gd name="T2" fmla="*/ 0 w 78"/>
                <a:gd name="T3" fmla="*/ 0 h 30"/>
                <a:gd name="T4" fmla="*/ 78 w 78"/>
                <a:gd name="T5" fmla="*/ 30 h 30"/>
                <a:gd name="T6" fmla="*/ 78 w 78"/>
                <a:gd name="T7" fmla="*/ 30 h 30"/>
                <a:gd name="T8" fmla="*/ 78 w 78"/>
                <a:gd name="T9" fmla="*/ 30 h 30"/>
                <a:gd name="T10" fmla="*/ 78 w 78"/>
                <a:gd name="T11" fmla="*/ 30 h 30"/>
                <a:gd name="T12" fmla="*/ 78 w 78"/>
                <a:gd name="T13" fmla="*/ 3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30"/>
                <a:gd name="T23" fmla="*/ 78 w 78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30">
                  <a:moveTo>
                    <a:pt x="78" y="30"/>
                  </a:moveTo>
                  <a:lnTo>
                    <a:pt x="0" y="0"/>
                  </a:lnTo>
                  <a:lnTo>
                    <a:pt x="78" y="30"/>
                  </a:lnTo>
                  <a:close/>
                  <a:moveTo>
                    <a:pt x="78" y="30"/>
                  </a:moveTo>
                  <a:lnTo>
                    <a:pt x="78" y="3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52" name="Freeform 28"/>
            <p:cNvSpPr>
              <a:spLocks noEditPoints="1"/>
            </p:cNvSpPr>
            <p:nvPr/>
          </p:nvSpPr>
          <p:spPr bwMode="auto">
            <a:xfrm>
              <a:off x="4958" y="1918"/>
              <a:ext cx="84" cy="41"/>
            </a:xfrm>
            <a:custGeom>
              <a:avLst/>
              <a:gdLst>
                <a:gd name="T0" fmla="*/ 0 w 84"/>
                <a:gd name="T1" fmla="*/ 41 h 41"/>
                <a:gd name="T2" fmla="*/ 84 w 84"/>
                <a:gd name="T3" fmla="*/ 0 h 41"/>
                <a:gd name="T4" fmla="*/ 0 w 84"/>
                <a:gd name="T5" fmla="*/ 41 h 41"/>
                <a:gd name="T6" fmla="*/ 0 w 84"/>
                <a:gd name="T7" fmla="*/ 41 h 41"/>
                <a:gd name="T8" fmla="*/ 0 w 84"/>
                <a:gd name="T9" fmla="*/ 41 h 41"/>
                <a:gd name="T10" fmla="*/ 0 w 84"/>
                <a:gd name="T11" fmla="*/ 41 h 41"/>
                <a:gd name="T12" fmla="*/ 0 w 84"/>
                <a:gd name="T13" fmla="*/ 41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"/>
                <a:gd name="T22" fmla="*/ 0 h 41"/>
                <a:gd name="T23" fmla="*/ 84 w 84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" h="41">
                  <a:moveTo>
                    <a:pt x="0" y="41"/>
                  </a:moveTo>
                  <a:lnTo>
                    <a:pt x="84" y="0"/>
                  </a:lnTo>
                  <a:lnTo>
                    <a:pt x="0" y="41"/>
                  </a:lnTo>
                  <a:close/>
                  <a:moveTo>
                    <a:pt x="0" y="41"/>
                  </a:moveTo>
                  <a:lnTo>
                    <a:pt x="0" y="41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53" name="Freeform 29"/>
            <p:cNvSpPr>
              <a:spLocks/>
            </p:cNvSpPr>
            <p:nvPr/>
          </p:nvSpPr>
          <p:spPr bwMode="auto">
            <a:xfrm>
              <a:off x="1765" y="1434"/>
              <a:ext cx="1" cy="1463"/>
            </a:xfrm>
            <a:custGeom>
              <a:avLst/>
              <a:gdLst>
                <a:gd name="T0" fmla="*/ 0 w 1"/>
                <a:gd name="T1" fmla="*/ 0 h 1463"/>
                <a:gd name="T2" fmla="*/ 0 w 1"/>
                <a:gd name="T3" fmla="*/ 1463 h 1463"/>
                <a:gd name="T4" fmla="*/ 0 w 1"/>
                <a:gd name="T5" fmla="*/ 0 h 1463"/>
                <a:gd name="T6" fmla="*/ 0 w 1"/>
                <a:gd name="T7" fmla="*/ 0 h 14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463"/>
                <a:gd name="T14" fmla="*/ 1 w 1"/>
                <a:gd name="T15" fmla="*/ 1463 h 14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463">
                  <a:moveTo>
                    <a:pt x="0" y="0"/>
                  </a:moveTo>
                  <a:lnTo>
                    <a:pt x="0" y="1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54" name="Freeform 30"/>
            <p:cNvSpPr>
              <a:spLocks/>
            </p:cNvSpPr>
            <p:nvPr/>
          </p:nvSpPr>
          <p:spPr bwMode="auto">
            <a:xfrm>
              <a:off x="3792" y="1434"/>
              <a:ext cx="1" cy="1463"/>
            </a:xfrm>
            <a:custGeom>
              <a:avLst/>
              <a:gdLst>
                <a:gd name="T0" fmla="*/ 0 w 1"/>
                <a:gd name="T1" fmla="*/ 1463 h 1463"/>
                <a:gd name="T2" fmla="*/ 0 w 1"/>
                <a:gd name="T3" fmla="*/ 0 h 1463"/>
                <a:gd name="T4" fmla="*/ 0 w 1"/>
                <a:gd name="T5" fmla="*/ 1463 h 1463"/>
                <a:gd name="T6" fmla="*/ 0 w 1"/>
                <a:gd name="T7" fmla="*/ 1463 h 14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463"/>
                <a:gd name="T14" fmla="*/ 1 w 1"/>
                <a:gd name="T15" fmla="*/ 1463 h 14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463">
                  <a:moveTo>
                    <a:pt x="0" y="1463"/>
                  </a:moveTo>
                  <a:lnTo>
                    <a:pt x="0" y="0"/>
                  </a:lnTo>
                  <a:lnTo>
                    <a:pt x="0" y="14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55" name="Freeform 31"/>
            <p:cNvSpPr>
              <a:spLocks/>
            </p:cNvSpPr>
            <p:nvPr/>
          </p:nvSpPr>
          <p:spPr bwMode="auto">
            <a:xfrm>
              <a:off x="2542" y="1022"/>
              <a:ext cx="66" cy="185"/>
            </a:xfrm>
            <a:custGeom>
              <a:avLst/>
              <a:gdLst>
                <a:gd name="T0" fmla="*/ 0 w 66"/>
                <a:gd name="T1" fmla="*/ 185 h 185"/>
                <a:gd name="T2" fmla="*/ 66 w 66"/>
                <a:gd name="T3" fmla="*/ 185 h 185"/>
                <a:gd name="T4" fmla="*/ 66 w 66"/>
                <a:gd name="T5" fmla="*/ 179 h 185"/>
                <a:gd name="T6" fmla="*/ 48 w 66"/>
                <a:gd name="T7" fmla="*/ 173 h 185"/>
                <a:gd name="T8" fmla="*/ 42 w 66"/>
                <a:gd name="T9" fmla="*/ 161 h 185"/>
                <a:gd name="T10" fmla="*/ 42 w 66"/>
                <a:gd name="T11" fmla="*/ 0 h 185"/>
                <a:gd name="T12" fmla="*/ 42 w 66"/>
                <a:gd name="T13" fmla="*/ 0 h 185"/>
                <a:gd name="T14" fmla="*/ 0 w 66"/>
                <a:gd name="T15" fmla="*/ 24 h 185"/>
                <a:gd name="T16" fmla="*/ 0 w 66"/>
                <a:gd name="T17" fmla="*/ 30 h 185"/>
                <a:gd name="T18" fmla="*/ 12 w 66"/>
                <a:gd name="T19" fmla="*/ 24 h 185"/>
                <a:gd name="T20" fmla="*/ 12 w 66"/>
                <a:gd name="T21" fmla="*/ 24 h 185"/>
                <a:gd name="T22" fmla="*/ 24 w 66"/>
                <a:gd name="T23" fmla="*/ 30 h 185"/>
                <a:gd name="T24" fmla="*/ 24 w 66"/>
                <a:gd name="T25" fmla="*/ 36 h 185"/>
                <a:gd name="T26" fmla="*/ 24 w 66"/>
                <a:gd name="T27" fmla="*/ 155 h 185"/>
                <a:gd name="T28" fmla="*/ 24 w 66"/>
                <a:gd name="T29" fmla="*/ 167 h 185"/>
                <a:gd name="T30" fmla="*/ 18 w 66"/>
                <a:gd name="T31" fmla="*/ 179 h 185"/>
                <a:gd name="T32" fmla="*/ 0 w 66"/>
                <a:gd name="T33" fmla="*/ 179 h 185"/>
                <a:gd name="T34" fmla="*/ 0 w 66"/>
                <a:gd name="T35" fmla="*/ 185 h 1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185"/>
                <a:gd name="T56" fmla="*/ 66 w 66"/>
                <a:gd name="T57" fmla="*/ 185 h 18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185">
                  <a:moveTo>
                    <a:pt x="0" y="185"/>
                  </a:moveTo>
                  <a:lnTo>
                    <a:pt x="66" y="185"/>
                  </a:lnTo>
                  <a:lnTo>
                    <a:pt x="66" y="179"/>
                  </a:lnTo>
                  <a:lnTo>
                    <a:pt x="48" y="173"/>
                  </a:lnTo>
                  <a:lnTo>
                    <a:pt x="42" y="161"/>
                  </a:lnTo>
                  <a:lnTo>
                    <a:pt x="42" y="0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24" y="155"/>
                  </a:lnTo>
                  <a:lnTo>
                    <a:pt x="24" y="167"/>
                  </a:lnTo>
                  <a:lnTo>
                    <a:pt x="18" y="179"/>
                  </a:lnTo>
                  <a:lnTo>
                    <a:pt x="0" y="179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56" name="Freeform 32"/>
            <p:cNvSpPr>
              <a:spLocks/>
            </p:cNvSpPr>
            <p:nvPr/>
          </p:nvSpPr>
          <p:spPr bwMode="auto">
            <a:xfrm>
              <a:off x="2704" y="1022"/>
              <a:ext cx="167" cy="185"/>
            </a:xfrm>
            <a:custGeom>
              <a:avLst/>
              <a:gdLst>
                <a:gd name="T0" fmla="*/ 65 w 167"/>
                <a:gd name="T1" fmla="*/ 143 h 185"/>
                <a:gd name="T2" fmla="*/ 53 w 167"/>
                <a:gd name="T3" fmla="*/ 137 h 185"/>
                <a:gd name="T4" fmla="*/ 47 w 167"/>
                <a:gd name="T5" fmla="*/ 125 h 185"/>
                <a:gd name="T6" fmla="*/ 35 w 167"/>
                <a:gd name="T7" fmla="*/ 114 h 185"/>
                <a:gd name="T8" fmla="*/ 35 w 167"/>
                <a:gd name="T9" fmla="*/ 96 h 185"/>
                <a:gd name="T10" fmla="*/ 35 w 167"/>
                <a:gd name="T11" fmla="*/ 72 h 185"/>
                <a:gd name="T12" fmla="*/ 35 w 167"/>
                <a:gd name="T13" fmla="*/ 48 h 185"/>
                <a:gd name="T14" fmla="*/ 47 w 167"/>
                <a:gd name="T15" fmla="*/ 24 h 185"/>
                <a:gd name="T16" fmla="*/ 65 w 167"/>
                <a:gd name="T17" fmla="*/ 12 h 185"/>
                <a:gd name="T18" fmla="*/ 83 w 167"/>
                <a:gd name="T19" fmla="*/ 6 h 185"/>
                <a:gd name="T20" fmla="*/ 101 w 167"/>
                <a:gd name="T21" fmla="*/ 12 h 185"/>
                <a:gd name="T22" fmla="*/ 119 w 167"/>
                <a:gd name="T23" fmla="*/ 24 h 185"/>
                <a:gd name="T24" fmla="*/ 131 w 167"/>
                <a:gd name="T25" fmla="*/ 48 h 185"/>
                <a:gd name="T26" fmla="*/ 137 w 167"/>
                <a:gd name="T27" fmla="*/ 72 h 185"/>
                <a:gd name="T28" fmla="*/ 137 w 167"/>
                <a:gd name="T29" fmla="*/ 96 h 185"/>
                <a:gd name="T30" fmla="*/ 131 w 167"/>
                <a:gd name="T31" fmla="*/ 114 h 185"/>
                <a:gd name="T32" fmla="*/ 125 w 167"/>
                <a:gd name="T33" fmla="*/ 125 h 185"/>
                <a:gd name="T34" fmla="*/ 113 w 167"/>
                <a:gd name="T35" fmla="*/ 137 h 185"/>
                <a:gd name="T36" fmla="*/ 101 w 167"/>
                <a:gd name="T37" fmla="*/ 143 h 185"/>
                <a:gd name="T38" fmla="*/ 95 w 167"/>
                <a:gd name="T39" fmla="*/ 185 h 185"/>
                <a:gd name="T40" fmla="*/ 167 w 167"/>
                <a:gd name="T41" fmla="*/ 185 h 185"/>
                <a:gd name="T42" fmla="*/ 167 w 167"/>
                <a:gd name="T43" fmla="*/ 137 h 185"/>
                <a:gd name="T44" fmla="*/ 167 w 167"/>
                <a:gd name="T45" fmla="*/ 137 h 185"/>
                <a:gd name="T46" fmla="*/ 161 w 167"/>
                <a:gd name="T47" fmla="*/ 149 h 185"/>
                <a:gd name="T48" fmla="*/ 161 w 167"/>
                <a:gd name="T49" fmla="*/ 155 h 185"/>
                <a:gd name="T50" fmla="*/ 149 w 167"/>
                <a:gd name="T51" fmla="*/ 155 h 185"/>
                <a:gd name="T52" fmla="*/ 113 w 167"/>
                <a:gd name="T53" fmla="*/ 155 h 185"/>
                <a:gd name="T54" fmla="*/ 113 w 167"/>
                <a:gd name="T55" fmla="*/ 149 h 185"/>
                <a:gd name="T56" fmla="*/ 137 w 167"/>
                <a:gd name="T57" fmla="*/ 137 h 185"/>
                <a:gd name="T58" fmla="*/ 155 w 167"/>
                <a:gd name="T59" fmla="*/ 120 h 185"/>
                <a:gd name="T60" fmla="*/ 167 w 167"/>
                <a:gd name="T61" fmla="*/ 78 h 185"/>
                <a:gd name="T62" fmla="*/ 155 w 167"/>
                <a:gd name="T63" fmla="*/ 42 h 185"/>
                <a:gd name="T64" fmla="*/ 149 w 167"/>
                <a:gd name="T65" fmla="*/ 30 h 185"/>
                <a:gd name="T66" fmla="*/ 143 w 167"/>
                <a:gd name="T67" fmla="*/ 18 h 185"/>
                <a:gd name="T68" fmla="*/ 131 w 167"/>
                <a:gd name="T69" fmla="*/ 12 h 185"/>
                <a:gd name="T70" fmla="*/ 107 w 167"/>
                <a:gd name="T71" fmla="*/ 6 h 185"/>
                <a:gd name="T72" fmla="*/ 83 w 167"/>
                <a:gd name="T73" fmla="*/ 0 h 185"/>
                <a:gd name="T74" fmla="*/ 59 w 167"/>
                <a:gd name="T75" fmla="*/ 6 h 185"/>
                <a:gd name="T76" fmla="*/ 41 w 167"/>
                <a:gd name="T77" fmla="*/ 12 h 185"/>
                <a:gd name="T78" fmla="*/ 29 w 167"/>
                <a:gd name="T79" fmla="*/ 18 h 185"/>
                <a:gd name="T80" fmla="*/ 24 w 167"/>
                <a:gd name="T81" fmla="*/ 30 h 185"/>
                <a:gd name="T82" fmla="*/ 12 w 167"/>
                <a:gd name="T83" fmla="*/ 42 h 185"/>
                <a:gd name="T84" fmla="*/ 6 w 167"/>
                <a:gd name="T85" fmla="*/ 78 h 185"/>
                <a:gd name="T86" fmla="*/ 6 w 167"/>
                <a:gd name="T87" fmla="*/ 96 h 185"/>
                <a:gd name="T88" fmla="*/ 18 w 167"/>
                <a:gd name="T89" fmla="*/ 120 h 185"/>
                <a:gd name="T90" fmla="*/ 29 w 167"/>
                <a:gd name="T91" fmla="*/ 137 h 185"/>
                <a:gd name="T92" fmla="*/ 59 w 167"/>
                <a:gd name="T93" fmla="*/ 149 h 185"/>
                <a:gd name="T94" fmla="*/ 59 w 167"/>
                <a:gd name="T95" fmla="*/ 155 h 185"/>
                <a:gd name="T96" fmla="*/ 18 w 167"/>
                <a:gd name="T97" fmla="*/ 155 h 185"/>
                <a:gd name="T98" fmla="*/ 12 w 167"/>
                <a:gd name="T99" fmla="*/ 155 h 185"/>
                <a:gd name="T100" fmla="*/ 6 w 167"/>
                <a:gd name="T101" fmla="*/ 149 h 185"/>
                <a:gd name="T102" fmla="*/ 6 w 167"/>
                <a:gd name="T103" fmla="*/ 137 h 185"/>
                <a:gd name="T104" fmla="*/ 0 w 167"/>
                <a:gd name="T105" fmla="*/ 137 h 185"/>
                <a:gd name="T106" fmla="*/ 0 w 167"/>
                <a:gd name="T107" fmla="*/ 185 h 185"/>
                <a:gd name="T108" fmla="*/ 71 w 167"/>
                <a:gd name="T109" fmla="*/ 185 h 185"/>
                <a:gd name="T110" fmla="*/ 65 w 167"/>
                <a:gd name="T111" fmla="*/ 143 h 1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7"/>
                <a:gd name="T169" fmla="*/ 0 h 185"/>
                <a:gd name="T170" fmla="*/ 167 w 167"/>
                <a:gd name="T171" fmla="*/ 185 h 1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7" h="185">
                  <a:moveTo>
                    <a:pt x="65" y="143"/>
                  </a:moveTo>
                  <a:lnTo>
                    <a:pt x="53" y="137"/>
                  </a:lnTo>
                  <a:lnTo>
                    <a:pt x="47" y="125"/>
                  </a:lnTo>
                  <a:lnTo>
                    <a:pt x="35" y="114"/>
                  </a:lnTo>
                  <a:lnTo>
                    <a:pt x="35" y="96"/>
                  </a:lnTo>
                  <a:lnTo>
                    <a:pt x="35" y="72"/>
                  </a:lnTo>
                  <a:lnTo>
                    <a:pt x="35" y="48"/>
                  </a:lnTo>
                  <a:lnTo>
                    <a:pt x="47" y="24"/>
                  </a:lnTo>
                  <a:lnTo>
                    <a:pt x="65" y="12"/>
                  </a:lnTo>
                  <a:lnTo>
                    <a:pt x="83" y="6"/>
                  </a:lnTo>
                  <a:lnTo>
                    <a:pt x="101" y="12"/>
                  </a:lnTo>
                  <a:lnTo>
                    <a:pt x="119" y="24"/>
                  </a:lnTo>
                  <a:lnTo>
                    <a:pt x="131" y="48"/>
                  </a:lnTo>
                  <a:lnTo>
                    <a:pt x="137" y="72"/>
                  </a:lnTo>
                  <a:lnTo>
                    <a:pt x="137" y="96"/>
                  </a:lnTo>
                  <a:lnTo>
                    <a:pt x="131" y="114"/>
                  </a:lnTo>
                  <a:lnTo>
                    <a:pt x="125" y="125"/>
                  </a:lnTo>
                  <a:lnTo>
                    <a:pt x="113" y="137"/>
                  </a:lnTo>
                  <a:lnTo>
                    <a:pt x="101" y="143"/>
                  </a:lnTo>
                  <a:lnTo>
                    <a:pt x="95" y="185"/>
                  </a:lnTo>
                  <a:lnTo>
                    <a:pt x="167" y="185"/>
                  </a:lnTo>
                  <a:lnTo>
                    <a:pt x="167" y="137"/>
                  </a:lnTo>
                  <a:lnTo>
                    <a:pt x="161" y="149"/>
                  </a:lnTo>
                  <a:lnTo>
                    <a:pt x="161" y="155"/>
                  </a:lnTo>
                  <a:lnTo>
                    <a:pt x="149" y="155"/>
                  </a:lnTo>
                  <a:lnTo>
                    <a:pt x="113" y="155"/>
                  </a:lnTo>
                  <a:lnTo>
                    <a:pt x="113" y="149"/>
                  </a:lnTo>
                  <a:lnTo>
                    <a:pt x="137" y="137"/>
                  </a:lnTo>
                  <a:lnTo>
                    <a:pt x="155" y="120"/>
                  </a:lnTo>
                  <a:lnTo>
                    <a:pt x="167" y="78"/>
                  </a:lnTo>
                  <a:lnTo>
                    <a:pt x="155" y="42"/>
                  </a:lnTo>
                  <a:lnTo>
                    <a:pt x="149" y="30"/>
                  </a:lnTo>
                  <a:lnTo>
                    <a:pt x="143" y="18"/>
                  </a:lnTo>
                  <a:lnTo>
                    <a:pt x="131" y="12"/>
                  </a:lnTo>
                  <a:lnTo>
                    <a:pt x="107" y="6"/>
                  </a:lnTo>
                  <a:lnTo>
                    <a:pt x="83" y="0"/>
                  </a:lnTo>
                  <a:lnTo>
                    <a:pt x="59" y="6"/>
                  </a:lnTo>
                  <a:lnTo>
                    <a:pt x="41" y="12"/>
                  </a:lnTo>
                  <a:lnTo>
                    <a:pt x="29" y="18"/>
                  </a:lnTo>
                  <a:lnTo>
                    <a:pt x="24" y="30"/>
                  </a:lnTo>
                  <a:lnTo>
                    <a:pt x="12" y="42"/>
                  </a:lnTo>
                  <a:lnTo>
                    <a:pt x="6" y="78"/>
                  </a:lnTo>
                  <a:lnTo>
                    <a:pt x="6" y="96"/>
                  </a:lnTo>
                  <a:lnTo>
                    <a:pt x="18" y="120"/>
                  </a:lnTo>
                  <a:lnTo>
                    <a:pt x="29" y="137"/>
                  </a:lnTo>
                  <a:lnTo>
                    <a:pt x="59" y="149"/>
                  </a:lnTo>
                  <a:lnTo>
                    <a:pt x="59" y="155"/>
                  </a:lnTo>
                  <a:lnTo>
                    <a:pt x="18" y="155"/>
                  </a:lnTo>
                  <a:lnTo>
                    <a:pt x="12" y="155"/>
                  </a:lnTo>
                  <a:lnTo>
                    <a:pt x="6" y="149"/>
                  </a:lnTo>
                  <a:lnTo>
                    <a:pt x="6" y="137"/>
                  </a:lnTo>
                  <a:lnTo>
                    <a:pt x="0" y="137"/>
                  </a:lnTo>
                  <a:lnTo>
                    <a:pt x="0" y="185"/>
                  </a:lnTo>
                  <a:lnTo>
                    <a:pt x="71" y="185"/>
                  </a:lnTo>
                  <a:lnTo>
                    <a:pt x="65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57" name="Freeform 33"/>
            <p:cNvSpPr>
              <a:spLocks noEditPoints="1"/>
            </p:cNvSpPr>
            <p:nvPr/>
          </p:nvSpPr>
          <p:spPr bwMode="auto">
            <a:xfrm>
              <a:off x="5251" y="2079"/>
              <a:ext cx="114" cy="179"/>
            </a:xfrm>
            <a:custGeom>
              <a:avLst/>
              <a:gdLst>
                <a:gd name="T0" fmla="*/ 114 w 114"/>
                <a:gd name="T1" fmla="*/ 119 h 179"/>
                <a:gd name="T2" fmla="*/ 90 w 114"/>
                <a:gd name="T3" fmla="*/ 119 h 179"/>
                <a:gd name="T4" fmla="*/ 90 w 114"/>
                <a:gd name="T5" fmla="*/ 0 h 179"/>
                <a:gd name="T6" fmla="*/ 78 w 114"/>
                <a:gd name="T7" fmla="*/ 0 h 179"/>
                <a:gd name="T8" fmla="*/ 0 w 114"/>
                <a:gd name="T9" fmla="*/ 119 h 179"/>
                <a:gd name="T10" fmla="*/ 0 w 114"/>
                <a:gd name="T11" fmla="*/ 137 h 179"/>
                <a:gd name="T12" fmla="*/ 72 w 114"/>
                <a:gd name="T13" fmla="*/ 137 h 179"/>
                <a:gd name="T14" fmla="*/ 72 w 114"/>
                <a:gd name="T15" fmla="*/ 179 h 179"/>
                <a:gd name="T16" fmla="*/ 90 w 114"/>
                <a:gd name="T17" fmla="*/ 179 h 179"/>
                <a:gd name="T18" fmla="*/ 90 w 114"/>
                <a:gd name="T19" fmla="*/ 137 h 179"/>
                <a:gd name="T20" fmla="*/ 114 w 114"/>
                <a:gd name="T21" fmla="*/ 137 h 179"/>
                <a:gd name="T22" fmla="*/ 114 w 114"/>
                <a:gd name="T23" fmla="*/ 119 h 179"/>
                <a:gd name="T24" fmla="*/ 72 w 114"/>
                <a:gd name="T25" fmla="*/ 119 h 179"/>
                <a:gd name="T26" fmla="*/ 12 w 114"/>
                <a:gd name="T27" fmla="*/ 119 h 179"/>
                <a:gd name="T28" fmla="*/ 72 w 114"/>
                <a:gd name="T29" fmla="*/ 30 h 179"/>
                <a:gd name="T30" fmla="*/ 72 w 114"/>
                <a:gd name="T31" fmla="*/ 30 h 179"/>
                <a:gd name="T32" fmla="*/ 72 w 114"/>
                <a:gd name="T33" fmla="*/ 119 h 1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4"/>
                <a:gd name="T52" fmla="*/ 0 h 179"/>
                <a:gd name="T53" fmla="*/ 114 w 114"/>
                <a:gd name="T54" fmla="*/ 179 h 1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4" h="179">
                  <a:moveTo>
                    <a:pt x="114" y="119"/>
                  </a:moveTo>
                  <a:lnTo>
                    <a:pt x="90" y="119"/>
                  </a:lnTo>
                  <a:lnTo>
                    <a:pt x="90" y="0"/>
                  </a:lnTo>
                  <a:lnTo>
                    <a:pt x="78" y="0"/>
                  </a:lnTo>
                  <a:lnTo>
                    <a:pt x="0" y="119"/>
                  </a:lnTo>
                  <a:lnTo>
                    <a:pt x="0" y="137"/>
                  </a:lnTo>
                  <a:lnTo>
                    <a:pt x="72" y="137"/>
                  </a:lnTo>
                  <a:lnTo>
                    <a:pt x="72" y="179"/>
                  </a:lnTo>
                  <a:lnTo>
                    <a:pt x="90" y="179"/>
                  </a:lnTo>
                  <a:lnTo>
                    <a:pt x="90" y="137"/>
                  </a:lnTo>
                  <a:lnTo>
                    <a:pt x="114" y="137"/>
                  </a:lnTo>
                  <a:lnTo>
                    <a:pt x="114" y="119"/>
                  </a:lnTo>
                  <a:close/>
                  <a:moveTo>
                    <a:pt x="72" y="119"/>
                  </a:moveTo>
                  <a:lnTo>
                    <a:pt x="12" y="119"/>
                  </a:lnTo>
                  <a:lnTo>
                    <a:pt x="72" y="30"/>
                  </a:lnTo>
                  <a:lnTo>
                    <a:pt x="72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58" name="Freeform 34"/>
            <p:cNvSpPr>
              <a:spLocks/>
            </p:cNvSpPr>
            <p:nvPr/>
          </p:nvSpPr>
          <p:spPr bwMode="auto">
            <a:xfrm>
              <a:off x="5443" y="2073"/>
              <a:ext cx="167" cy="185"/>
            </a:xfrm>
            <a:custGeom>
              <a:avLst/>
              <a:gdLst>
                <a:gd name="T0" fmla="*/ 65 w 167"/>
                <a:gd name="T1" fmla="*/ 143 h 185"/>
                <a:gd name="T2" fmla="*/ 53 w 167"/>
                <a:gd name="T3" fmla="*/ 137 h 185"/>
                <a:gd name="T4" fmla="*/ 47 w 167"/>
                <a:gd name="T5" fmla="*/ 131 h 185"/>
                <a:gd name="T6" fmla="*/ 35 w 167"/>
                <a:gd name="T7" fmla="*/ 113 h 185"/>
                <a:gd name="T8" fmla="*/ 29 w 167"/>
                <a:gd name="T9" fmla="*/ 95 h 185"/>
                <a:gd name="T10" fmla="*/ 29 w 167"/>
                <a:gd name="T11" fmla="*/ 72 h 185"/>
                <a:gd name="T12" fmla="*/ 35 w 167"/>
                <a:gd name="T13" fmla="*/ 48 h 185"/>
                <a:gd name="T14" fmla="*/ 47 w 167"/>
                <a:gd name="T15" fmla="*/ 24 h 185"/>
                <a:gd name="T16" fmla="*/ 65 w 167"/>
                <a:gd name="T17" fmla="*/ 12 h 185"/>
                <a:gd name="T18" fmla="*/ 83 w 167"/>
                <a:gd name="T19" fmla="*/ 12 h 185"/>
                <a:gd name="T20" fmla="*/ 101 w 167"/>
                <a:gd name="T21" fmla="*/ 12 h 185"/>
                <a:gd name="T22" fmla="*/ 119 w 167"/>
                <a:gd name="T23" fmla="*/ 24 h 185"/>
                <a:gd name="T24" fmla="*/ 131 w 167"/>
                <a:gd name="T25" fmla="*/ 48 h 185"/>
                <a:gd name="T26" fmla="*/ 137 w 167"/>
                <a:gd name="T27" fmla="*/ 72 h 185"/>
                <a:gd name="T28" fmla="*/ 137 w 167"/>
                <a:gd name="T29" fmla="*/ 95 h 185"/>
                <a:gd name="T30" fmla="*/ 131 w 167"/>
                <a:gd name="T31" fmla="*/ 113 h 185"/>
                <a:gd name="T32" fmla="*/ 125 w 167"/>
                <a:gd name="T33" fmla="*/ 131 h 185"/>
                <a:gd name="T34" fmla="*/ 113 w 167"/>
                <a:gd name="T35" fmla="*/ 137 h 185"/>
                <a:gd name="T36" fmla="*/ 101 w 167"/>
                <a:gd name="T37" fmla="*/ 143 h 185"/>
                <a:gd name="T38" fmla="*/ 95 w 167"/>
                <a:gd name="T39" fmla="*/ 185 h 185"/>
                <a:gd name="T40" fmla="*/ 167 w 167"/>
                <a:gd name="T41" fmla="*/ 185 h 185"/>
                <a:gd name="T42" fmla="*/ 167 w 167"/>
                <a:gd name="T43" fmla="*/ 143 h 185"/>
                <a:gd name="T44" fmla="*/ 161 w 167"/>
                <a:gd name="T45" fmla="*/ 143 h 185"/>
                <a:gd name="T46" fmla="*/ 161 w 167"/>
                <a:gd name="T47" fmla="*/ 155 h 185"/>
                <a:gd name="T48" fmla="*/ 149 w 167"/>
                <a:gd name="T49" fmla="*/ 161 h 185"/>
                <a:gd name="T50" fmla="*/ 107 w 167"/>
                <a:gd name="T51" fmla="*/ 161 h 185"/>
                <a:gd name="T52" fmla="*/ 107 w 167"/>
                <a:gd name="T53" fmla="*/ 155 h 185"/>
                <a:gd name="T54" fmla="*/ 137 w 167"/>
                <a:gd name="T55" fmla="*/ 143 h 185"/>
                <a:gd name="T56" fmla="*/ 149 w 167"/>
                <a:gd name="T57" fmla="*/ 125 h 185"/>
                <a:gd name="T58" fmla="*/ 161 w 167"/>
                <a:gd name="T59" fmla="*/ 101 h 185"/>
                <a:gd name="T60" fmla="*/ 161 w 167"/>
                <a:gd name="T61" fmla="*/ 84 h 185"/>
                <a:gd name="T62" fmla="*/ 155 w 167"/>
                <a:gd name="T63" fmla="*/ 42 h 185"/>
                <a:gd name="T64" fmla="*/ 137 w 167"/>
                <a:gd name="T65" fmla="*/ 24 h 185"/>
                <a:gd name="T66" fmla="*/ 125 w 167"/>
                <a:gd name="T67" fmla="*/ 12 h 185"/>
                <a:gd name="T68" fmla="*/ 107 w 167"/>
                <a:gd name="T69" fmla="*/ 6 h 185"/>
                <a:gd name="T70" fmla="*/ 83 w 167"/>
                <a:gd name="T71" fmla="*/ 0 h 185"/>
                <a:gd name="T72" fmla="*/ 59 w 167"/>
                <a:gd name="T73" fmla="*/ 6 h 185"/>
                <a:gd name="T74" fmla="*/ 35 w 167"/>
                <a:gd name="T75" fmla="*/ 12 h 185"/>
                <a:gd name="T76" fmla="*/ 24 w 167"/>
                <a:gd name="T77" fmla="*/ 24 h 185"/>
                <a:gd name="T78" fmla="*/ 12 w 167"/>
                <a:gd name="T79" fmla="*/ 42 h 185"/>
                <a:gd name="T80" fmla="*/ 6 w 167"/>
                <a:gd name="T81" fmla="*/ 84 h 185"/>
                <a:gd name="T82" fmla="*/ 12 w 167"/>
                <a:gd name="T83" fmla="*/ 125 h 185"/>
                <a:gd name="T84" fmla="*/ 29 w 167"/>
                <a:gd name="T85" fmla="*/ 143 h 185"/>
                <a:gd name="T86" fmla="*/ 53 w 167"/>
                <a:gd name="T87" fmla="*/ 155 h 185"/>
                <a:gd name="T88" fmla="*/ 53 w 167"/>
                <a:gd name="T89" fmla="*/ 161 h 185"/>
                <a:gd name="T90" fmla="*/ 18 w 167"/>
                <a:gd name="T91" fmla="*/ 161 h 185"/>
                <a:gd name="T92" fmla="*/ 6 w 167"/>
                <a:gd name="T93" fmla="*/ 155 h 185"/>
                <a:gd name="T94" fmla="*/ 0 w 167"/>
                <a:gd name="T95" fmla="*/ 143 h 185"/>
                <a:gd name="T96" fmla="*/ 0 w 167"/>
                <a:gd name="T97" fmla="*/ 143 h 185"/>
                <a:gd name="T98" fmla="*/ 0 w 167"/>
                <a:gd name="T99" fmla="*/ 185 h 185"/>
                <a:gd name="T100" fmla="*/ 71 w 167"/>
                <a:gd name="T101" fmla="*/ 185 h 185"/>
                <a:gd name="T102" fmla="*/ 65 w 167"/>
                <a:gd name="T103" fmla="*/ 143 h 18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7"/>
                <a:gd name="T157" fmla="*/ 0 h 185"/>
                <a:gd name="T158" fmla="*/ 167 w 167"/>
                <a:gd name="T159" fmla="*/ 185 h 18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7" h="185">
                  <a:moveTo>
                    <a:pt x="65" y="143"/>
                  </a:moveTo>
                  <a:lnTo>
                    <a:pt x="53" y="137"/>
                  </a:lnTo>
                  <a:lnTo>
                    <a:pt x="47" y="131"/>
                  </a:lnTo>
                  <a:lnTo>
                    <a:pt x="35" y="113"/>
                  </a:lnTo>
                  <a:lnTo>
                    <a:pt x="29" y="95"/>
                  </a:lnTo>
                  <a:lnTo>
                    <a:pt x="29" y="72"/>
                  </a:lnTo>
                  <a:lnTo>
                    <a:pt x="35" y="48"/>
                  </a:lnTo>
                  <a:lnTo>
                    <a:pt x="47" y="24"/>
                  </a:lnTo>
                  <a:lnTo>
                    <a:pt x="65" y="12"/>
                  </a:lnTo>
                  <a:lnTo>
                    <a:pt x="83" y="12"/>
                  </a:lnTo>
                  <a:lnTo>
                    <a:pt x="101" y="12"/>
                  </a:lnTo>
                  <a:lnTo>
                    <a:pt x="119" y="24"/>
                  </a:lnTo>
                  <a:lnTo>
                    <a:pt x="131" y="48"/>
                  </a:lnTo>
                  <a:lnTo>
                    <a:pt x="137" y="72"/>
                  </a:lnTo>
                  <a:lnTo>
                    <a:pt x="137" y="95"/>
                  </a:lnTo>
                  <a:lnTo>
                    <a:pt x="131" y="113"/>
                  </a:lnTo>
                  <a:lnTo>
                    <a:pt x="125" y="131"/>
                  </a:lnTo>
                  <a:lnTo>
                    <a:pt x="113" y="137"/>
                  </a:lnTo>
                  <a:lnTo>
                    <a:pt x="101" y="143"/>
                  </a:lnTo>
                  <a:lnTo>
                    <a:pt x="95" y="185"/>
                  </a:lnTo>
                  <a:lnTo>
                    <a:pt x="167" y="185"/>
                  </a:lnTo>
                  <a:lnTo>
                    <a:pt x="167" y="143"/>
                  </a:lnTo>
                  <a:lnTo>
                    <a:pt x="161" y="143"/>
                  </a:lnTo>
                  <a:lnTo>
                    <a:pt x="161" y="155"/>
                  </a:lnTo>
                  <a:lnTo>
                    <a:pt x="149" y="161"/>
                  </a:lnTo>
                  <a:lnTo>
                    <a:pt x="107" y="161"/>
                  </a:lnTo>
                  <a:lnTo>
                    <a:pt x="107" y="155"/>
                  </a:lnTo>
                  <a:lnTo>
                    <a:pt x="137" y="143"/>
                  </a:lnTo>
                  <a:lnTo>
                    <a:pt x="149" y="125"/>
                  </a:lnTo>
                  <a:lnTo>
                    <a:pt x="161" y="101"/>
                  </a:lnTo>
                  <a:lnTo>
                    <a:pt x="161" y="84"/>
                  </a:lnTo>
                  <a:lnTo>
                    <a:pt x="155" y="42"/>
                  </a:lnTo>
                  <a:lnTo>
                    <a:pt x="137" y="24"/>
                  </a:lnTo>
                  <a:lnTo>
                    <a:pt x="125" y="12"/>
                  </a:lnTo>
                  <a:lnTo>
                    <a:pt x="107" y="6"/>
                  </a:lnTo>
                  <a:lnTo>
                    <a:pt x="83" y="0"/>
                  </a:lnTo>
                  <a:lnTo>
                    <a:pt x="59" y="6"/>
                  </a:lnTo>
                  <a:lnTo>
                    <a:pt x="35" y="12"/>
                  </a:lnTo>
                  <a:lnTo>
                    <a:pt x="24" y="24"/>
                  </a:lnTo>
                  <a:lnTo>
                    <a:pt x="12" y="42"/>
                  </a:lnTo>
                  <a:lnTo>
                    <a:pt x="6" y="84"/>
                  </a:lnTo>
                  <a:lnTo>
                    <a:pt x="12" y="125"/>
                  </a:lnTo>
                  <a:lnTo>
                    <a:pt x="29" y="143"/>
                  </a:lnTo>
                  <a:lnTo>
                    <a:pt x="53" y="155"/>
                  </a:lnTo>
                  <a:lnTo>
                    <a:pt x="53" y="161"/>
                  </a:lnTo>
                  <a:lnTo>
                    <a:pt x="18" y="161"/>
                  </a:lnTo>
                  <a:lnTo>
                    <a:pt x="6" y="155"/>
                  </a:lnTo>
                  <a:lnTo>
                    <a:pt x="0" y="143"/>
                  </a:lnTo>
                  <a:lnTo>
                    <a:pt x="0" y="185"/>
                  </a:lnTo>
                  <a:lnTo>
                    <a:pt x="71" y="185"/>
                  </a:lnTo>
                  <a:lnTo>
                    <a:pt x="65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59" name="Freeform 35"/>
            <p:cNvSpPr>
              <a:spLocks/>
            </p:cNvSpPr>
            <p:nvPr/>
          </p:nvSpPr>
          <p:spPr bwMode="auto">
            <a:xfrm>
              <a:off x="4073" y="2174"/>
              <a:ext cx="126" cy="12"/>
            </a:xfrm>
            <a:custGeom>
              <a:avLst/>
              <a:gdLst>
                <a:gd name="T0" fmla="*/ 126 w 126"/>
                <a:gd name="T1" fmla="*/ 0 h 12"/>
                <a:gd name="T2" fmla="*/ 6 w 126"/>
                <a:gd name="T3" fmla="*/ 0 h 12"/>
                <a:gd name="T4" fmla="*/ 0 w 126"/>
                <a:gd name="T5" fmla="*/ 12 h 12"/>
                <a:gd name="T6" fmla="*/ 126 w 126"/>
                <a:gd name="T7" fmla="*/ 12 h 12"/>
                <a:gd name="T8" fmla="*/ 126 w 126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2"/>
                <a:gd name="T17" fmla="*/ 126 w 126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2">
                  <a:moveTo>
                    <a:pt x="126" y="0"/>
                  </a:moveTo>
                  <a:lnTo>
                    <a:pt x="6" y="0"/>
                  </a:lnTo>
                  <a:lnTo>
                    <a:pt x="0" y="12"/>
                  </a:lnTo>
                  <a:lnTo>
                    <a:pt x="126" y="1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60" name="Freeform 36"/>
            <p:cNvSpPr>
              <a:spLocks noEditPoints="1"/>
            </p:cNvSpPr>
            <p:nvPr/>
          </p:nvSpPr>
          <p:spPr bwMode="auto">
            <a:xfrm>
              <a:off x="4169" y="2061"/>
              <a:ext cx="95" cy="233"/>
            </a:xfrm>
            <a:custGeom>
              <a:avLst/>
              <a:gdLst>
                <a:gd name="T0" fmla="*/ 42 w 95"/>
                <a:gd name="T1" fmla="*/ 179 h 233"/>
                <a:gd name="T2" fmla="*/ 30 w 95"/>
                <a:gd name="T3" fmla="*/ 209 h 233"/>
                <a:gd name="T4" fmla="*/ 24 w 95"/>
                <a:gd name="T5" fmla="*/ 221 h 233"/>
                <a:gd name="T6" fmla="*/ 18 w 95"/>
                <a:gd name="T7" fmla="*/ 227 h 233"/>
                <a:gd name="T8" fmla="*/ 18 w 95"/>
                <a:gd name="T9" fmla="*/ 227 h 233"/>
                <a:gd name="T10" fmla="*/ 18 w 95"/>
                <a:gd name="T11" fmla="*/ 221 h 233"/>
                <a:gd name="T12" fmla="*/ 18 w 95"/>
                <a:gd name="T13" fmla="*/ 221 h 233"/>
                <a:gd name="T14" fmla="*/ 18 w 95"/>
                <a:gd name="T15" fmla="*/ 215 h 233"/>
                <a:gd name="T16" fmla="*/ 18 w 95"/>
                <a:gd name="T17" fmla="*/ 209 h 233"/>
                <a:gd name="T18" fmla="*/ 12 w 95"/>
                <a:gd name="T19" fmla="*/ 203 h 233"/>
                <a:gd name="T20" fmla="*/ 0 w 95"/>
                <a:gd name="T21" fmla="*/ 209 h 233"/>
                <a:gd name="T22" fmla="*/ 0 w 95"/>
                <a:gd name="T23" fmla="*/ 215 h 233"/>
                <a:gd name="T24" fmla="*/ 6 w 95"/>
                <a:gd name="T25" fmla="*/ 227 h 233"/>
                <a:gd name="T26" fmla="*/ 18 w 95"/>
                <a:gd name="T27" fmla="*/ 233 h 233"/>
                <a:gd name="T28" fmla="*/ 36 w 95"/>
                <a:gd name="T29" fmla="*/ 227 h 233"/>
                <a:gd name="T30" fmla="*/ 48 w 95"/>
                <a:gd name="T31" fmla="*/ 221 h 233"/>
                <a:gd name="T32" fmla="*/ 60 w 95"/>
                <a:gd name="T33" fmla="*/ 197 h 233"/>
                <a:gd name="T34" fmla="*/ 66 w 95"/>
                <a:gd name="T35" fmla="*/ 167 h 233"/>
                <a:gd name="T36" fmla="*/ 89 w 95"/>
                <a:gd name="T37" fmla="*/ 60 h 233"/>
                <a:gd name="T38" fmla="*/ 89 w 95"/>
                <a:gd name="T39" fmla="*/ 60 h 233"/>
                <a:gd name="T40" fmla="*/ 66 w 95"/>
                <a:gd name="T41" fmla="*/ 66 h 233"/>
                <a:gd name="T42" fmla="*/ 54 w 95"/>
                <a:gd name="T43" fmla="*/ 66 h 233"/>
                <a:gd name="T44" fmla="*/ 48 w 95"/>
                <a:gd name="T45" fmla="*/ 66 h 233"/>
                <a:gd name="T46" fmla="*/ 48 w 95"/>
                <a:gd name="T47" fmla="*/ 72 h 233"/>
                <a:gd name="T48" fmla="*/ 54 w 95"/>
                <a:gd name="T49" fmla="*/ 72 h 233"/>
                <a:gd name="T50" fmla="*/ 66 w 95"/>
                <a:gd name="T51" fmla="*/ 72 h 233"/>
                <a:gd name="T52" fmla="*/ 66 w 95"/>
                <a:gd name="T53" fmla="*/ 78 h 233"/>
                <a:gd name="T54" fmla="*/ 66 w 95"/>
                <a:gd name="T55" fmla="*/ 84 h 233"/>
                <a:gd name="T56" fmla="*/ 60 w 95"/>
                <a:gd name="T57" fmla="*/ 101 h 233"/>
                <a:gd name="T58" fmla="*/ 42 w 95"/>
                <a:gd name="T59" fmla="*/ 179 h 233"/>
                <a:gd name="T60" fmla="*/ 95 w 95"/>
                <a:gd name="T61" fmla="*/ 18 h 233"/>
                <a:gd name="T62" fmla="*/ 89 w 95"/>
                <a:gd name="T63" fmla="*/ 6 h 233"/>
                <a:gd name="T64" fmla="*/ 83 w 95"/>
                <a:gd name="T65" fmla="*/ 0 h 233"/>
                <a:gd name="T66" fmla="*/ 78 w 95"/>
                <a:gd name="T67" fmla="*/ 6 h 233"/>
                <a:gd name="T68" fmla="*/ 72 w 95"/>
                <a:gd name="T69" fmla="*/ 18 h 233"/>
                <a:gd name="T70" fmla="*/ 78 w 95"/>
                <a:gd name="T71" fmla="*/ 24 h 233"/>
                <a:gd name="T72" fmla="*/ 83 w 95"/>
                <a:gd name="T73" fmla="*/ 30 h 233"/>
                <a:gd name="T74" fmla="*/ 89 w 95"/>
                <a:gd name="T75" fmla="*/ 24 h 233"/>
                <a:gd name="T76" fmla="*/ 95 w 95"/>
                <a:gd name="T77" fmla="*/ 18 h 233"/>
                <a:gd name="T78" fmla="*/ 95 w 95"/>
                <a:gd name="T79" fmla="*/ 18 h 2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5"/>
                <a:gd name="T121" fmla="*/ 0 h 233"/>
                <a:gd name="T122" fmla="*/ 95 w 95"/>
                <a:gd name="T123" fmla="*/ 233 h 23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5" h="233">
                  <a:moveTo>
                    <a:pt x="42" y="179"/>
                  </a:moveTo>
                  <a:lnTo>
                    <a:pt x="30" y="209"/>
                  </a:lnTo>
                  <a:lnTo>
                    <a:pt x="24" y="221"/>
                  </a:lnTo>
                  <a:lnTo>
                    <a:pt x="18" y="227"/>
                  </a:lnTo>
                  <a:lnTo>
                    <a:pt x="18" y="221"/>
                  </a:lnTo>
                  <a:lnTo>
                    <a:pt x="18" y="215"/>
                  </a:lnTo>
                  <a:lnTo>
                    <a:pt x="18" y="209"/>
                  </a:lnTo>
                  <a:lnTo>
                    <a:pt x="12" y="203"/>
                  </a:lnTo>
                  <a:lnTo>
                    <a:pt x="0" y="209"/>
                  </a:lnTo>
                  <a:lnTo>
                    <a:pt x="0" y="215"/>
                  </a:lnTo>
                  <a:lnTo>
                    <a:pt x="6" y="227"/>
                  </a:lnTo>
                  <a:lnTo>
                    <a:pt x="18" y="233"/>
                  </a:lnTo>
                  <a:lnTo>
                    <a:pt x="36" y="227"/>
                  </a:lnTo>
                  <a:lnTo>
                    <a:pt x="48" y="221"/>
                  </a:lnTo>
                  <a:lnTo>
                    <a:pt x="60" y="197"/>
                  </a:lnTo>
                  <a:lnTo>
                    <a:pt x="66" y="167"/>
                  </a:lnTo>
                  <a:lnTo>
                    <a:pt x="89" y="60"/>
                  </a:lnTo>
                  <a:lnTo>
                    <a:pt x="66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6" y="84"/>
                  </a:lnTo>
                  <a:lnTo>
                    <a:pt x="60" y="101"/>
                  </a:lnTo>
                  <a:lnTo>
                    <a:pt x="42" y="179"/>
                  </a:lnTo>
                  <a:close/>
                  <a:moveTo>
                    <a:pt x="95" y="18"/>
                  </a:moveTo>
                  <a:lnTo>
                    <a:pt x="89" y="6"/>
                  </a:lnTo>
                  <a:lnTo>
                    <a:pt x="83" y="0"/>
                  </a:lnTo>
                  <a:lnTo>
                    <a:pt x="78" y="6"/>
                  </a:lnTo>
                  <a:lnTo>
                    <a:pt x="72" y="18"/>
                  </a:lnTo>
                  <a:lnTo>
                    <a:pt x="78" y="24"/>
                  </a:lnTo>
                  <a:lnTo>
                    <a:pt x="83" y="30"/>
                  </a:lnTo>
                  <a:lnTo>
                    <a:pt x="89" y="24"/>
                  </a:lnTo>
                  <a:lnTo>
                    <a:pt x="95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61" name="Freeform 37"/>
            <p:cNvSpPr>
              <a:spLocks/>
            </p:cNvSpPr>
            <p:nvPr/>
          </p:nvSpPr>
          <p:spPr bwMode="auto">
            <a:xfrm>
              <a:off x="4288" y="2055"/>
              <a:ext cx="108" cy="185"/>
            </a:xfrm>
            <a:custGeom>
              <a:avLst/>
              <a:gdLst>
                <a:gd name="T0" fmla="*/ 108 w 108"/>
                <a:gd name="T1" fmla="*/ 149 h 185"/>
                <a:gd name="T2" fmla="*/ 108 w 108"/>
                <a:gd name="T3" fmla="*/ 143 h 185"/>
                <a:gd name="T4" fmla="*/ 102 w 108"/>
                <a:gd name="T5" fmla="*/ 155 h 185"/>
                <a:gd name="T6" fmla="*/ 96 w 108"/>
                <a:gd name="T7" fmla="*/ 161 h 185"/>
                <a:gd name="T8" fmla="*/ 84 w 108"/>
                <a:gd name="T9" fmla="*/ 161 h 185"/>
                <a:gd name="T10" fmla="*/ 24 w 108"/>
                <a:gd name="T11" fmla="*/ 161 h 185"/>
                <a:gd name="T12" fmla="*/ 66 w 108"/>
                <a:gd name="T13" fmla="*/ 113 h 185"/>
                <a:gd name="T14" fmla="*/ 84 w 108"/>
                <a:gd name="T15" fmla="*/ 90 h 185"/>
                <a:gd name="T16" fmla="*/ 96 w 108"/>
                <a:gd name="T17" fmla="*/ 72 h 185"/>
                <a:gd name="T18" fmla="*/ 96 w 108"/>
                <a:gd name="T19" fmla="*/ 48 h 185"/>
                <a:gd name="T20" fmla="*/ 96 w 108"/>
                <a:gd name="T21" fmla="*/ 30 h 185"/>
                <a:gd name="T22" fmla="*/ 84 w 108"/>
                <a:gd name="T23" fmla="*/ 12 h 185"/>
                <a:gd name="T24" fmla="*/ 72 w 108"/>
                <a:gd name="T25" fmla="*/ 6 h 185"/>
                <a:gd name="T26" fmla="*/ 54 w 108"/>
                <a:gd name="T27" fmla="*/ 0 h 185"/>
                <a:gd name="T28" fmla="*/ 36 w 108"/>
                <a:gd name="T29" fmla="*/ 0 h 185"/>
                <a:gd name="T30" fmla="*/ 24 w 108"/>
                <a:gd name="T31" fmla="*/ 12 h 185"/>
                <a:gd name="T32" fmla="*/ 12 w 108"/>
                <a:gd name="T33" fmla="*/ 30 h 185"/>
                <a:gd name="T34" fmla="*/ 0 w 108"/>
                <a:gd name="T35" fmla="*/ 54 h 185"/>
                <a:gd name="T36" fmla="*/ 6 w 108"/>
                <a:gd name="T37" fmla="*/ 54 h 185"/>
                <a:gd name="T38" fmla="*/ 18 w 108"/>
                <a:gd name="T39" fmla="*/ 36 h 185"/>
                <a:gd name="T40" fmla="*/ 30 w 108"/>
                <a:gd name="T41" fmla="*/ 30 h 185"/>
                <a:gd name="T42" fmla="*/ 42 w 108"/>
                <a:gd name="T43" fmla="*/ 24 h 185"/>
                <a:gd name="T44" fmla="*/ 60 w 108"/>
                <a:gd name="T45" fmla="*/ 30 h 185"/>
                <a:gd name="T46" fmla="*/ 72 w 108"/>
                <a:gd name="T47" fmla="*/ 36 h 185"/>
                <a:gd name="T48" fmla="*/ 78 w 108"/>
                <a:gd name="T49" fmla="*/ 60 h 185"/>
                <a:gd name="T50" fmla="*/ 72 w 108"/>
                <a:gd name="T51" fmla="*/ 90 h 185"/>
                <a:gd name="T52" fmla="*/ 48 w 108"/>
                <a:gd name="T53" fmla="*/ 131 h 185"/>
                <a:gd name="T54" fmla="*/ 0 w 108"/>
                <a:gd name="T55" fmla="*/ 179 h 185"/>
                <a:gd name="T56" fmla="*/ 0 w 108"/>
                <a:gd name="T57" fmla="*/ 185 h 185"/>
                <a:gd name="T58" fmla="*/ 96 w 108"/>
                <a:gd name="T59" fmla="*/ 185 h 185"/>
                <a:gd name="T60" fmla="*/ 108 w 108"/>
                <a:gd name="T61" fmla="*/ 149 h 18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8"/>
                <a:gd name="T94" fmla="*/ 0 h 185"/>
                <a:gd name="T95" fmla="*/ 108 w 108"/>
                <a:gd name="T96" fmla="*/ 185 h 18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8" h="185">
                  <a:moveTo>
                    <a:pt x="108" y="149"/>
                  </a:moveTo>
                  <a:lnTo>
                    <a:pt x="108" y="143"/>
                  </a:lnTo>
                  <a:lnTo>
                    <a:pt x="102" y="155"/>
                  </a:lnTo>
                  <a:lnTo>
                    <a:pt x="96" y="161"/>
                  </a:lnTo>
                  <a:lnTo>
                    <a:pt x="84" y="161"/>
                  </a:lnTo>
                  <a:lnTo>
                    <a:pt x="24" y="161"/>
                  </a:lnTo>
                  <a:lnTo>
                    <a:pt x="66" y="113"/>
                  </a:lnTo>
                  <a:lnTo>
                    <a:pt x="84" y="90"/>
                  </a:lnTo>
                  <a:lnTo>
                    <a:pt x="96" y="72"/>
                  </a:lnTo>
                  <a:lnTo>
                    <a:pt x="96" y="48"/>
                  </a:lnTo>
                  <a:lnTo>
                    <a:pt x="96" y="30"/>
                  </a:lnTo>
                  <a:lnTo>
                    <a:pt x="84" y="12"/>
                  </a:lnTo>
                  <a:lnTo>
                    <a:pt x="72" y="6"/>
                  </a:lnTo>
                  <a:lnTo>
                    <a:pt x="54" y="0"/>
                  </a:lnTo>
                  <a:lnTo>
                    <a:pt x="36" y="0"/>
                  </a:lnTo>
                  <a:lnTo>
                    <a:pt x="24" y="12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8" y="36"/>
                  </a:lnTo>
                  <a:lnTo>
                    <a:pt x="30" y="30"/>
                  </a:lnTo>
                  <a:lnTo>
                    <a:pt x="42" y="24"/>
                  </a:lnTo>
                  <a:lnTo>
                    <a:pt x="60" y="30"/>
                  </a:lnTo>
                  <a:lnTo>
                    <a:pt x="72" y="36"/>
                  </a:lnTo>
                  <a:lnTo>
                    <a:pt x="78" y="60"/>
                  </a:lnTo>
                  <a:lnTo>
                    <a:pt x="72" y="90"/>
                  </a:lnTo>
                  <a:lnTo>
                    <a:pt x="48" y="131"/>
                  </a:lnTo>
                  <a:lnTo>
                    <a:pt x="0" y="179"/>
                  </a:lnTo>
                  <a:lnTo>
                    <a:pt x="0" y="185"/>
                  </a:lnTo>
                  <a:lnTo>
                    <a:pt x="96" y="185"/>
                  </a:lnTo>
                  <a:lnTo>
                    <a:pt x="108" y="1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62" name="Freeform 38"/>
            <p:cNvSpPr>
              <a:spLocks/>
            </p:cNvSpPr>
            <p:nvPr/>
          </p:nvSpPr>
          <p:spPr bwMode="auto">
            <a:xfrm>
              <a:off x="4474" y="2055"/>
              <a:ext cx="167" cy="185"/>
            </a:xfrm>
            <a:custGeom>
              <a:avLst/>
              <a:gdLst>
                <a:gd name="T0" fmla="*/ 66 w 167"/>
                <a:gd name="T1" fmla="*/ 143 h 185"/>
                <a:gd name="T2" fmla="*/ 54 w 167"/>
                <a:gd name="T3" fmla="*/ 137 h 185"/>
                <a:gd name="T4" fmla="*/ 48 w 167"/>
                <a:gd name="T5" fmla="*/ 125 h 185"/>
                <a:gd name="T6" fmla="*/ 36 w 167"/>
                <a:gd name="T7" fmla="*/ 113 h 185"/>
                <a:gd name="T8" fmla="*/ 36 w 167"/>
                <a:gd name="T9" fmla="*/ 96 h 185"/>
                <a:gd name="T10" fmla="*/ 36 w 167"/>
                <a:gd name="T11" fmla="*/ 72 h 185"/>
                <a:gd name="T12" fmla="*/ 36 w 167"/>
                <a:gd name="T13" fmla="*/ 48 h 185"/>
                <a:gd name="T14" fmla="*/ 48 w 167"/>
                <a:gd name="T15" fmla="*/ 24 h 185"/>
                <a:gd name="T16" fmla="*/ 66 w 167"/>
                <a:gd name="T17" fmla="*/ 12 h 185"/>
                <a:gd name="T18" fmla="*/ 83 w 167"/>
                <a:gd name="T19" fmla="*/ 6 h 185"/>
                <a:gd name="T20" fmla="*/ 101 w 167"/>
                <a:gd name="T21" fmla="*/ 12 h 185"/>
                <a:gd name="T22" fmla="*/ 119 w 167"/>
                <a:gd name="T23" fmla="*/ 24 h 185"/>
                <a:gd name="T24" fmla="*/ 131 w 167"/>
                <a:gd name="T25" fmla="*/ 48 h 185"/>
                <a:gd name="T26" fmla="*/ 137 w 167"/>
                <a:gd name="T27" fmla="*/ 72 h 185"/>
                <a:gd name="T28" fmla="*/ 137 w 167"/>
                <a:gd name="T29" fmla="*/ 96 h 185"/>
                <a:gd name="T30" fmla="*/ 131 w 167"/>
                <a:gd name="T31" fmla="*/ 113 h 185"/>
                <a:gd name="T32" fmla="*/ 125 w 167"/>
                <a:gd name="T33" fmla="*/ 125 h 185"/>
                <a:gd name="T34" fmla="*/ 113 w 167"/>
                <a:gd name="T35" fmla="*/ 137 h 185"/>
                <a:gd name="T36" fmla="*/ 101 w 167"/>
                <a:gd name="T37" fmla="*/ 143 h 185"/>
                <a:gd name="T38" fmla="*/ 95 w 167"/>
                <a:gd name="T39" fmla="*/ 185 h 185"/>
                <a:gd name="T40" fmla="*/ 167 w 167"/>
                <a:gd name="T41" fmla="*/ 185 h 185"/>
                <a:gd name="T42" fmla="*/ 167 w 167"/>
                <a:gd name="T43" fmla="*/ 137 h 185"/>
                <a:gd name="T44" fmla="*/ 167 w 167"/>
                <a:gd name="T45" fmla="*/ 137 h 185"/>
                <a:gd name="T46" fmla="*/ 161 w 167"/>
                <a:gd name="T47" fmla="*/ 149 h 185"/>
                <a:gd name="T48" fmla="*/ 161 w 167"/>
                <a:gd name="T49" fmla="*/ 155 h 185"/>
                <a:gd name="T50" fmla="*/ 149 w 167"/>
                <a:gd name="T51" fmla="*/ 155 h 185"/>
                <a:gd name="T52" fmla="*/ 113 w 167"/>
                <a:gd name="T53" fmla="*/ 155 h 185"/>
                <a:gd name="T54" fmla="*/ 113 w 167"/>
                <a:gd name="T55" fmla="*/ 149 h 185"/>
                <a:gd name="T56" fmla="*/ 137 w 167"/>
                <a:gd name="T57" fmla="*/ 137 h 185"/>
                <a:gd name="T58" fmla="*/ 155 w 167"/>
                <a:gd name="T59" fmla="*/ 119 h 185"/>
                <a:gd name="T60" fmla="*/ 167 w 167"/>
                <a:gd name="T61" fmla="*/ 78 h 185"/>
                <a:gd name="T62" fmla="*/ 155 w 167"/>
                <a:gd name="T63" fmla="*/ 42 h 185"/>
                <a:gd name="T64" fmla="*/ 149 w 167"/>
                <a:gd name="T65" fmla="*/ 30 h 185"/>
                <a:gd name="T66" fmla="*/ 143 w 167"/>
                <a:gd name="T67" fmla="*/ 18 h 185"/>
                <a:gd name="T68" fmla="*/ 131 w 167"/>
                <a:gd name="T69" fmla="*/ 12 h 185"/>
                <a:gd name="T70" fmla="*/ 107 w 167"/>
                <a:gd name="T71" fmla="*/ 6 h 185"/>
                <a:gd name="T72" fmla="*/ 83 w 167"/>
                <a:gd name="T73" fmla="*/ 0 h 185"/>
                <a:gd name="T74" fmla="*/ 60 w 167"/>
                <a:gd name="T75" fmla="*/ 6 h 185"/>
                <a:gd name="T76" fmla="*/ 42 w 167"/>
                <a:gd name="T77" fmla="*/ 12 h 185"/>
                <a:gd name="T78" fmla="*/ 30 w 167"/>
                <a:gd name="T79" fmla="*/ 18 h 185"/>
                <a:gd name="T80" fmla="*/ 24 w 167"/>
                <a:gd name="T81" fmla="*/ 30 h 185"/>
                <a:gd name="T82" fmla="*/ 12 w 167"/>
                <a:gd name="T83" fmla="*/ 42 h 185"/>
                <a:gd name="T84" fmla="*/ 6 w 167"/>
                <a:gd name="T85" fmla="*/ 78 h 185"/>
                <a:gd name="T86" fmla="*/ 6 w 167"/>
                <a:gd name="T87" fmla="*/ 96 h 185"/>
                <a:gd name="T88" fmla="*/ 18 w 167"/>
                <a:gd name="T89" fmla="*/ 119 h 185"/>
                <a:gd name="T90" fmla="*/ 30 w 167"/>
                <a:gd name="T91" fmla="*/ 137 h 185"/>
                <a:gd name="T92" fmla="*/ 60 w 167"/>
                <a:gd name="T93" fmla="*/ 149 h 185"/>
                <a:gd name="T94" fmla="*/ 60 w 167"/>
                <a:gd name="T95" fmla="*/ 155 h 185"/>
                <a:gd name="T96" fmla="*/ 18 w 167"/>
                <a:gd name="T97" fmla="*/ 155 h 185"/>
                <a:gd name="T98" fmla="*/ 6 w 167"/>
                <a:gd name="T99" fmla="*/ 155 h 185"/>
                <a:gd name="T100" fmla="*/ 6 w 167"/>
                <a:gd name="T101" fmla="*/ 149 h 185"/>
                <a:gd name="T102" fmla="*/ 6 w 167"/>
                <a:gd name="T103" fmla="*/ 137 h 185"/>
                <a:gd name="T104" fmla="*/ 0 w 167"/>
                <a:gd name="T105" fmla="*/ 137 h 185"/>
                <a:gd name="T106" fmla="*/ 0 w 167"/>
                <a:gd name="T107" fmla="*/ 185 h 185"/>
                <a:gd name="T108" fmla="*/ 72 w 167"/>
                <a:gd name="T109" fmla="*/ 185 h 185"/>
                <a:gd name="T110" fmla="*/ 66 w 167"/>
                <a:gd name="T111" fmla="*/ 143 h 1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7"/>
                <a:gd name="T169" fmla="*/ 0 h 185"/>
                <a:gd name="T170" fmla="*/ 167 w 167"/>
                <a:gd name="T171" fmla="*/ 185 h 1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7" h="185">
                  <a:moveTo>
                    <a:pt x="66" y="143"/>
                  </a:moveTo>
                  <a:lnTo>
                    <a:pt x="54" y="137"/>
                  </a:lnTo>
                  <a:lnTo>
                    <a:pt x="48" y="125"/>
                  </a:lnTo>
                  <a:lnTo>
                    <a:pt x="36" y="113"/>
                  </a:lnTo>
                  <a:lnTo>
                    <a:pt x="36" y="96"/>
                  </a:lnTo>
                  <a:lnTo>
                    <a:pt x="36" y="72"/>
                  </a:lnTo>
                  <a:lnTo>
                    <a:pt x="36" y="48"/>
                  </a:lnTo>
                  <a:lnTo>
                    <a:pt x="48" y="24"/>
                  </a:lnTo>
                  <a:lnTo>
                    <a:pt x="66" y="12"/>
                  </a:lnTo>
                  <a:lnTo>
                    <a:pt x="83" y="6"/>
                  </a:lnTo>
                  <a:lnTo>
                    <a:pt x="101" y="12"/>
                  </a:lnTo>
                  <a:lnTo>
                    <a:pt x="119" y="24"/>
                  </a:lnTo>
                  <a:lnTo>
                    <a:pt x="131" y="48"/>
                  </a:lnTo>
                  <a:lnTo>
                    <a:pt x="137" y="72"/>
                  </a:lnTo>
                  <a:lnTo>
                    <a:pt x="137" y="96"/>
                  </a:lnTo>
                  <a:lnTo>
                    <a:pt x="131" y="113"/>
                  </a:lnTo>
                  <a:lnTo>
                    <a:pt x="125" y="125"/>
                  </a:lnTo>
                  <a:lnTo>
                    <a:pt x="113" y="137"/>
                  </a:lnTo>
                  <a:lnTo>
                    <a:pt x="101" y="143"/>
                  </a:lnTo>
                  <a:lnTo>
                    <a:pt x="95" y="185"/>
                  </a:lnTo>
                  <a:lnTo>
                    <a:pt x="167" y="185"/>
                  </a:lnTo>
                  <a:lnTo>
                    <a:pt x="167" y="137"/>
                  </a:lnTo>
                  <a:lnTo>
                    <a:pt x="161" y="149"/>
                  </a:lnTo>
                  <a:lnTo>
                    <a:pt x="161" y="155"/>
                  </a:lnTo>
                  <a:lnTo>
                    <a:pt x="149" y="155"/>
                  </a:lnTo>
                  <a:lnTo>
                    <a:pt x="113" y="155"/>
                  </a:lnTo>
                  <a:lnTo>
                    <a:pt x="113" y="149"/>
                  </a:lnTo>
                  <a:lnTo>
                    <a:pt x="137" y="137"/>
                  </a:lnTo>
                  <a:lnTo>
                    <a:pt x="155" y="119"/>
                  </a:lnTo>
                  <a:lnTo>
                    <a:pt x="167" y="78"/>
                  </a:lnTo>
                  <a:lnTo>
                    <a:pt x="155" y="42"/>
                  </a:lnTo>
                  <a:lnTo>
                    <a:pt x="149" y="30"/>
                  </a:lnTo>
                  <a:lnTo>
                    <a:pt x="143" y="18"/>
                  </a:lnTo>
                  <a:lnTo>
                    <a:pt x="131" y="12"/>
                  </a:lnTo>
                  <a:lnTo>
                    <a:pt x="107" y="6"/>
                  </a:lnTo>
                  <a:lnTo>
                    <a:pt x="83" y="0"/>
                  </a:lnTo>
                  <a:lnTo>
                    <a:pt x="60" y="6"/>
                  </a:lnTo>
                  <a:lnTo>
                    <a:pt x="42" y="12"/>
                  </a:lnTo>
                  <a:lnTo>
                    <a:pt x="30" y="18"/>
                  </a:lnTo>
                  <a:lnTo>
                    <a:pt x="24" y="30"/>
                  </a:lnTo>
                  <a:lnTo>
                    <a:pt x="12" y="42"/>
                  </a:lnTo>
                  <a:lnTo>
                    <a:pt x="6" y="78"/>
                  </a:lnTo>
                  <a:lnTo>
                    <a:pt x="6" y="96"/>
                  </a:lnTo>
                  <a:lnTo>
                    <a:pt x="18" y="119"/>
                  </a:lnTo>
                  <a:lnTo>
                    <a:pt x="30" y="137"/>
                  </a:lnTo>
                  <a:lnTo>
                    <a:pt x="60" y="149"/>
                  </a:lnTo>
                  <a:lnTo>
                    <a:pt x="60" y="155"/>
                  </a:lnTo>
                  <a:lnTo>
                    <a:pt x="18" y="155"/>
                  </a:lnTo>
                  <a:lnTo>
                    <a:pt x="6" y="155"/>
                  </a:lnTo>
                  <a:lnTo>
                    <a:pt x="6" y="149"/>
                  </a:lnTo>
                  <a:lnTo>
                    <a:pt x="6" y="137"/>
                  </a:lnTo>
                  <a:lnTo>
                    <a:pt x="0" y="137"/>
                  </a:lnTo>
                  <a:lnTo>
                    <a:pt x="0" y="185"/>
                  </a:lnTo>
                  <a:lnTo>
                    <a:pt x="72" y="185"/>
                  </a:lnTo>
                  <a:lnTo>
                    <a:pt x="66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63" name="Freeform 39"/>
            <p:cNvSpPr>
              <a:spLocks noEditPoints="1"/>
            </p:cNvSpPr>
            <p:nvPr/>
          </p:nvSpPr>
          <p:spPr bwMode="auto">
            <a:xfrm>
              <a:off x="108" y="2061"/>
              <a:ext cx="96" cy="233"/>
            </a:xfrm>
            <a:custGeom>
              <a:avLst/>
              <a:gdLst>
                <a:gd name="T0" fmla="*/ 42 w 96"/>
                <a:gd name="T1" fmla="*/ 179 h 233"/>
                <a:gd name="T2" fmla="*/ 36 w 96"/>
                <a:gd name="T3" fmla="*/ 209 h 233"/>
                <a:gd name="T4" fmla="*/ 30 w 96"/>
                <a:gd name="T5" fmla="*/ 221 h 233"/>
                <a:gd name="T6" fmla="*/ 24 w 96"/>
                <a:gd name="T7" fmla="*/ 227 h 233"/>
                <a:gd name="T8" fmla="*/ 24 w 96"/>
                <a:gd name="T9" fmla="*/ 227 h 233"/>
                <a:gd name="T10" fmla="*/ 18 w 96"/>
                <a:gd name="T11" fmla="*/ 221 h 233"/>
                <a:gd name="T12" fmla="*/ 24 w 96"/>
                <a:gd name="T13" fmla="*/ 221 h 233"/>
                <a:gd name="T14" fmla="*/ 24 w 96"/>
                <a:gd name="T15" fmla="*/ 215 h 233"/>
                <a:gd name="T16" fmla="*/ 18 w 96"/>
                <a:gd name="T17" fmla="*/ 209 h 233"/>
                <a:gd name="T18" fmla="*/ 12 w 96"/>
                <a:gd name="T19" fmla="*/ 203 h 233"/>
                <a:gd name="T20" fmla="*/ 6 w 96"/>
                <a:gd name="T21" fmla="*/ 209 h 233"/>
                <a:gd name="T22" fmla="*/ 0 w 96"/>
                <a:gd name="T23" fmla="*/ 215 h 233"/>
                <a:gd name="T24" fmla="*/ 6 w 96"/>
                <a:gd name="T25" fmla="*/ 227 h 233"/>
                <a:gd name="T26" fmla="*/ 24 w 96"/>
                <a:gd name="T27" fmla="*/ 233 h 233"/>
                <a:gd name="T28" fmla="*/ 36 w 96"/>
                <a:gd name="T29" fmla="*/ 227 h 233"/>
                <a:gd name="T30" fmla="*/ 42 w 96"/>
                <a:gd name="T31" fmla="*/ 221 h 233"/>
                <a:gd name="T32" fmla="*/ 54 w 96"/>
                <a:gd name="T33" fmla="*/ 197 h 233"/>
                <a:gd name="T34" fmla="*/ 60 w 96"/>
                <a:gd name="T35" fmla="*/ 167 h 233"/>
                <a:gd name="T36" fmla="*/ 84 w 96"/>
                <a:gd name="T37" fmla="*/ 60 h 233"/>
                <a:gd name="T38" fmla="*/ 84 w 96"/>
                <a:gd name="T39" fmla="*/ 60 h 233"/>
                <a:gd name="T40" fmla="*/ 78 w 96"/>
                <a:gd name="T41" fmla="*/ 60 h 233"/>
                <a:gd name="T42" fmla="*/ 66 w 96"/>
                <a:gd name="T43" fmla="*/ 66 h 233"/>
                <a:gd name="T44" fmla="*/ 42 w 96"/>
                <a:gd name="T45" fmla="*/ 66 h 233"/>
                <a:gd name="T46" fmla="*/ 42 w 96"/>
                <a:gd name="T47" fmla="*/ 72 h 233"/>
                <a:gd name="T48" fmla="*/ 54 w 96"/>
                <a:gd name="T49" fmla="*/ 72 h 233"/>
                <a:gd name="T50" fmla="*/ 60 w 96"/>
                <a:gd name="T51" fmla="*/ 72 h 233"/>
                <a:gd name="T52" fmla="*/ 60 w 96"/>
                <a:gd name="T53" fmla="*/ 78 h 233"/>
                <a:gd name="T54" fmla="*/ 60 w 96"/>
                <a:gd name="T55" fmla="*/ 84 h 233"/>
                <a:gd name="T56" fmla="*/ 60 w 96"/>
                <a:gd name="T57" fmla="*/ 101 h 233"/>
                <a:gd name="T58" fmla="*/ 42 w 96"/>
                <a:gd name="T59" fmla="*/ 179 h 233"/>
                <a:gd name="T60" fmla="*/ 96 w 96"/>
                <a:gd name="T61" fmla="*/ 18 h 233"/>
                <a:gd name="T62" fmla="*/ 90 w 96"/>
                <a:gd name="T63" fmla="*/ 6 h 233"/>
                <a:gd name="T64" fmla="*/ 84 w 96"/>
                <a:gd name="T65" fmla="*/ 0 h 233"/>
                <a:gd name="T66" fmla="*/ 78 w 96"/>
                <a:gd name="T67" fmla="*/ 6 h 233"/>
                <a:gd name="T68" fmla="*/ 72 w 96"/>
                <a:gd name="T69" fmla="*/ 18 h 233"/>
                <a:gd name="T70" fmla="*/ 78 w 96"/>
                <a:gd name="T71" fmla="*/ 24 h 233"/>
                <a:gd name="T72" fmla="*/ 84 w 96"/>
                <a:gd name="T73" fmla="*/ 30 h 233"/>
                <a:gd name="T74" fmla="*/ 90 w 96"/>
                <a:gd name="T75" fmla="*/ 24 h 233"/>
                <a:gd name="T76" fmla="*/ 96 w 96"/>
                <a:gd name="T77" fmla="*/ 18 h 233"/>
                <a:gd name="T78" fmla="*/ 96 w 96"/>
                <a:gd name="T79" fmla="*/ 18 h 2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"/>
                <a:gd name="T121" fmla="*/ 0 h 233"/>
                <a:gd name="T122" fmla="*/ 96 w 96"/>
                <a:gd name="T123" fmla="*/ 233 h 23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" h="233">
                  <a:moveTo>
                    <a:pt x="42" y="179"/>
                  </a:moveTo>
                  <a:lnTo>
                    <a:pt x="36" y="209"/>
                  </a:lnTo>
                  <a:lnTo>
                    <a:pt x="30" y="221"/>
                  </a:lnTo>
                  <a:lnTo>
                    <a:pt x="24" y="227"/>
                  </a:lnTo>
                  <a:lnTo>
                    <a:pt x="18" y="221"/>
                  </a:lnTo>
                  <a:lnTo>
                    <a:pt x="24" y="221"/>
                  </a:lnTo>
                  <a:lnTo>
                    <a:pt x="24" y="215"/>
                  </a:lnTo>
                  <a:lnTo>
                    <a:pt x="18" y="209"/>
                  </a:lnTo>
                  <a:lnTo>
                    <a:pt x="12" y="203"/>
                  </a:lnTo>
                  <a:lnTo>
                    <a:pt x="6" y="209"/>
                  </a:lnTo>
                  <a:lnTo>
                    <a:pt x="0" y="215"/>
                  </a:lnTo>
                  <a:lnTo>
                    <a:pt x="6" y="227"/>
                  </a:lnTo>
                  <a:lnTo>
                    <a:pt x="24" y="233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54" y="197"/>
                  </a:lnTo>
                  <a:lnTo>
                    <a:pt x="60" y="167"/>
                  </a:lnTo>
                  <a:lnTo>
                    <a:pt x="84" y="60"/>
                  </a:lnTo>
                  <a:lnTo>
                    <a:pt x="78" y="60"/>
                  </a:lnTo>
                  <a:lnTo>
                    <a:pt x="66" y="66"/>
                  </a:lnTo>
                  <a:lnTo>
                    <a:pt x="42" y="66"/>
                  </a:lnTo>
                  <a:lnTo>
                    <a:pt x="42" y="72"/>
                  </a:lnTo>
                  <a:lnTo>
                    <a:pt x="54" y="72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60" y="101"/>
                  </a:lnTo>
                  <a:lnTo>
                    <a:pt x="42" y="179"/>
                  </a:lnTo>
                  <a:close/>
                  <a:moveTo>
                    <a:pt x="96" y="18"/>
                  </a:moveTo>
                  <a:lnTo>
                    <a:pt x="90" y="6"/>
                  </a:lnTo>
                  <a:lnTo>
                    <a:pt x="84" y="0"/>
                  </a:lnTo>
                  <a:lnTo>
                    <a:pt x="78" y="6"/>
                  </a:lnTo>
                  <a:lnTo>
                    <a:pt x="72" y="18"/>
                  </a:lnTo>
                  <a:lnTo>
                    <a:pt x="78" y="24"/>
                  </a:lnTo>
                  <a:lnTo>
                    <a:pt x="84" y="30"/>
                  </a:lnTo>
                  <a:lnTo>
                    <a:pt x="90" y="24"/>
                  </a:lnTo>
                  <a:lnTo>
                    <a:pt x="96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64" name="Freeform 40"/>
            <p:cNvSpPr>
              <a:spLocks/>
            </p:cNvSpPr>
            <p:nvPr/>
          </p:nvSpPr>
          <p:spPr bwMode="auto">
            <a:xfrm>
              <a:off x="246" y="2055"/>
              <a:ext cx="71" cy="185"/>
            </a:xfrm>
            <a:custGeom>
              <a:avLst/>
              <a:gdLst>
                <a:gd name="T0" fmla="*/ 6 w 71"/>
                <a:gd name="T1" fmla="*/ 185 h 185"/>
                <a:gd name="T2" fmla="*/ 71 w 71"/>
                <a:gd name="T3" fmla="*/ 185 h 185"/>
                <a:gd name="T4" fmla="*/ 71 w 71"/>
                <a:gd name="T5" fmla="*/ 179 h 185"/>
                <a:gd name="T6" fmla="*/ 53 w 71"/>
                <a:gd name="T7" fmla="*/ 173 h 185"/>
                <a:gd name="T8" fmla="*/ 47 w 71"/>
                <a:gd name="T9" fmla="*/ 161 h 185"/>
                <a:gd name="T10" fmla="*/ 47 w 71"/>
                <a:gd name="T11" fmla="*/ 0 h 185"/>
                <a:gd name="T12" fmla="*/ 47 w 71"/>
                <a:gd name="T13" fmla="*/ 0 h 185"/>
                <a:gd name="T14" fmla="*/ 0 w 71"/>
                <a:gd name="T15" fmla="*/ 24 h 185"/>
                <a:gd name="T16" fmla="*/ 0 w 71"/>
                <a:gd name="T17" fmla="*/ 30 h 185"/>
                <a:gd name="T18" fmla="*/ 12 w 71"/>
                <a:gd name="T19" fmla="*/ 24 h 185"/>
                <a:gd name="T20" fmla="*/ 18 w 71"/>
                <a:gd name="T21" fmla="*/ 24 h 185"/>
                <a:gd name="T22" fmla="*/ 18 w 71"/>
                <a:gd name="T23" fmla="*/ 24 h 185"/>
                <a:gd name="T24" fmla="*/ 24 w 71"/>
                <a:gd name="T25" fmla="*/ 30 h 185"/>
                <a:gd name="T26" fmla="*/ 24 w 71"/>
                <a:gd name="T27" fmla="*/ 36 h 185"/>
                <a:gd name="T28" fmla="*/ 24 w 71"/>
                <a:gd name="T29" fmla="*/ 155 h 185"/>
                <a:gd name="T30" fmla="*/ 24 w 71"/>
                <a:gd name="T31" fmla="*/ 167 h 185"/>
                <a:gd name="T32" fmla="*/ 18 w 71"/>
                <a:gd name="T33" fmla="*/ 179 h 185"/>
                <a:gd name="T34" fmla="*/ 6 w 71"/>
                <a:gd name="T35" fmla="*/ 179 h 185"/>
                <a:gd name="T36" fmla="*/ 6 w 71"/>
                <a:gd name="T37" fmla="*/ 185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"/>
                <a:gd name="T58" fmla="*/ 0 h 185"/>
                <a:gd name="T59" fmla="*/ 71 w 71"/>
                <a:gd name="T60" fmla="*/ 185 h 1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" h="185">
                  <a:moveTo>
                    <a:pt x="6" y="185"/>
                  </a:moveTo>
                  <a:lnTo>
                    <a:pt x="71" y="185"/>
                  </a:lnTo>
                  <a:lnTo>
                    <a:pt x="71" y="179"/>
                  </a:lnTo>
                  <a:lnTo>
                    <a:pt x="53" y="173"/>
                  </a:lnTo>
                  <a:lnTo>
                    <a:pt x="47" y="161"/>
                  </a:lnTo>
                  <a:lnTo>
                    <a:pt x="47" y="0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24" y="155"/>
                  </a:lnTo>
                  <a:lnTo>
                    <a:pt x="24" y="167"/>
                  </a:lnTo>
                  <a:lnTo>
                    <a:pt x="18" y="179"/>
                  </a:lnTo>
                  <a:lnTo>
                    <a:pt x="6" y="179"/>
                  </a:lnTo>
                  <a:lnTo>
                    <a:pt x="6" y="1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65" name="Freeform 41"/>
            <p:cNvSpPr>
              <a:spLocks noEditPoints="1"/>
            </p:cNvSpPr>
            <p:nvPr/>
          </p:nvSpPr>
          <p:spPr bwMode="auto">
            <a:xfrm>
              <a:off x="347" y="2055"/>
              <a:ext cx="108" cy="185"/>
            </a:xfrm>
            <a:custGeom>
              <a:avLst/>
              <a:gdLst>
                <a:gd name="T0" fmla="*/ 54 w 108"/>
                <a:gd name="T1" fmla="*/ 6 h 185"/>
                <a:gd name="T2" fmla="*/ 66 w 108"/>
                <a:gd name="T3" fmla="*/ 12 h 185"/>
                <a:gd name="T4" fmla="*/ 72 w 108"/>
                <a:gd name="T5" fmla="*/ 18 h 185"/>
                <a:gd name="T6" fmla="*/ 78 w 108"/>
                <a:gd name="T7" fmla="*/ 42 h 185"/>
                <a:gd name="T8" fmla="*/ 84 w 108"/>
                <a:gd name="T9" fmla="*/ 72 h 185"/>
                <a:gd name="T10" fmla="*/ 84 w 108"/>
                <a:gd name="T11" fmla="*/ 96 h 185"/>
                <a:gd name="T12" fmla="*/ 84 w 108"/>
                <a:gd name="T13" fmla="*/ 113 h 185"/>
                <a:gd name="T14" fmla="*/ 78 w 108"/>
                <a:gd name="T15" fmla="*/ 143 h 185"/>
                <a:gd name="T16" fmla="*/ 72 w 108"/>
                <a:gd name="T17" fmla="*/ 167 h 185"/>
                <a:gd name="T18" fmla="*/ 66 w 108"/>
                <a:gd name="T19" fmla="*/ 179 h 185"/>
                <a:gd name="T20" fmla="*/ 54 w 108"/>
                <a:gd name="T21" fmla="*/ 179 h 185"/>
                <a:gd name="T22" fmla="*/ 42 w 108"/>
                <a:gd name="T23" fmla="*/ 179 h 185"/>
                <a:gd name="T24" fmla="*/ 36 w 108"/>
                <a:gd name="T25" fmla="*/ 167 h 185"/>
                <a:gd name="T26" fmla="*/ 30 w 108"/>
                <a:gd name="T27" fmla="*/ 143 h 185"/>
                <a:gd name="T28" fmla="*/ 24 w 108"/>
                <a:gd name="T29" fmla="*/ 113 h 185"/>
                <a:gd name="T30" fmla="*/ 24 w 108"/>
                <a:gd name="T31" fmla="*/ 96 h 185"/>
                <a:gd name="T32" fmla="*/ 24 w 108"/>
                <a:gd name="T33" fmla="*/ 72 h 185"/>
                <a:gd name="T34" fmla="*/ 30 w 108"/>
                <a:gd name="T35" fmla="*/ 42 h 185"/>
                <a:gd name="T36" fmla="*/ 36 w 108"/>
                <a:gd name="T37" fmla="*/ 18 h 185"/>
                <a:gd name="T38" fmla="*/ 42 w 108"/>
                <a:gd name="T39" fmla="*/ 12 h 185"/>
                <a:gd name="T40" fmla="*/ 54 w 108"/>
                <a:gd name="T41" fmla="*/ 6 h 185"/>
                <a:gd name="T42" fmla="*/ 54 w 108"/>
                <a:gd name="T43" fmla="*/ 6 h 185"/>
                <a:gd name="T44" fmla="*/ 54 w 108"/>
                <a:gd name="T45" fmla="*/ 0 h 185"/>
                <a:gd name="T46" fmla="*/ 42 w 108"/>
                <a:gd name="T47" fmla="*/ 6 h 185"/>
                <a:gd name="T48" fmla="*/ 30 w 108"/>
                <a:gd name="T49" fmla="*/ 12 h 185"/>
                <a:gd name="T50" fmla="*/ 12 w 108"/>
                <a:gd name="T51" fmla="*/ 36 h 185"/>
                <a:gd name="T52" fmla="*/ 0 w 108"/>
                <a:gd name="T53" fmla="*/ 66 h 185"/>
                <a:gd name="T54" fmla="*/ 0 w 108"/>
                <a:gd name="T55" fmla="*/ 96 h 185"/>
                <a:gd name="T56" fmla="*/ 0 w 108"/>
                <a:gd name="T57" fmla="*/ 119 h 185"/>
                <a:gd name="T58" fmla="*/ 12 w 108"/>
                <a:gd name="T59" fmla="*/ 149 h 185"/>
                <a:gd name="T60" fmla="*/ 30 w 108"/>
                <a:gd name="T61" fmla="*/ 173 h 185"/>
                <a:gd name="T62" fmla="*/ 54 w 108"/>
                <a:gd name="T63" fmla="*/ 185 h 185"/>
                <a:gd name="T64" fmla="*/ 84 w 108"/>
                <a:gd name="T65" fmla="*/ 173 h 185"/>
                <a:gd name="T66" fmla="*/ 102 w 108"/>
                <a:gd name="T67" fmla="*/ 149 h 185"/>
                <a:gd name="T68" fmla="*/ 108 w 108"/>
                <a:gd name="T69" fmla="*/ 119 h 185"/>
                <a:gd name="T70" fmla="*/ 108 w 108"/>
                <a:gd name="T71" fmla="*/ 96 h 185"/>
                <a:gd name="T72" fmla="*/ 108 w 108"/>
                <a:gd name="T73" fmla="*/ 66 h 185"/>
                <a:gd name="T74" fmla="*/ 102 w 108"/>
                <a:gd name="T75" fmla="*/ 36 h 185"/>
                <a:gd name="T76" fmla="*/ 84 w 108"/>
                <a:gd name="T77" fmla="*/ 12 h 185"/>
                <a:gd name="T78" fmla="*/ 72 w 108"/>
                <a:gd name="T79" fmla="*/ 6 h 185"/>
                <a:gd name="T80" fmla="*/ 54 w 108"/>
                <a:gd name="T81" fmla="*/ 0 h 185"/>
                <a:gd name="T82" fmla="*/ 54 w 108"/>
                <a:gd name="T83" fmla="*/ 0 h 1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185"/>
                <a:gd name="T128" fmla="*/ 108 w 108"/>
                <a:gd name="T129" fmla="*/ 185 h 1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185">
                  <a:moveTo>
                    <a:pt x="54" y="6"/>
                  </a:moveTo>
                  <a:lnTo>
                    <a:pt x="66" y="12"/>
                  </a:lnTo>
                  <a:lnTo>
                    <a:pt x="72" y="18"/>
                  </a:lnTo>
                  <a:lnTo>
                    <a:pt x="78" y="42"/>
                  </a:lnTo>
                  <a:lnTo>
                    <a:pt x="84" y="72"/>
                  </a:lnTo>
                  <a:lnTo>
                    <a:pt x="84" y="96"/>
                  </a:lnTo>
                  <a:lnTo>
                    <a:pt x="84" y="113"/>
                  </a:lnTo>
                  <a:lnTo>
                    <a:pt x="78" y="143"/>
                  </a:lnTo>
                  <a:lnTo>
                    <a:pt x="72" y="167"/>
                  </a:lnTo>
                  <a:lnTo>
                    <a:pt x="66" y="179"/>
                  </a:lnTo>
                  <a:lnTo>
                    <a:pt x="54" y="179"/>
                  </a:lnTo>
                  <a:lnTo>
                    <a:pt x="42" y="179"/>
                  </a:lnTo>
                  <a:lnTo>
                    <a:pt x="36" y="167"/>
                  </a:lnTo>
                  <a:lnTo>
                    <a:pt x="30" y="143"/>
                  </a:lnTo>
                  <a:lnTo>
                    <a:pt x="24" y="113"/>
                  </a:lnTo>
                  <a:lnTo>
                    <a:pt x="24" y="96"/>
                  </a:lnTo>
                  <a:lnTo>
                    <a:pt x="24" y="72"/>
                  </a:lnTo>
                  <a:lnTo>
                    <a:pt x="30" y="42"/>
                  </a:lnTo>
                  <a:lnTo>
                    <a:pt x="36" y="18"/>
                  </a:lnTo>
                  <a:lnTo>
                    <a:pt x="42" y="12"/>
                  </a:lnTo>
                  <a:lnTo>
                    <a:pt x="54" y="6"/>
                  </a:lnTo>
                  <a:close/>
                  <a:moveTo>
                    <a:pt x="54" y="0"/>
                  </a:moveTo>
                  <a:lnTo>
                    <a:pt x="42" y="6"/>
                  </a:lnTo>
                  <a:lnTo>
                    <a:pt x="30" y="12"/>
                  </a:lnTo>
                  <a:lnTo>
                    <a:pt x="12" y="36"/>
                  </a:lnTo>
                  <a:lnTo>
                    <a:pt x="0" y="66"/>
                  </a:lnTo>
                  <a:lnTo>
                    <a:pt x="0" y="96"/>
                  </a:lnTo>
                  <a:lnTo>
                    <a:pt x="0" y="119"/>
                  </a:lnTo>
                  <a:lnTo>
                    <a:pt x="12" y="149"/>
                  </a:lnTo>
                  <a:lnTo>
                    <a:pt x="30" y="173"/>
                  </a:lnTo>
                  <a:lnTo>
                    <a:pt x="54" y="185"/>
                  </a:lnTo>
                  <a:lnTo>
                    <a:pt x="84" y="173"/>
                  </a:lnTo>
                  <a:lnTo>
                    <a:pt x="102" y="149"/>
                  </a:lnTo>
                  <a:lnTo>
                    <a:pt x="108" y="119"/>
                  </a:lnTo>
                  <a:lnTo>
                    <a:pt x="108" y="96"/>
                  </a:lnTo>
                  <a:lnTo>
                    <a:pt x="108" y="66"/>
                  </a:lnTo>
                  <a:lnTo>
                    <a:pt x="102" y="36"/>
                  </a:lnTo>
                  <a:lnTo>
                    <a:pt x="84" y="12"/>
                  </a:lnTo>
                  <a:lnTo>
                    <a:pt x="72" y="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66" name="Freeform 42"/>
            <p:cNvSpPr>
              <a:spLocks/>
            </p:cNvSpPr>
            <p:nvPr/>
          </p:nvSpPr>
          <p:spPr bwMode="auto">
            <a:xfrm>
              <a:off x="533" y="2055"/>
              <a:ext cx="167" cy="185"/>
            </a:xfrm>
            <a:custGeom>
              <a:avLst/>
              <a:gdLst>
                <a:gd name="T0" fmla="*/ 65 w 167"/>
                <a:gd name="T1" fmla="*/ 143 h 185"/>
                <a:gd name="T2" fmla="*/ 54 w 167"/>
                <a:gd name="T3" fmla="*/ 137 h 185"/>
                <a:gd name="T4" fmla="*/ 48 w 167"/>
                <a:gd name="T5" fmla="*/ 125 h 185"/>
                <a:gd name="T6" fmla="*/ 36 w 167"/>
                <a:gd name="T7" fmla="*/ 113 h 185"/>
                <a:gd name="T8" fmla="*/ 36 w 167"/>
                <a:gd name="T9" fmla="*/ 96 h 185"/>
                <a:gd name="T10" fmla="*/ 36 w 167"/>
                <a:gd name="T11" fmla="*/ 72 h 185"/>
                <a:gd name="T12" fmla="*/ 36 w 167"/>
                <a:gd name="T13" fmla="*/ 48 h 185"/>
                <a:gd name="T14" fmla="*/ 48 w 167"/>
                <a:gd name="T15" fmla="*/ 24 h 185"/>
                <a:gd name="T16" fmla="*/ 65 w 167"/>
                <a:gd name="T17" fmla="*/ 12 h 185"/>
                <a:gd name="T18" fmla="*/ 83 w 167"/>
                <a:gd name="T19" fmla="*/ 6 h 185"/>
                <a:gd name="T20" fmla="*/ 101 w 167"/>
                <a:gd name="T21" fmla="*/ 12 h 185"/>
                <a:gd name="T22" fmla="*/ 119 w 167"/>
                <a:gd name="T23" fmla="*/ 24 h 185"/>
                <a:gd name="T24" fmla="*/ 131 w 167"/>
                <a:gd name="T25" fmla="*/ 48 h 185"/>
                <a:gd name="T26" fmla="*/ 137 w 167"/>
                <a:gd name="T27" fmla="*/ 72 h 185"/>
                <a:gd name="T28" fmla="*/ 137 w 167"/>
                <a:gd name="T29" fmla="*/ 96 h 185"/>
                <a:gd name="T30" fmla="*/ 131 w 167"/>
                <a:gd name="T31" fmla="*/ 113 h 185"/>
                <a:gd name="T32" fmla="*/ 125 w 167"/>
                <a:gd name="T33" fmla="*/ 125 h 185"/>
                <a:gd name="T34" fmla="*/ 113 w 167"/>
                <a:gd name="T35" fmla="*/ 137 h 185"/>
                <a:gd name="T36" fmla="*/ 101 w 167"/>
                <a:gd name="T37" fmla="*/ 143 h 185"/>
                <a:gd name="T38" fmla="*/ 95 w 167"/>
                <a:gd name="T39" fmla="*/ 185 h 185"/>
                <a:gd name="T40" fmla="*/ 167 w 167"/>
                <a:gd name="T41" fmla="*/ 185 h 185"/>
                <a:gd name="T42" fmla="*/ 167 w 167"/>
                <a:gd name="T43" fmla="*/ 137 h 185"/>
                <a:gd name="T44" fmla="*/ 167 w 167"/>
                <a:gd name="T45" fmla="*/ 137 h 185"/>
                <a:gd name="T46" fmla="*/ 161 w 167"/>
                <a:gd name="T47" fmla="*/ 149 h 185"/>
                <a:gd name="T48" fmla="*/ 161 w 167"/>
                <a:gd name="T49" fmla="*/ 155 h 185"/>
                <a:gd name="T50" fmla="*/ 149 w 167"/>
                <a:gd name="T51" fmla="*/ 155 h 185"/>
                <a:gd name="T52" fmla="*/ 113 w 167"/>
                <a:gd name="T53" fmla="*/ 155 h 185"/>
                <a:gd name="T54" fmla="*/ 113 w 167"/>
                <a:gd name="T55" fmla="*/ 149 h 185"/>
                <a:gd name="T56" fmla="*/ 137 w 167"/>
                <a:gd name="T57" fmla="*/ 137 h 185"/>
                <a:gd name="T58" fmla="*/ 149 w 167"/>
                <a:gd name="T59" fmla="*/ 119 h 185"/>
                <a:gd name="T60" fmla="*/ 161 w 167"/>
                <a:gd name="T61" fmla="*/ 96 h 185"/>
                <a:gd name="T62" fmla="*/ 161 w 167"/>
                <a:gd name="T63" fmla="*/ 78 h 185"/>
                <a:gd name="T64" fmla="*/ 155 w 167"/>
                <a:gd name="T65" fmla="*/ 42 h 185"/>
                <a:gd name="T66" fmla="*/ 149 w 167"/>
                <a:gd name="T67" fmla="*/ 30 h 185"/>
                <a:gd name="T68" fmla="*/ 137 w 167"/>
                <a:gd name="T69" fmla="*/ 18 h 185"/>
                <a:gd name="T70" fmla="*/ 125 w 167"/>
                <a:gd name="T71" fmla="*/ 12 h 185"/>
                <a:gd name="T72" fmla="*/ 107 w 167"/>
                <a:gd name="T73" fmla="*/ 6 h 185"/>
                <a:gd name="T74" fmla="*/ 83 w 167"/>
                <a:gd name="T75" fmla="*/ 0 h 185"/>
                <a:gd name="T76" fmla="*/ 60 w 167"/>
                <a:gd name="T77" fmla="*/ 6 h 185"/>
                <a:gd name="T78" fmla="*/ 42 w 167"/>
                <a:gd name="T79" fmla="*/ 12 h 185"/>
                <a:gd name="T80" fmla="*/ 30 w 167"/>
                <a:gd name="T81" fmla="*/ 18 h 185"/>
                <a:gd name="T82" fmla="*/ 18 w 167"/>
                <a:gd name="T83" fmla="*/ 30 h 185"/>
                <a:gd name="T84" fmla="*/ 12 w 167"/>
                <a:gd name="T85" fmla="*/ 42 h 185"/>
                <a:gd name="T86" fmla="*/ 6 w 167"/>
                <a:gd name="T87" fmla="*/ 78 h 185"/>
                <a:gd name="T88" fmla="*/ 6 w 167"/>
                <a:gd name="T89" fmla="*/ 96 h 185"/>
                <a:gd name="T90" fmla="*/ 18 w 167"/>
                <a:gd name="T91" fmla="*/ 119 h 185"/>
                <a:gd name="T92" fmla="*/ 30 w 167"/>
                <a:gd name="T93" fmla="*/ 137 h 185"/>
                <a:gd name="T94" fmla="*/ 54 w 167"/>
                <a:gd name="T95" fmla="*/ 149 h 185"/>
                <a:gd name="T96" fmla="*/ 54 w 167"/>
                <a:gd name="T97" fmla="*/ 155 h 185"/>
                <a:gd name="T98" fmla="*/ 18 w 167"/>
                <a:gd name="T99" fmla="*/ 155 h 185"/>
                <a:gd name="T100" fmla="*/ 6 w 167"/>
                <a:gd name="T101" fmla="*/ 155 h 185"/>
                <a:gd name="T102" fmla="*/ 6 w 167"/>
                <a:gd name="T103" fmla="*/ 149 h 185"/>
                <a:gd name="T104" fmla="*/ 0 w 167"/>
                <a:gd name="T105" fmla="*/ 137 h 185"/>
                <a:gd name="T106" fmla="*/ 0 w 167"/>
                <a:gd name="T107" fmla="*/ 137 h 185"/>
                <a:gd name="T108" fmla="*/ 0 w 167"/>
                <a:gd name="T109" fmla="*/ 185 h 185"/>
                <a:gd name="T110" fmla="*/ 71 w 167"/>
                <a:gd name="T111" fmla="*/ 185 h 185"/>
                <a:gd name="T112" fmla="*/ 65 w 167"/>
                <a:gd name="T113" fmla="*/ 143 h 1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7"/>
                <a:gd name="T172" fmla="*/ 0 h 185"/>
                <a:gd name="T173" fmla="*/ 167 w 167"/>
                <a:gd name="T174" fmla="*/ 185 h 18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7" h="185">
                  <a:moveTo>
                    <a:pt x="65" y="143"/>
                  </a:moveTo>
                  <a:lnTo>
                    <a:pt x="54" y="137"/>
                  </a:lnTo>
                  <a:lnTo>
                    <a:pt x="48" y="125"/>
                  </a:lnTo>
                  <a:lnTo>
                    <a:pt x="36" y="113"/>
                  </a:lnTo>
                  <a:lnTo>
                    <a:pt x="36" y="96"/>
                  </a:lnTo>
                  <a:lnTo>
                    <a:pt x="36" y="72"/>
                  </a:lnTo>
                  <a:lnTo>
                    <a:pt x="36" y="48"/>
                  </a:lnTo>
                  <a:lnTo>
                    <a:pt x="48" y="24"/>
                  </a:lnTo>
                  <a:lnTo>
                    <a:pt x="65" y="12"/>
                  </a:lnTo>
                  <a:lnTo>
                    <a:pt x="83" y="6"/>
                  </a:lnTo>
                  <a:lnTo>
                    <a:pt x="101" y="12"/>
                  </a:lnTo>
                  <a:lnTo>
                    <a:pt x="119" y="24"/>
                  </a:lnTo>
                  <a:lnTo>
                    <a:pt x="131" y="48"/>
                  </a:lnTo>
                  <a:lnTo>
                    <a:pt x="137" y="72"/>
                  </a:lnTo>
                  <a:lnTo>
                    <a:pt x="137" y="96"/>
                  </a:lnTo>
                  <a:lnTo>
                    <a:pt x="131" y="113"/>
                  </a:lnTo>
                  <a:lnTo>
                    <a:pt x="125" y="125"/>
                  </a:lnTo>
                  <a:lnTo>
                    <a:pt x="113" y="137"/>
                  </a:lnTo>
                  <a:lnTo>
                    <a:pt x="101" y="143"/>
                  </a:lnTo>
                  <a:lnTo>
                    <a:pt x="95" y="185"/>
                  </a:lnTo>
                  <a:lnTo>
                    <a:pt x="167" y="185"/>
                  </a:lnTo>
                  <a:lnTo>
                    <a:pt x="167" y="137"/>
                  </a:lnTo>
                  <a:lnTo>
                    <a:pt x="161" y="149"/>
                  </a:lnTo>
                  <a:lnTo>
                    <a:pt x="161" y="155"/>
                  </a:lnTo>
                  <a:lnTo>
                    <a:pt x="149" y="155"/>
                  </a:lnTo>
                  <a:lnTo>
                    <a:pt x="113" y="155"/>
                  </a:lnTo>
                  <a:lnTo>
                    <a:pt x="113" y="149"/>
                  </a:lnTo>
                  <a:lnTo>
                    <a:pt x="137" y="137"/>
                  </a:lnTo>
                  <a:lnTo>
                    <a:pt x="149" y="119"/>
                  </a:lnTo>
                  <a:lnTo>
                    <a:pt x="161" y="96"/>
                  </a:lnTo>
                  <a:lnTo>
                    <a:pt x="161" y="78"/>
                  </a:lnTo>
                  <a:lnTo>
                    <a:pt x="155" y="42"/>
                  </a:lnTo>
                  <a:lnTo>
                    <a:pt x="149" y="30"/>
                  </a:lnTo>
                  <a:lnTo>
                    <a:pt x="137" y="18"/>
                  </a:lnTo>
                  <a:lnTo>
                    <a:pt x="125" y="12"/>
                  </a:lnTo>
                  <a:lnTo>
                    <a:pt x="107" y="6"/>
                  </a:lnTo>
                  <a:lnTo>
                    <a:pt x="83" y="0"/>
                  </a:lnTo>
                  <a:lnTo>
                    <a:pt x="60" y="6"/>
                  </a:lnTo>
                  <a:lnTo>
                    <a:pt x="42" y="12"/>
                  </a:lnTo>
                  <a:lnTo>
                    <a:pt x="30" y="18"/>
                  </a:lnTo>
                  <a:lnTo>
                    <a:pt x="18" y="30"/>
                  </a:lnTo>
                  <a:lnTo>
                    <a:pt x="12" y="42"/>
                  </a:lnTo>
                  <a:lnTo>
                    <a:pt x="6" y="78"/>
                  </a:lnTo>
                  <a:lnTo>
                    <a:pt x="6" y="96"/>
                  </a:lnTo>
                  <a:lnTo>
                    <a:pt x="18" y="119"/>
                  </a:lnTo>
                  <a:lnTo>
                    <a:pt x="30" y="137"/>
                  </a:lnTo>
                  <a:lnTo>
                    <a:pt x="54" y="149"/>
                  </a:lnTo>
                  <a:lnTo>
                    <a:pt x="54" y="155"/>
                  </a:lnTo>
                  <a:lnTo>
                    <a:pt x="18" y="155"/>
                  </a:lnTo>
                  <a:lnTo>
                    <a:pt x="6" y="155"/>
                  </a:lnTo>
                  <a:lnTo>
                    <a:pt x="6" y="149"/>
                  </a:lnTo>
                  <a:lnTo>
                    <a:pt x="0" y="137"/>
                  </a:lnTo>
                  <a:lnTo>
                    <a:pt x="0" y="185"/>
                  </a:lnTo>
                  <a:lnTo>
                    <a:pt x="71" y="185"/>
                  </a:lnTo>
                  <a:lnTo>
                    <a:pt x="65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67" name="Freeform 43"/>
            <p:cNvSpPr>
              <a:spLocks/>
            </p:cNvSpPr>
            <p:nvPr/>
          </p:nvSpPr>
          <p:spPr bwMode="auto">
            <a:xfrm>
              <a:off x="886" y="1870"/>
              <a:ext cx="89" cy="549"/>
            </a:xfrm>
            <a:custGeom>
              <a:avLst/>
              <a:gdLst>
                <a:gd name="T0" fmla="*/ 89 w 89"/>
                <a:gd name="T1" fmla="*/ 0 h 549"/>
                <a:gd name="T2" fmla="*/ 0 w 89"/>
                <a:gd name="T3" fmla="*/ 0 h 549"/>
                <a:gd name="T4" fmla="*/ 0 w 89"/>
                <a:gd name="T5" fmla="*/ 549 h 549"/>
                <a:gd name="T6" fmla="*/ 89 w 89"/>
                <a:gd name="T7" fmla="*/ 549 h 549"/>
                <a:gd name="T8" fmla="*/ 89 w 89"/>
                <a:gd name="T9" fmla="*/ 0 h 549"/>
                <a:gd name="T10" fmla="*/ 89 w 89"/>
                <a:gd name="T11" fmla="*/ 0 h 5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549"/>
                <a:gd name="T20" fmla="*/ 89 w 89"/>
                <a:gd name="T21" fmla="*/ 549 h 5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549">
                  <a:moveTo>
                    <a:pt x="89" y="0"/>
                  </a:moveTo>
                  <a:lnTo>
                    <a:pt x="0" y="0"/>
                  </a:lnTo>
                  <a:lnTo>
                    <a:pt x="0" y="549"/>
                  </a:lnTo>
                  <a:lnTo>
                    <a:pt x="89" y="549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68" name="Freeform 44"/>
            <p:cNvSpPr>
              <a:spLocks/>
            </p:cNvSpPr>
            <p:nvPr/>
          </p:nvSpPr>
          <p:spPr bwMode="auto">
            <a:xfrm>
              <a:off x="832" y="2336"/>
              <a:ext cx="101" cy="83"/>
            </a:xfrm>
            <a:custGeom>
              <a:avLst/>
              <a:gdLst>
                <a:gd name="T0" fmla="*/ 101 w 101"/>
                <a:gd name="T1" fmla="*/ 83 h 83"/>
                <a:gd name="T2" fmla="*/ 66 w 101"/>
                <a:gd name="T3" fmla="*/ 77 h 83"/>
                <a:gd name="T4" fmla="*/ 30 w 101"/>
                <a:gd name="T5" fmla="*/ 59 h 83"/>
                <a:gd name="T6" fmla="*/ 6 w 101"/>
                <a:gd name="T7" fmla="*/ 35 h 83"/>
                <a:gd name="T8" fmla="*/ 0 w 101"/>
                <a:gd name="T9" fmla="*/ 0 h 83"/>
                <a:gd name="T10" fmla="*/ 0 w 101"/>
                <a:gd name="T11" fmla="*/ 0 h 83"/>
                <a:gd name="T12" fmla="*/ 6 w 101"/>
                <a:gd name="T13" fmla="*/ 35 h 83"/>
                <a:gd name="T14" fmla="*/ 30 w 101"/>
                <a:gd name="T15" fmla="*/ 59 h 83"/>
                <a:gd name="T16" fmla="*/ 66 w 101"/>
                <a:gd name="T17" fmla="*/ 77 h 83"/>
                <a:gd name="T18" fmla="*/ 101 w 101"/>
                <a:gd name="T19" fmla="*/ 83 h 83"/>
                <a:gd name="T20" fmla="*/ 101 w 101"/>
                <a:gd name="T21" fmla="*/ 83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1"/>
                <a:gd name="T34" fmla="*/ 0 h 83"/>
                <a:gd name="T35" fmla="*/ 101 w 101"/>
                <a:gd name="T36" fmla="*/ 83 h 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1" h="83">
                  <a:moveTo>
                    <a:pt x="101" y="83"/>
                  </a:moveTo>
                  <a:lnTo>
                    <a:pt x="66" y="77"/>
                  </a:lnTo>
                  <a:lnTo>
                    <a:pt x="30" y="59"/>
                  </a:lnTo>
                  <a:lnTo>
                    <a:pt x="6" y="35"/>
                  </a:lnTo>
                  <a:lnTo>
                    <a:pt x="0" y="0"/>
                  </a:lnTo>
                  <a:lnTo>
                    <a:pt x="6" y="35"/>
                  </a:lnTo>
                  <a:lnTo>
                    <a:pt x="30" y="59"/>
                  </a:lnTo>
                  <a:lnTo>
                    <a:pt x="66" y="77"/>
                  </a:lnTo>
                  <a:lnTo>
                    <a:pt x="101" y="83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69" name="Freeform 45"/>
            <p:cNvSpPr>
              <a:spLocks noEditPoints="1"/>
            </p:cNvSpPr>
            <p:nvPr/>
          </p:nvSpPr>
          <p:spPr bwMode="auto">
            <a:xfrm>
              <a:off x="832" y="2246"/>
              <a:ext cx="101" cy="90"/>
            </a:xfrm>
            <a:custGeom>
              <a:avLst/>
              <a:gdLst>
                <a:gd name="T0" fmla="*/ 0 w 101"/>
                <a:gd name="T1" fmla="*/ 90 h 90"/>
                <a:gd name="T2" fmla="*/ 6 w 101"/>
                <a:gd name="T3" fmla="*/ 54 h 90"/>
                <a:gd name="T4" fmla="*/ 30 w 101"/>
                <a:gd name="T5" fmla="*/ 30 h 90"/>
                <a:gd name="T6" fmla="*/ 66 w 101"/>
                <a:gd name="T7" fmla="*/ 6 h 90"/>
                <a:gd name="T8" fmla="*/ 101 w 101"/>
                <a:gd name="T9" fmla="*/ 0 h 90"/>
                <a:gd name="T10" fmla="*/ 101 w 101"/>
                <a:gd name="T11" fmla="*/ 0 h 90"/>
                <a:gd name="T12" fmla="*/ 66 w 101"/>
                <a:gd name="T13" fmla="*/ 6 h 90"/>
                <a:gd name="T14" fmla="*/ 30 w 101"/>
                <a:gd name="T15" fmla="*/ 30 h 90"/>
                <a:gd name="T16" fmla="*/ 6 w 101"/>
                <a:gd name="T17" fmla="*/ 54 h 90"/>
                <a:gd name="T18" fmla="*/ 0 w 101"/>
                <a:gd name="T19" fmla="*/ 90 h 90"/>
                <a:gd name="T20" fmla="*/ 0 w 101"/>
                <a:gd name="T21" fmla="*/ 90 h 90"/>
                <a:gd name="T22" fmla="*/ 0 w 101"/>
                <a:gd name="T23" fmla="*/ 90 h 90"/>
                <a:gd name="T24" fmla="*/ 0 w 101"/>
                <a:gd name="T25" fmla="*/ 90 h 90"/>
                <a:gd name="T26" fmla="*/ 0 w 101"/>
                <a:gd name="T27" fmla="*/ 90 h 9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1"/>
                <a:gd name="T43" fmla="*/ 0 h 90"/>
                <a:gd name="T44" fmla="*/ 101 w 101"/>
                <a:gd name="T45" fmla="*/ 90 h 9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1" h="90">
                  <a:moveTo>
                    <a:pt x="0" y="90"/>
                  </a:moveTo>
                  <a:lnTo>
                    <a:pt x="6" y="54"/>
                  </a:lnTo>
                  <a:lnTo>
                    <a:pt x="30" y="30"/>
                  </a:lnTo>
                  <a:lnTo>
                    <a:pt x="66" y="6"/>
                  </a:lnTo>
                  <a:lnTo>
                    <a:pt x="101" y="0"/>
                  </a:lnTo>
                  <a:lnTo>
                    <a:pt x="66" y="6"/>
                  </a:lnTo>
                  <a:lnTo>
                    <a:pt x="30" y="30"/>
                  </a:lnTo>
                  <a:lnTo>
                    <a:pt x="6" y="54"/>
                  </a:lnTo>
                  <a:lnTo>
                    <a:pt x="0" y="90"/>
                  </a:lnTo>
                  <a:close/>
                  <a:moveTo>
                    <a:pt x="0" y="90"/>
                  </a:moveTo>
                  <a:lnTo>
                    <a:pt x="0" y="9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70" name="Freeform 46"/>
            <p:cNvSpPr>
              <a:spLocks noEditPoints="1"/>
            </p:cNvSpPr>
            <p:nvPr/>
          </p:nvSpPr>
          <p:spPr bwMode="auto">
            <a:xfrm>
              <a:off x="933" y="2246"/>
              <a:ext cx="66" cy="24"/>
            </a:xfrm>
            <a:custGeom>
              <a:avLst/>
              <a:gdLst>
                <a:gd name="T0" fmla="*/ 0 w 66"/>
                <a:gd name="T1" fmla="*/ 0 h 24"/>
                <a:gd name="T2" fmla="*/ 36 w 66"/>
                <a:gd name="T3" fmla="*/ 6 h 24"/>
                <a:gd name="T4" fmla="*/ 66 w 66"/>
                <a:gd name="T5" fmla="*/ 24 h 24"/>
                <a:gd name="T6" fmla="*/ 66 w 66"/>
                <a:gd name="T7" fmla="*/ 24 h 24"/>
                <a:gd name="T8" fmla="*/ 36 w 66"/>
                <a:gd name="T9" fmla="*/ 6 h 24"/>
                <a:gd name="T10" fmla="*/ 0 w 66"/>
                <a:gd name="T11" fmla="*/ 0 h 24"/>
                <a:gd name="T12" fmla="*/ 0 w 66"/>
                <a:gd name="T13" fmla="*/ 0 h 24"/>
                <a:gd name="T14" fmla="*/ 0 w 66"/>
                <a:gd name="T15" fmla="*/ 0 h 24"/>
                <a:gd name="T16" fmla="*/ 0 w 66"/>
                <a:gd name="T17" fmla="*/ 0 h 24"/>
                <a:gd name="T18" fmla="*/ 0 w 66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24"/>
                <a:gd name="T32" fmla="*/ 66 w 66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24">
                  <a:moveTo>
                    <a:pt x="0" y="0"/>
                  </a:moveTo>
                  <a:lnTo>
                    <a:pt x="36" y="6"/>
                  </a:lnTo>
                  <a:lnTo>
                    <a:pt x="66" y="24"/>
                  </a:lnTo>
                  <a:lnTo>
                    <a:pt x="36" y="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71" name="Freeform 47"/>
            <p:cNvSpPr>
              <a:spLocks noEditPoints="1"/>
            </p:cNvSpPr>
            <p:nvPr/>
          </p:nvSpPr>
          <p:spPr bwMode="auto">
            <a:xfrm>
              <a:off x="933" y="2270"/>
              <a:ext cx="66" cy="24"/>
            </a:xfrm>
            <a:custGeom>
              <a:avLst/>
              <a:gdLst>
                <a:gd name="T0" fmla="*/ 66 w 66"/>
                <a:gd name="T1" fmla="*/ 0 h 24"/>
                <a:gd name="T2" fmla="*/ 36 w 66"/>
                <a:gd name="T3" fmla="*/ 18 h 24"/>
                <a:gd name="T4" fmla="*/ 0 w 66"/>
                <a:gd name="T5" fmla="*/ 24 h 24"/>
                <a:gd name="T6" fmla="*/ 0 w 66"/>
                <a:gd name="T7" fmla="*/ 24 h 24"/>
                <a:gd name="T8" fmla="*/ 36 w 66"/>
                <a:gd name="T9" fmla="*/ 18 h 24"/>
                <a:gd name="T10" fmla="*/ 66 w 66"/>
                <a:gd name="T11" fmla="*/ 0 h 24"/>
                <a:gd name="T12" fmla="*/ 66 w 66"/>
                <a:gd name="T13" fmla="*/ 0 h 24"/>
                <a:gd name="T14" fmla="*/ 66 w 66"/>
                <a:gd name="T15" fmla="*/ 0 h 24"/>
                <a:gd name="T16" fmla="*/ 66 w 66"/>
                <a:gd name="T17" fmla="*/ 0 h 24"/>
                <a:gd name="T18" fmla="*/ 66 w 66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24"/>
                <a:gd name="T32" fmla="*/ 66 w 66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24">
                  <a:moveTo>
                    <a:pt x="66" y="0"/>
                  </a:moveTo>
                  <a:lnTo>
                    <a:pt x="36" y="18"/>
                  </a:lnTo>
                  <a:lnTo>
                    <a:pt x="0" y="24"/>
                  </a:lnTo>
                  <a:lnTo>
                    <a:pt x="36" y="18"/>
                  </a:lnTo>
                  <a:lnTo>
                    <a:pt x="66" y="0"/>
                  </a:lnTo>
                  <a:close/>
                  <a:moveTo>
                    <a:pt x="66" y="0"/>
                  </a:moveTo>
                  <a:lnTo>
                    <a:pt x="66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72" name="Freeform 48"/>
            <p:cNvSpPr>
              <a:spLocks noEditPoints="1"/>
            </p:cNvSpPr>
            <p:nvPr/>
          </p:nvSpPr>
          <p:spPr bwMode="auto">
            <a:xfrm>
              <a:off x="832" y="2210"/>
              <a:ext cx="101" cy="84"/>
            </a:xfrm>
            <a:custGeom>
              <a:avLst/>
              <a:gdLst>
                <a:gd name="T0" fmla="*/ 101 w 101"/>
                <a:gd name="T1" fmla="*/ 84 h 84"/>
                <a:gd name="T2" fmla="*/ 66 w 101"/>
                <a:gd name="T3" fmla="*/ 78 h 84"/>
                <a:gd name="T4" fmla="*/ 30 w 101"/>
                <a:gd name="T5" fmla="*/ 60 h 84"/>
                <a:gd name="T6" fmla="*/ 6 w 101"/>
                <a:gd name="T7" fmla="*/ 36 h 84"/>
                <a:gd name="T8" fmla="*/ 0 w 101"/>
                <a:gd name="T9" fmla="*/ 0 h 84"/>
                <a:gd name="T10" fmla="*/ 0 w 101"/>
                <a:gd name="T11" fmla="*/ 0 h 84"/>
                <a:gd name="T12" fmla="*/ 6 w 101"/>
                <a:gd name="T13" fmla="*/ 36 h 84"/>
                <a:gd name="T14" fmla="*/ 30 w 101"/>
                <a:gd name="T15" fmla="*/ 60 h 84"/>
                <a:gd name="T16" fmla="*/ 66 w 101"/>
                <a:gd name="T17" fmla="*/ 78 h 84"/>
                <a:gd name="T18" fmla="*/ 101 w 101"/>
                <a:gd name="T19" fmla="*/ 84 h 84"/>
                <a:gd name="T20" fmla="*/ 101 w 101"/>
                <a:gd name="T21" fmla="*/ 84 h 84"/>
                <a:gd name="T22" fmla="*/ 101 w 101"/>
                <a:gd name="T23" fmla="*/ 84 h 84"/>
                <a:gd name="T24" fmla="*/ 101 w 101"/>
                <a:gd name="T25" fmla="*/ 84 h 84"/>
                <a:gd name="T26" fmla="*/ 101 w 101"/>
                <a:gd name="T27" fmla="*/ 84 h 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1"/>
                <a:gd name="T43" fmla="*/ 0 h 84"/>
                <a:gd name="T44" fmla="*/ 101 w 101"/>
                <a:gd name="T45" fmla="*/ 84 h 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1" h="84">
                  <a:moveTo>
                    <a:pt x="101" y="84"/>
                  </a:moveTo>
                  <a:lnTo>
                    <a:pt x="66" y="78"/>
                  </a:lnTo>
                  <a:lnTo>
                    <a:pt x="30" y="60"/>
                  </a:lnTo>
                  <a:lnTo>
                    <a:pt x="6" y="36"/>
                  </a:lnTo>
                  <a:lnTo>
                    <a:pt x="0" y="0"/>
                  </a:lnTo>
                  <a:lnTo>
                    <a:pt x="6" y="36"/>
                  </a:lnTo>
                  <a:lnTo>
                    <a:pt x="30" y="60"/>
                  </a:lnTo>
                  <a:lnTo>
                    <a:pt x="66" y="78"/>
                  </a:lnTo>
                  <a:lnTo>
                    <a:pt x="101" y="84"/>
                  </a:lnTo>
                  <a:close/>
                  <a:moveTo>
                    <a:pt x="101" y="84"/>
                  </a:moveTo>
                  <a:lnTo>
                    <a:pt x="101" y="84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73" name="Freeform 49"/>
            <p:cNvSpPr>
              <a:spLocks noEditPoints="1"/>
            </p:cNvSpPr>
            <p:nvPr/>
          </p:nvSpPr>
          <p:spPr bwMode="auto">
            <a:xfrm>
              <a:off x="832" y="2121"/>
              <a:ext cx="101" cy="89"/>
            </a:xfrm>
            <a:custGeom>
              <a:avLst/>
              <a:gdLst>
                <a:gd name="T0" fmla="*/ 0 w 101"/>
                <a:gd name="T1" fmla="*/ 89 h 89"/>
                <a:gd name="T2" fmla="*/ 6 w 101"/>
                <a:gd name="T3" fmla="*/ 53 h 89"/>
                <a:gd name="T4" fmla="*/ 30 w 101"/>
                <a:gd name="T5" fmla="*/ 30 h 89"/>
                <a:gd name="T6" fmla="*/ 66 w 101"/>
                <a:gd name="T7" fmla="*/ 6 h 89"/>
                <a:gd name="T8" fmla="*/ 101 w 101"/>
                <a:gd name="T9" fmla="*/ 0 h 89"/>
                <a:gd name="T10" fmla="*/ 101 w 101"/>
                <a:gd name="T11" fmla="*/ 0 h 89"/>
                <a:gd name="T12" fmla="*/ 66 w 101"/>
                <a:gd name="T13" fmla="*/ 6 h 89"/>
                <a:gd name="T14" fmla="*/ 30 w 101"/>
                <a:gd name="T15" fmla="*/ 30 h 89"/>
                <a:gd name="T16" fmla="*/ 6 w 101"/>
                <a:gd name="T17" fmla="*/ 53 h 89"/>
                <a:gd name="T18" fmla="*/ 0 w 101"/>
                <a:gd name="T19" fmla="*/ 89 h 89"/>
                <a:gd name="T20" fmla="*/ 0 w 101"/>
                <a:gd name="T21" fmla="*/ 89 h 89"/>
                <a:gd name="T22" fmla="*/ 0 w 101"/>
                <a:gd name="T23" fmla="*/ 89 h 89"/>
                <a:gd name="T24" fmla="*/ 0 w 101"/>
                <a:gd name="T25" fmla="*/ 89 h 89"/>
                <a:gd name="T26" fmla="*/ 0 w 101"/>
                <a:gd name="T27" fmla="*/ 89 h 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1"/>
                <a:gd name="T43" fmla="*/ 0 h 89"/>
                <a:gd name="T44" fmla="*/ 101 w 101"/>
                <a:gd name="T45" fmla="*/ 89 h 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1" h="89">
                  <a:moveTo>
                    <a:pt x="0" y="89"/>
                  </a:moveTo>
                  <a:lnTo>
                    <a:pt x="6" y="53"/>
                  </a:lnTo>
                  <a:lnTo>
                    <a:pt x="30" y="30"/>
                  </a:lnTo>
                  <a:lnTo>
                    <a:pt x="66" y="6"/>
                  </a:lnTo>
                  <a:lnTo>
                    <a:pt x="101" y="0"/>
                  </a:lnTo>
                  <a:lnTo>
                    <a:pt x="66" y="6"/>
                  </a:lnTo>
                  <a:lnTo>
                    <a:pt x="30" y="30"/>
                  </a:lnTo>
                  <a:lnTo>
                    <a:pt x="6" y="53"/>
                  </a:lnTo>
                  <a:lnTo>
                    <a:pt x="0" y="89"/>
                  </a:lnTo>
                  <a:close/>
                  <a:moveTo>
                    <a:pt x="0" y="89"/>
                  </a:moveTo>
                  <a:lnTo>
                    <a:pt x="0" y="89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74" name="Freeform 50"/>
            <p:cNvSpPr>
              <a:spLocks noEditPoints="1"/>
            </p:cNvSpPr>
            <p:nvPr/>
          </p:nvSpPr>
          <p:spPr bwMode="auto">
            <a:xfrm>
              <a:off x="933" y="2121"/>
              <a:ext cx="66" cy="24"/>
            </a:xfrm>
            <a:custGeom>
              <a:avLst/>
              <a:gdLst>
                <a:gd name="T0" fmla="*/ 0 w 66"/>
                <a:gd name="T1" fmla="*/ 0 h 24"/>
                <a:gd name="T2" fmla="*/ 36 w 66"/>
                <a:gd name="T3" fmla="*/ 6 h 24"/>
                <a:gd name="T4" fmla="*/ 66 w 66"/>
                <a:gd name="T5" fmla="*/ 24 h 24"/>
                <a:gd name="T6" fmla="*/ 66 w 66"/>
                <a:gd name="T7" fmla="*/ 24 h 24"/>
                <a:gd name="T8" fmla="*/ 36 w 66"/>
                <a:gd name="T9" fmla="*/ 6 h 24"/>
                <a:gd name="T10" fmla="*/ 0 w 66"/>
                <a:gd name="T11" fmla="*/ 0 h 24"/>
                <a:gd name="T12" fmla="*/ 0 w 66"/>
                <a:gd name="T13" fmla="*/ 0 h 24"/>
                <a:gd name="T14" fmla="*/ 0 w 66"/>
                <a:gd name="T15" fmla="*/ 0 h 24"/>
                <a:gd name="T16" fmla="*/ 0 w 66"/>
                <a:gd name="T17" fmla="*/ 0 h 24"/>
                <a:gd name="T18" fmla="*/ 0 w 66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24"/>
                <a:gd name="T32" fmla="*/ 66 w 66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24">
                  <a:moveTo>
                    <a:pt x="0" y="0"/>
                  </a:moveTo>
                  <a:lnTo>
                    <a:pt x="36" y="6"/>
                  </a:lnTo>
                  <a:lnTo>
                    <a:pt x="66" y="24"/>
                  </a:lnTo>
                  <a:lnTo>
                    <a:pt x="36" y="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75" name="Freeform 51"/>
            <p:cNvSpPr>
              <a:spLocks noEditPoints="1"/>
            </p:cNvSpPr>
            <p:nvPr/>
          </p:nvSpPr>
          <p:spPr bwMode="auto">
            <a:xfrm>
              <a:off x="933" y="2145"/>
              <a:ext cx="66" cy="23"/>
            </a:xfrm>
            <a:custGeom>
              <a:avLst/>
              <a:gdLst>
                <a:gd name="T0" fmla="*/ 66 w 66"/>
                <a:gd name="T1" fmla="*/ 0 h 23"/>
                <a:gd name="T2" fmla="*/ 36 w 66"/>
                <a:gd name="T3" fmla="*/ 17 h 23"/>
                <a:gd name="T4" fmla="*/ 0 w 66"/>
                <a:gd name="T5" fmla="*/ 23 h 23"/>
                <a:gd name="T6" fmla="*/ 0 w 66"/>
                <a:gd name="T7" fmla="*/ 23 h 23"/>
                <a:gd name="T8" fmla="*/ 36 w 66"/>
                <a:gd name="T9" fmla="*/ 17 h 23"/>
                <a:gd name="T10" fmla="*/ 66 w 66"/>
                <a:gd name="T11" fmla="*/ 0 h 23"/>
                <a:gd name="T12" fmla="*/ 66 w 66"/>
                <a:gd name="T13" fmla="*/ 0 h 23"/>
                <a:gd name="T14" fmla="*/ 66 w 66"/>
                <a:gd name="T15" fmla="*/ 0 h 23"/>
                <a:gd name="T16" fmla="*/ 66 w 66"/>
                <a:gd name="T17" fmla="*/ 0 h 23"/>
                <a:gd name="T18" fmla="*/ 66 w 66"/>
                <a:gd name="T19" fmla="*/ 0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23"/>
                <a:gd name="T32" fmla="*/ 66 w 66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23">
                  <a:moveTo>
                    <a:pt x="66" y="0"/>
                  </a:moveTo>
                  <a:lnTo>
                    <a:pt x="36" y="17"/>
                  </a:lnTo>
                  <a:lnTo>
                    <a:pt x="0" y="23"/>
                  </a:lnTo>
                  <a:lnTo>
                    <a:pt x="36" y="17"/>
                  </a:lnTo>
                  <a:lnTo>
                    <a:pt x="66" y="0"/>
                  </a:lnTo>
                  <a:close/>
                  <a:moveTo>
                    <a:pt x="66" y="0"/>
                  </a:moveTo>
                  <a:lnTo>
                    <a:pt x="66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76" name="Freeform 52"/>
            <p:cNvSpPr>
              <a:spLocks noEditPoints="1"/>
            </p:cNvSpPr>
            <p:nvPr/>
          </p:nvSpPr>
          <p:spPr bwMode="auto">
            <a:xfrm>
              <a:off x="832" y="2085"/>
              <a:ext cx="101" cy="83"/>
            </a:xfrm>
            <a:custGeom>
              <a:avLst/>
              <a:gdLst>
                <a:gd name="T0" fmla="*/ 101 w 101"/>
                <a:gd name="T1" fmla="*/ 83 h 83"/>
                <a:gd name="T2" fmla="*/ 66 w 101"/>
                <a:gd name="T3" fmla="*/ 77 h 83"/>
                <a:gd name="T4" fmla="*/ 30 w 101"/>
                <a:gd name="T5" fmla="*/ 60 h 83"/>
                <a:gd name="T6" fmla="*/ 6 w 101"/>
                <a:gd name="T7" fmla="*/ 36 h 83"/>
                <a:gd name="T8" fmla="*/ 0 w 101"/>
                <a:gd name="T9" fmla="*/ 0 h 83"/>
                <a:gd name="T10" fmla="*/ 0 w 101"/>
                <a:gd name="T11" fmla="*/ 0 h 83"/>
                <a:gd name="T12" fmla="*/ 6 w 101"/>
                <a:gd name="T13" fmla="*/ 30 h 83"/>
                <a:gd name="T14" fmla="*/ 30 w 101"/>
                <a:gd name="T15" fmla="*/ 60 h 83"/>
                <a:gd name="T16" fmla="*/ 66 w 101"/>
                <a:gd name="T17" fmla="*/ 77 h 83"/>
                <a:gd name="T18" fmla="*/ 101 w 101"/>
                <a:gd name="T19" fmla="*/ 83 h 83"/>
                <a:gd name="T20" fmla="*/ 101 w 101"/>
                <a:gd name="T21" fmla="*/ 83 h 83"/>
                <a:gd name="T22" fmla="*/ 101 w 101"/>
                <a:gd name="T23" fmla="*/ 83 h 83"/>
                <a:gd name="T24" fmla="*/ 101 w 101"/>
                <a:gd name="T25" fmla="*/ 83 h 83"/>
                <a:gd name="T26" fmla="*/ 101 w 101"/>
                <a:gd name="T27" fmla="*/ 83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1"/>
                <a:gd name="T43" fmla="*/ 0 h 83"/>
                <a:gd name="T44" fmla="*/ 101 w 101"/>
                <a:gd name="T45" fmla="*/ 83 h 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1" h="83">
                  <a:moveTo>
                    <a:pt x="101" y="83"/>
                  </a:moveTo>
                  <a:lnTo>
                    <a:pt x="66" y="77"/>
                  </a:lnTo>
                  <a:lnTo>
                    <a:pt x="30" y="60"/>
                  </a:lnTo>
                  <a:lnTo>
                    <a:pt x="6" y="36"/>
                  </a:lnTo>
                  <a:lnTo>
                    <a:pt x="0" y="0"/>
                  </a:lnTo>
                  <a:lnTo>
                    <a:pt x="6" y="30"/>
                  </a:lnTo>
                  <a:lnTo>
                    <a:pt x="30" y="60"/>
                  </a:lnTo>
                  <a:lnTo>
                    <a:pt x="66" y="77"/>
                  </a:lnTo>
                  <a:lnTo>
                    <a:pt x="101" y="83"/>
                  </a:lnTo>
                  <a:close/>
                  <a:moveTo>
                    <a:pt x="101" y="83"/>
                  </a:moveTo>
                  <a:lnTo>
                    <a:pt x="101" y="83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77" name="Freeform 53"/>
            <p:cNvSpPr>
              <a:spLocks noEditPoints="1"/>
            </p:cNvSpPr>
            <p:nvPr/>
          </p:nvSpPr>
          <p:spPr bwMode="auto">
            <a:xfrm>
              <a:off x="832" y="1995"/>
              <a:ext cx="101" cy="90"/>
            </a:xfrm>
            <a:custGeom>
              <a:avLst/>
              <a:gdLst>
                <a:gd name="T0" fmla="*/ 0 w 101"/>
                <a:gd name="T1" fmla="*/ 90 h 90"/>
                <a:gd name="T2" fmla="*/ 6 w 101"/>
                <a:gd name="T3" fmla="*/ 54 h 90"/>
                <a:gd name="T4" fmla="*/ 30 w 101"/>
                <a:gd name="T5" fmla="*/ 30 h 90"/>
                <a:gd name="T6" fmla="*/ 66 w 101"/>
                <a:gd name="T7" fmla="*/ 6 h 90"/>
                <a:gd name="T8" fmla="*/ 101 w 101"/>
                <a:gd name="T9" fmla="*/ 0 h 90"/>
                <a:gd name="T10" fmla="*/ 101 w 101"/>
                <a:gd name="T11" fmla="*/ 0 h 90"/>
                <a:gd name="T12" fmla="*/ 66 w 101"/>
                <a:gd name="T13" fmla="*/ 6 h 90"/>
                <a:gd name="T14" fmla="*/ 30 w 101"/>
                <a:gd name="T15" fmla="*/ 30 h 90"/>
                <a:gd name="T16" fmla="*/ 6 w 101"/>
                <a:gd name="T17" fmla="*/ 54 h 90"/>
                <a:gd name="T18" fmla="*/ 0 w 101"/>
                <a:gd name="T19" fmla="*/ 90 h 90"/>
                <a:gd name="T20" fmla="*/ 0 w 101"/>
                <a:gd name="T21" fmla="*/ 90 h 90"/>
                <a:gd name="T22" fmla="*/ 0 w 101"/>
                <a:gd name="T23" fmla="*/ 90 h 90"/>
                <a:gd name="T24" fmla="*/ 0 w 101"/>
                <a:gd name="T25" fmla="*/ 90 h 90"/>
                <a:gd name="T26" fmla="*/ 0 w 101"/>
                <a:gd name="T27" fmla="*/ 90 h 9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1"/>
                <a:gd name="T43" fmla="*/ 0 h 90"/>
                <a:gd name="T44" fmla="*/ 101 w 101"/>
                <a:gd name="T45" fmla="*/ 90 h 9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1" h="90">
                  <a:moveTo>
                    <a:pt x="0" y="90"/>
                  </a:moveTo>
                  <a:lnTo>
                    <a:pt x="6" y="54"/>
                  </a:lnTo>
                  <a:lnTo>
                    <a:pt x="30" y="30"/>
                  </a:lnTo>
                  <a:lnTo>
                    <a:pt x="66" y="6"/>
                  </a:lnTo>
                  <a:lnTo>
                    <a:pt x="101" y="0"/>
                  </a:lnTo>
                  <a:lnTo>
                    <a:pt x="66" y="6"/>
                  </a:lnTo>
                  <a:lnTo>
                    <a:pt x="30" y="30"/>
                  </a:lnTo>
                  <a:lnTo>
                    <a:pt x="6" y="54"/>
                  </a:lnTo>
                  <a:lnTo>
                    <a:pt x="0" y="90"/>
                  </a:lnTo>
                  <a:close/>
                  <a:moveTo>
                    <a:pt x="0" y="90"/>
                  </a:moveTo>
                  <a:lnTo>
                    <a:pt x="0" y="9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78" name="Freeform 54"/>
            <p:cNvSpPr>
              <a:spLocks noEditPoints="1"/>
            </p:cNvSpPr>
            <p:nvPr/>
          </p:nvSpPr>
          <p:spPr bwMode="auto">
            <a:xfrm>
              <a:off x="933" y="1995"/>
              <a:ext cx="66" cy="24"/>
            </a:xfrm>
            <a:custGeom>
              <a:avLst/>
              <a:gdLst>
                <a:gd name="T0" fmla="*/ 0 w 66"/>
                <a:gd name="T1" fmla="*/ 0 h 24"/>
                <a:gd name="T2" fmla="*/ 36 w 66"/>
                <a:gd name="T3" fmla="*/ 6 h 24"/>
                <a:gd name="T4" fmla="*/ 66 w 66"/>
                <a:gd name="T5" fmla="*/ 24 h 24"/>
                <a:gd name="T6" fmla="*/ 66 w 66"/>
                <a:gd name="T7" fmla="*/ 24 h 24"/>
                <a:gd name="T8" fmla="*/ 36 w 66"/>
                <a:gd name="T9" fmla="*/ 6 h 24"/>
                <a:gd name="T10" fmla="*/ 0 w 66"/>
                <a:gd name="T11" fmla="*/ 0 h 24"/>
                <a:gd name="T12" fmla="*/ 0 w 66"/>
                <a:gd name="T13" fmla="*/ 0 h 24"/>
                <a:gd name="T14" fmla="*/ 0 w 66"/>
                <a:gd name="T15" fmla="*/ 0 h 24"/>
                <a:gd name="T16" fmla="*/ 0 w 66"/>
                <a:gd name="T17" fmla="*/ 0 h 24"/>
                <a:gd name="T18" fmla="*/ 0 w 66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24"/>
                <a:gd name="T32" fmla="*/ 66 w 66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24">
                  <a:moveTo>
                    <a:pt x="0" y="0"/>
                  </a:moveTo>
                  <a:lnTo>
                    <a:pt x="36" y="6"/>
                  </a:lnTo>
                  <a:lnTo>
                    <a:pt x="66" y="24"/>
                  </a:lnTo>
                  <a:lnTo>
                    <a:pt x="36" y="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79" name="Freeform 55"/>
            <p:cNvSpPr>
              <a:spLocks noEditPoints="1"/>
            </p:cNvSpPr>
            <p:nvPr/>
          </p:nvSpPr>
          <p:spPr bwMode="auto">
            <a:xfrm>
              <a:off x="933" y="2019"/>
              <a:ext cx="66" cy="24"/>
            </a:xfrm>
            <a:custGeom>
              <a:avLst/>
              <a:gdLst>
                <a:gd name="T0" fmla="*/ 66 w 66"/>
                <a:gd name="T1" fmla="*/ 0 h 24"/>
                <a:gd name="T2" fmla="*/ 36 w 66"/>
                <a:gd name="T3" fmla="*/ 18 h 24"/>
                <a:gd name="T4" fmla="*/ 0 w 66"/>
                <a:gd name="T5" fmla="*/ 24 h 24"/>
                <a:gd name="T6" fmla="*/ 0 w 66"/>
                <a:gd name="T7" fmla="*/ 24 h 24"/>
                <a:gd name="T8" fmla="*/ 36 w 66"/>
                <a:gd name="T9" fmla="*/ 18 h 24"/>
                <a:gd name="T10" fmla="*/ 66 w 66"/>
                <a:gd name="T11" fmla="*/ 0 h 24"/>
                <a:gd name="T12" fmla="*/ 66 w 66"/>
                <a:gd name="T13" fmla="*/ 0 h 24"/>
                <a:gd name="T14" fmla="*/ 66 w 66"/>
                <a:gd name="T15" fmla="*/ 0 h 24"/>
                <a:gd name="T16" fmla="*/ 66 w 66"/>
                <a:gd name="T17" fmla="*/ 0 h 24"/>
                <a:gd name="T18" fmla="*/ 66 w 66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24"/>
                <a:gd name="T32" fmla="*/ 66 w 66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24">
                  <a:moveTo>
                    <a:pt x="66" y="0"/>
                  </a:moveTo>
                  <a:lnTo>
                    <a:pt x="36" y="18"/>
                  </a:lnTo>
                  <a:lnTo>
                    <a:pt x="0" y="24"/>
                  </a:lnTo>
                  <a:lnTo>
                    <a:pt x="36" y="18"/>
                  </a:lnTo>
                  <a:lnTo>
                    <a:pt x="66" y="0"/>
                  </a:lnTo>
                  <a:close/>
                  <a:moveTo>
                    <a:pt x="66" y="0"/>
                  </a:moveTo>
                  <a:lnTo>
                    <a:pt x="66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80" name="Freeform 56"/>
            <p:cNvSpPr>
              <a:spLocks noEditPoints="1"/>
            </p:cNvSpPr>
            <p:nvPr/>
          </p:nvSpPr>
          <p:spPr bwMode="auto">
            <a:xfrm>
              <a:off x="832" y="1954"/>
              <a:ext cx="101" cy="89"/>
            </a:xfrm>
            <a:custGeom>
              <a:avLst/>
              <a:gdLst>
                <a:gd name="T0" fmla="*/ 101 w 101"/>
                <a:gd name="T1" fmla="*/ 89 h 89"/>
                <a:gd name="T2" fmla="*/ 66 w 101"/>
                <a:gd name="T3" fmla="*/ 83 h 89"/>
                <a:gd name="T4" fmla="*/ 30 w 101"/>
                <a:gd name="T5" fmla="*/ 65 h 89"/>
                <a:gd name="T6" fmla="*/ 6 w 101"/>
                <a:gd name="T7" fmla="*/ 35 h 89"/>
                <a:gd name="T8" fmla="*/ 0 w 101"/>
                <a:gd name="T9" fmla="*/ 0 h 89"/>
                <a:gd name="T10" fmla="*/ 0 w 101"/>
                <a:gd name="T11" fmla="*/ 0 h 89"/>
                <a:gd name="T12" fmla="*/ 6 w 101"/>
                <a:gd name="T13" fmla="*/ 35 h 89"/>
                <a:gd name="T14" fmla="*/ 30 w 101"/>
                <a:gd name="T15" fmla="*/ 65 h 89"/>
                <a:gd name="T16" fmla="*/ 66 w 101"/>
                <a:gd name="T17" fmla="*/ 83 h 89"/>
                <a:gd name="T18" fmla="*/ 101 w 101"/>
                <a:gd name="T19" fmla="*/ 89 h 89"/>
                <a:gd name="T20" fmla="*/ 101 w 101"/>
                <a:gd name="T21" fmla="*/ 89 h 89"/>
                <a:gd name="T22" fmla="*/ 101 w 101"/>
                <a:gd name="T23" fmla="*/ 89 h 89"/>
                <a:gd name="T24" fmla="*/ 101 w 101"/>
                <a:gd name="T25" fmla="*/ 89 h 89"/>
                <a:gd name="T26" fmla="*/ 101 w 101"/>
                <a:gd name="T27" fmla="*/ 89 h 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1"/>
                <a:gd name="T43" fmla="*/ 0 h 89"/>
                <a:gd name="T44" fmla="*/ 101 w 101"/>
                <a:gd name="T45" fmla="*/ 89 h 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1" h="89">
                  <a:moveTo>
                    <a:pt x="101" y="89"/>
                  </a:moveTo>
                  <a:lnTo>
                    <a:pt x="66" y="83"/>
                  </a:lnTo>
                  <a:lnTo>
                    <a:pt x="30" y="65"/>
                  </a:lnTo>
                  <a:lnTo>
                    <a:pt x="6" y="35"/>
                  </a:lnTo>
                  <a:lnTo>
                    <a:pt x="0" y="0"/>
                  </a:lnTo>
                  <a:lnTo>
                    <a:pt x="6" y="35"/>
                  </a:lnTo>
                  <a:lnTo>
                    <a:pt x="30" y="65"/>
                  </a:lnTo>
                  <a:lnTo>
                    <a:pt x="66" y="83"/>
                  </a:lnTo>
                  <a:lnTo>
                    <a:pt x="101" y="89"/>
                  </a:lnTo>
                  <a:close/>
                  <a:moveTo>
                    <a:pt x="101" y="89"/>
                  </a:moveTo>
                  <a:lnTo>
                    <a:pt x="101" y="89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81" name="Freeform 57"/>
            <p:cNvSpPr>
              <a:spLocks noEditPoints="1"/>
            </p:cNvSpPr>
            <p:nvPr/>
          </p:nvSpPr>
          <p:spPr bwMode="auto">
            <a:xfrm>
              <a:off x="832" y="1870"/>
              <a:ext cx="101" cy="84"/>
            </a:xfrm>
            <a:custGeom>
              <a:avLst/>
              <a:gdLst>
                <a:gd name="T0" fmla="*/ 0 w 101"/>
                <a:gd name="T1" fmla="*/ 84 h 84"/>
                <a:gd name="T2" fmla="*/ 6 w 101"/>
                <a:gd name="T3" fmla="*/ 54 h 84"/>
                <a:gd name="T4" fmla="*/ 30 w 101"/>
                <a:gd name="T5" fmla="*/ 24 h 84"/>
                <a:gd name="T6" fmla="*/ 66 w 101"/>
                <a:gd name="T7" fmla="*/ 6 h 84"/>
                <a:gd name="T8" fmla="*/ 101 w 101"/>
                <a:gd name="T9" fmla="*/ 0 h 84"/>
                <a:gd name="T10" fmla="*/ 101 w 101"/>
                <a:gd name="T11" fmla="*/ 0 h 84"/>
                <a:gd name="T12" fmla="*/ 66 w 101"/>
                <a:gd name="T13" fmla="*/ 6 h 84"/>
                <a:gd name="T14" fmla="*/ 30 w 101"/>
                <a:gd name="T15" fmla="*/ 24 h 84"/>
                <a:gd name="T16" fmla="*/ 6 w 101"/>
                <a:gd name="T17" fmla="*/ 54 h 84"/>
                <a:gd name="T18" fmla="*/ 0 w 101"/>
                <a:gd name="T19" fmla="*/ 84 h 84"/>
                <a:gd name="T20" fmla="*/ 0 w 101"/>
                <a:gd name="T21" fmla="*/ 84 h 84"/>
                <a:gd name="T22" fmla="*/ 0 w 101"/>
                <a:gd name="T23" fmla="*/ 84 h 84"/>
                <a:gd name="T24" fmla="*/ 0 w 101"/>
                <a:gd name="T25" fmla="*/ 84 h 84"/>
                <a:gd name="T26" fmla="*/ 0 w 101"/>
                <a:gd name="T27" fmla="*/ 84 h 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1"/>
                <a:gd name="T43" fmla="*/ 0 h 84"/>
                <a:gd name="T44" fmla="*/ 101 w 101"/>
                <a:gd name="T45" fmla="*/ 84 h 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1" h="84">
                  <a:moveTo>
                    <a:pt x="0" y="84"/>
                  </a:moveTo>
                  <a:lnTo>
                    <a:pt x="6" y="54"/>
                  </a:lnTo>
                  <a:lnTo>
                    <a:pt x="30" y="24"/>
                  </a:lnTo>
                  <a:lnTo>
                    <a:pt x="66" y="6"/>
                  </a:lnTo>
                  <a:lnTo>
                    <a:pt x="101" y="0"/>
                  </a:lnTo>
                  <a:lnTo>
                    <a:pt x="66" y="6"/>
                  </a:lnTo>
                  <a:lnTo>
                    <a:pt x="30" y="24"/>
                  </a:lnTo>
                  <a:lnTo>
                    <a:pt x="6" y="54"/>
                  </a:lnTo>
                  <a:lnTo>
                    <a:pt x="0" y="84"/>
                  </a:lnTo>
                  <a:close/>
                  <a:moveTo>
                    <a:pt x="0" y="84"/>
                  </a:moveTo>
                  <a:lnTo>
                    <a:pt x="0" y="84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82" name="Freeform 58"/>
            <p:cNvSpPr>
              <a:spLocks noEditPoints="1"/>
            </p:cNvSpPr>
            <p:nvPr/>
          </p:nvSpPr>
          <p:spPr bwMode="auto">
            <a:xfrm>
              <a:off x="933" y="1870"/>
              <a:ext cx="1" cy="549"/>
            </a:xfrm>
            <a:custGeom>
              <a:avLst/>
              <a:gdLst>
                <a:gd name="T0" fmla="*/ 0 w 1"/>
                <a:gd name="T1" fmla="*/ 549 h 549"/>
                <a:gd name="T2" fmla="*/ 0 w 1"/>
                <a:gd name="T3" fmla="*/ 549 h 549"/>
                <a:gd name="T4" fmla="*/ 0 w 1"/>
                <a:gd name="T5" fmla="*/ 549 h 549"/>
                <a:gd name="T6" fmla="*/ 0 w 1"/>
                <a:gd name="T7" fmla="*/ 0 h 549"/>
                <a:gd name="T8" fmla="*/ 0 w 1"/>
                <a:gd name="T9" fmla="*/ 0 h 549"/>
                <a:gd name="T10" fmla="*/ 0 w 1"/>
                <a:gd name="T11" fmla="*/ 0 h 5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49"/>
                <a:gd name="T20" fmla="*/ 1 w 1"/>
                <a:gd name="T21" fmla="*/ 549 h 5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49">
                  <a:moveTo>
                    <a:pt x="0" y="549"/>
                  </a:moveTo>
                  <a:lnTo>
                    <a:pt x="0" y="549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83" name="Freeform 59"/>
            <p:cNvSpPr>
              <a:spLocks/>
            </p:cNvSpPr>
            <p:nvPr/>
          </p:nvSpPr>
          <p:spPr bwMode="auto">
            <a:xfrm>
              <a:off x="3631" y="2103"/>
              <a:ext cx="334" cy="83"/>
            </a:xfrm>
            <a:custGeom>
              <a:avLst/>
              <a:gdLst>
                <a:gd name="T0" fmla="*/ 0 w 334"/>
                <a:gd name="T1" fmla="*/ 83 h 83"/>
                <a:gd name="T2" fmla="*/ 0 w 334"/>
                <a:gd name="T3" fmla="*/ 0 h 83"/>
                <a:gd name="T4" fmla="*/ 334 w 334"/>
                <a:gd name="T5" fmla="*/ 0 h 83"/>
                <a:gd name="T6" fmla="*/ 334 w 334"/>
                <a:gd name="T7" fmla="*/ 83 h 83"/>
                <a:gd name="T8" fmla="*/ 0 w 334"/>
                <a:gd name="T9" fmla="*/ 83 h 83"/>
                <a:gd name="T10" fmla="*/ 0 w 334"/>
                <a:gd name="T11" fmla="*/ 83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4"/>
                <a:gd name="T19" fmla="*/ 0 h 83"/>
                <a:gd name="T20" fmla="*/ 334 w 334"/>
                <a:gd name="T21" fmla="*/ 83 h 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4" h="83">
                  <a:moveTo>
                    <a:pt x="0" y="83"/>
                  </a:moveTo>
                  <a:lnTo>
                    <a:pt x="0" y="0"/>
                  </a:lnTo>
                  <a:lnTo>
                    <a:pt x="334" y="0"/>
                  </a:lnTo>
                  <a:lnTo>
                    <a:pt x="334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84" name="Freeform 60"/>
            <p:cNvSpPr>
              <a:spLocks/>
            </p:cNvSpPr>
            <p:nvPr/>
          </p:nvSpPr>
          <p:spPr bwMode="auto">
            <a:xfrm>
              <a:off x="3792" y="2103"/>
              <a:ext cx="167" cy="1"/>
            </a:xfrm>
            <a:custGeom>
              <a:avLst/>
              <a:gdLst>
                <a:gd name="T0" fmla="*/ 0 w 167"/>
                <a:gd name="T1" fmla="*/ 0 h 1"/>
                <a:gd name="T2" fmla="*/ 167 w 167"/>
                <a:gd name="T3" fmla="*/ 0 h 1"/>
                <a:gd name="T4" fmla="*/ 0 w 167"/>
                <a:gd name="T5" fmla="*/ 0 h 1"/>
                <a:gd name="T6" fmla="*/ 0 w 16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7"/>
                <a:gd name="T13" fmla="*/ 0 h 1"/>
                <a:gd name="T14" fmla="*/ 167 w 16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7" h="1">
                  <a:moveTo>
                    <a:pt x="0" y="0"/>
                  </a:moveTo>
                  <a:lnTo>
                    <a:pt x="1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85" name="Freeform 61"/>
            <p:cNvSpPr>
              <a:spLocks/>
            </p:cNvSpPr>
            <p:nvPr/>
          </p:nvSpPr>
          <p:spPr bwMode="auto">
            <a:xfrm>
              <a:off x="3792" y="2180"/>
              <a:ext cx="167" cy="1"/>
            </a:xfrm>
            <a:custGeom>
              <a:avLst/>
              <a:gdLst>
                <a:gd name="T0" fmla="*/ 0 w 167"/>
                <a:gd name="T1" fmla="*/ 0 h 1"/>
                <a:gd name="T2" fmla="*/ 167 w 167"/>
                <a:gd name="T3" fmla="*/ 0 h 1"/>
                <a:gd name="T4" fmla="*/ 0 w 167"/>
                <a:gd name="T5" fmla="*/ 0 h 1"/>
                <a:gd name="T6" fmla="*/ 0 w 16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7"/>
                <a:gd name="T13" fmla="*/ 0 h 1"/>
                <a:gd name="T14" fmla="*/ 167 w 16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7" h="1">
                  <a:moveTo>
                    <a:pt x="0" y="0"/>
                  </a:moveTo>
                  <a:lnTo>
                    <a:pt x="1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86" name="Freeform 62"/>
            <p:cNvSpPr>
              <a:spLocks/>
            </p:cNvSpPr>
            <p:nvPr/>
          </p:nvSpPr>
          <p:spPr bwMode="auto">
            <a:xfrm>
              <a:off x="3631" y="2103"/>
              <a:ext cx="161" cy="1"/>
            </a:xfrm>
            <a:custGeom>
              <a:avLst/>
              <a:gdLst>
                <a:gd name="T0" fmla="*/ 161 w 161"/>
                <a:gd name="T1" fmla="*/ 0 h 1"/>
                <a:gd name="T2" fmla="*/ 0 w 161"/>
                <a:gd name="T3" fmla="*/ 0 h 1"/>
                <a:gd name="T4" fmla="*/ 161 w 161"/>
                <a:gd name="T5" fmla="*/ 0 h 1"/>
                <a:gd name="T6" fmla="*/ 161 w 16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1"/>
                <a:gd name="T13" fmla="*/ 0 h 1"/>
                <a:gd name="T14" fmla="*/ 161 w 16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1" h="1">
                  <a:moveTo>
                    <a:pt x="161" y="0"/>
                  </a:moveTo>
                  <a:lnTo>
                    <a:pt x="0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87" name="Freeform 63"/>
            <p:cNvSpPr>
              <a:spLocks/>
            </p:cNvSpPr>
            <p:nvPr/>
          </p:nvSpPr>
          <p:spPr bwMode="auto">
            <a:xfrm>
              <a:off x="3631" y="2180"/>
              <a:ext cx="161" cy="1"/>
            </a:xfrm>
            <a:custGeom>
              <a:avLst/>
              <a:gdLst>
                <a:gd name="T0" fmla="*/ 161 w 161"/>
                <a:gd name="T1" fmla="*/ 0 h 1"/>
                <a:gd name="T2" fmla="*/ 0 w 161"/>
                <a:gd name="T3" fmla="*/ 0 h 1"/>
                <a:gd name="T4" fmla="*/ 161 w 161"/>
                <a:gd name="T5" fmla="*/ 0 h 1"/>
                <a:gd name="T6" fmla="*/ 161 w 16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1"/>
                <a:gd name="T13" fmla="*/ 0 h 1"/>
                <a:gd name="T14" fmla="*/ 161 w 16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1" h="1">
                  <a:moveTo>
                    <a:pt x="161" y="0"/>
                  </a:moveTo>
                  <a:lnTo>
                    <a:pt x="0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88" name="Freeform 64"/>
            <p:cNvSpPr>
              <a:spLocks/>
            </p:cNvSpPr>
            <p:nvPr/>
          </p:nvSpPr>
          <p:spPr bwMode="auto">
            <a:xfrm>
              <a:off x="1567" y="1924"/>
              <a:ext cx="407" cy="447"/>
            </a:xfrm>
            <a:custGeom>
              <a:avLst/>
              <a:gdLst>
                <a:gd name="T0" fmla="*/ 204 w 407"/>
                <a:gd name="T1" fmla="*/ 447 h 447"/>
                <a:gd name="T2" fmla="*/ 246 w 407"/>
                <a:gd name="T3" fmla="*/ 441 h 447"/>
                <a:gd name="T4" fmla="*/ 281 w 407"/>
                <a:gd name="T5" fmla="*/ 430 h 447"/>
                <a:gd name="T6" fmla="*/ 317 w 407"/>
                <a:gd name="T7" fmla="*/ 412 h 447"/>
                <a:gd name="T8" fmla="*/ 347 w 407"/>
                <a:gd name="T9" fmla="*/ 382 h 447"/>
                <a:gd name="T10" fmla="*/ 371 w 407"/>
                <a:gd name="T11" fmla="*/ 346 h 447"/>
                <a:gd name="T12" fmla="*/ 389 w 407"/>
                <a:gd name="T13" fmla="*/ 310 h 447"/>
                <a:gd name="T14" fmla="*/ 401 w 407"/>
                <a:gd name="T15" fmla="*/ 268 h 447"/>
                <a:gd name="T16" fmla="*/ 407 w 407"/>
                <a:gd name="T17" fmla="*/ 221 h 447"/>
                <a:gd name="T18" fmla="*/ 401 w 407"/>
                <a:gd name="T19" fmla="*/ 179 h 447"/>
                <a:gd name="T20" fmla="*/ 389 w 407"/>
                <a:gd name="T21" fmla="*/ 137 h 447"/>
                <a:gd name="T22" fmla="*/ 371 w 407"/>
                <a:gd name="T23" fmla="*/ 101 h 447"/>
                <a:gd name="T24" fmla="*/ 347 w 407"/>
                <a:gd name="T25" fmla="*/ 65 h 447"/>
                <a:gd name="T26" fmla="*/ 317 w 407"/>
                <a:gd name="T27" fmla="*/ 35 h 447"/>
                <a:gd name="T28" fmla="*/ 281 w 407"/>
                <a:gd name="T29" fmla="*/ 18 h 447"/>
                <a:gd name="T30" fmla="*/ 246 w 407"/>
                <a:gd name="T31" fmla="*/ 6 h 447"/>
                <a:gd name="T32" fmla="*/ 204 w 407"/>
                <a:gd name="T33" fmla="*/ 0 h 447"/>
                <a:gd name="T34" fmla="*/ 162 w 407"/>
                <a:gd name="T35" fmla="*/ 6 h 447"/>
                <a:gd name="T36" fmla="*/ 126 w 407"/>
                <a:gd name="T37" fmla="*/ 18 h 447"/>
                <a:gd name="T38" fmla="*/ 90 w 407"/>
                <a:gd name="T39" fmla="*/ 35 h 447"/>
                <a:gd name="T40" fmla="*/ 60 w 407"/>
                <a:gd name="T41" fmla="*/ 65 h 447"/>
                <a:gd name="T42" fmla="*/ 36 w 407"/>
                <a:gd name="T43" fmla="*/ 101 h 447"/>
                <a:gd name="T44" fmla="*/ 18 w 407"/>
                <a:gd name="T45" fmla="*/ 137 h 447"/>
                <a:gd name="T46" fmla="*/ 6 w 407"/>
                <a:gd name="T47" fmla="*/ 179 h 447"/>
                <a:gd name="T48" fmla="*/ 0 w 407"/>
                <a:gd name="T49" fmla="*/ 221 h 447"/>
                <a:gd name="T50" fmla="*/ 6 w 407"/>
                <a:gd name="T51" fmla="*/ 268 h 447"/>
                <a:gd name="T52" fmla="*/ 18 w 407"/>
                <a:gd name="T53" fmla="*/ 310 h 447"/>
                <a:gd name="T54" fmla="*/ 36 w 407"/>
                <a:gd name="T55" fmla="*/ 346 h 447"/>
                <a:gd name="T56" fmla="*/ 60 w 407"/>
                <a:gd name="T57" fmla="*/ 382 h 447"/>
                <a:gd name="T58" fmla="*/ 90 w 407"/>
                <a:gd name="T59" fmla="*/ 412 h 447"/>
                <a:gd name="T60" fmla="*/ 126 w 407"/>
                <a:gd name="T61" fmla="*/ 430 h 447"/>
                <a:gd name="T62" fmla="*/ 162 w 407"/>
                <a:gd name="T63" fmla="*/ 441 h 447"/>
                <a:gd name="T64" fmla="*/ 204 w 407"/>
                <a:gd name="T65" fmla="*/ 447 h 447"/>
                <a:gd name="T66" fmla="*/ 204 w 407"/>
                <a:gd name="T67" fmla="*/ 447 h 4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7"/>
                <a:gd name="T103" fmla="*/ 0 h 447"/>
                <a:gd name="T104" fmla="*/ 407 w 407"/>
                <a:gd name="T105" fmla="*/ 447 h 4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7" h="447">
                  <a:moveTo>
                    <a:pt x="204" y="447"/>
                  </a:moveTo>
                  <a:lnTo>
                    <a:pt x="246" y="441"/>
                  </a:lnTo>
                  <a:lnTo>
                    <a:pt x="281" y="430"/>
                  </a:lnTo>
                  <a:lnTo>
                    <a:pt x="317" y="412"/>
                  </a:lnTo>
                  <a:lnTo>
                    <a:pt x="347" y="382"/>
                  </a:lnTo>
                  <a:lnTo>
                    <a:pt x="371" y="346"/>
                  </a:lnTo>
                  <a:lnTo>
                    <a:pt x="389" y="310"/>
                  </a:lnTo>
                  <a:lnTo>
                    <a:pt x="401" y="268"/>
                  </a:lnTo>
                  <a:lnTo>
                    <a:pt x="407" y="221"/>
                  </a:lnTo>
                  <a:lnTo>
                    <a:pt x="401" y="179"/>
                  </a:lnTo>
                  <a:lnTo>
                    <a:pt x="389" y="137"/>
                  </a:lnTo>
                  <a:lnTo>
                    <a:pt x="371" y="101"/>
                  </a:lnTo>
                  <a:lnTo>
                    <a:pt x="347" y="65"/>
                  </a:lnTo>
                  <a:lnTo>
                    <a:pt x="317" y="35"/>
                  </a:lnTo>
                  <a:lnTo>
                    <a:pt x="281" y="18"/>
                  </a:lnTo>
                  <a:lnTo>
                    <a:pt x="246" y="6"/>
                  </a:lnTo>
                  <a:lnTo>
                    <a:pt x="204" y="0"/>
                  </a:lnTo>
                  <a:lnTo>
                    <a:pt x="162" y="6"/>
                  </a:lnTo>
                  <a:lnTo>
                    <a:pt x="126" y="18"/>
                  </a:lnTo>
                  <a:lnTo>
                    <a:pt x="90" y="35"/>
                  </a:lnTo>
                  <a:lnTo>
                    <a:pt x="60" y="65"/>
                  </a:lnTo>
                  <a:lnTo>
                    <a:pt x="36" y="101"/>
                  </a:lnTo>
                  <a:lnTo>
                    <a:pt x="18" y="137"/>
                  </a:lnTo>
                  <a:lnTo>
                    <a:pt x="6" y="179"/>
                  </a:lnTo>
                  <a:lnTo>
                    <a:pt x="0" y="221"/>
                  </a:lnTo>
                  <a:lnTo>
                    <a:pt x="6" y="268"/>
                  </a:lnTo>
                  <a:lnTo>
                    <a:pt x="18" y="310"/>
                  </a:lnTo>
                  <a:lnTo>
                    <a:pt x="36" y="346"/>
                  </a:lnTo>
                  <a:lnTo>
                    <a:pt x="60" y="382"/>
                  </a:lnTo>
                  <a:lnTo>
                    <a:pt x="90" y="412"/>
                  </a:lnTo>
                  <a:lnTo>
                    <a:pt x="126" y="430"/>
                  </a:lnTo>
                  <a:lnTo>
                    <a:pt x="162" y="441"/>
                  </a:lnTo>
                  <a:lnTo>
                    <a:pt x="204" y="447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89" name="Freeform 65"/>
            <p:cNvSpPr>
              <a:spLocks/>
            </p:cNvSpPr>
            <p:nvPr/>
          </p:nvSpPr>
          <p:spPr bwMode="auto">
            <a:xfrm>
              <a:off x="1771" y="2145"/>
              <a:ext cx="203" cy="226"/>
            </a:xfrm>
            <a:custGeom>
              <a:avLst/>
              <a:gdLst>
                <a:gd name="T0" fmla="*/ 0 w 203"/>
                <a:gd name="T1" fmla="*/ 226 h 226"/>
                <a:gd name="T2" fmla="*/ 42 w 203"/>
                <a:gd name="T3" fmla="*/ 220 h 226"/>
                <a:gd name="T4" fmla="*/ 77 w 203"/>
                <a:gd name="T5" fmla="*/ 209 h 226"/>
                <a:gd name="T6" fmla="*/ 113 w 203"/>
                <a:gd name="T7" fmla="*/ 191 h 226"/>
                <a:gd name="T8" fmla="*/ 143 w 203"/>
                <a:gd name="T9" fmla="*/ 161 h 226"/>
                <a:gd name="T10" fmla="*/ 167 w 203"/>
                <a:gd name="T11" fmla="*/ 125 h 226"/>
                <a:gd name="T12" fmla="*/ 185 w 203"/>
                <a:gd name="T13" fmla="*/ 89 h 226"/>
                <a:gd name="T14" fmla="*/ 197 w 203"/>
                <a:gd name="T15" fmla="*/ 47 h 226"/>
                <a:gd name="T16" fmla="*/ 203 w 203"/>
                <a:gd name="T17" fmla="*/ 0 h 226"/>
                <a:gd name="T18" fmla="*/ 203 w 203"/>
                <a:gd name="T19" fmla="*/ 0 h 226"/>
                <a:gd name="T20" fmla="*/ 197 w 203"/>
                <a:gd name="T21" fmla="*/ 47 h 226"/>
                <a:gd name="T22" fmla="*/ 185 w 203"/>
                <a:gd name="T23" fmla="*/ 89 h 226"/>
                <a:gd name="T24" fmla="*/ 167 w 203"/>
                <a:gd name="T25" fmla="*/ 125 h 226"/>
                <a:gd name="T26" fmla="*/ 143 w 203"/>
                <a:gd name="T27" fmla="*/ 161 h 226"/>
                <a:gd name="T28" fmla="*/ 113 w 203"/>
                <a:gd name="T29" fmla="*/ 191 h 226"/>
                <a:gd name="T30" fmla="*/ 77 w 203"/>
                <a:gd name="T31" fmla="*/ 209 h 226"/>
                <a:gd name="T32" fmla="*/ 42 w 203"/>
                <a:gd name="T33" fmla="*/ 220 h 226"/>
                <a:gd name="T34" fmla="*/ 0 w 203"/>
                <a:gd name="T35" fmla="*/ 226 h 226"/>
                <a:gd name="T36" fmla="*/ 0 w 203"/>
                <a:gd name="T37" fmla="*/ 226 h 2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3"/>
                <a:gd name="T58" fmla="*/ 0 h 226"/>
                <a:gd name="T59" fmla="*/ 203 w 203"/>
                <a:gd name="T60" fmla="*/ 226 h 2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3" h="226">
                  <a:moveTo>
                    <a:pt x="0" y="226"/>
                  </a:moveTo>
                  <a:lnTo>
                    <a:pt x="42" y="220"/>
                  </a:lnTo>
                  <a:lnTo>
                    <a:pt x="77" y="209"/>
                  </a:lnTo>
                  <a:lnTo>
                    <a:pt x="113" y="191"/>
                  </a:lnTo>
                  <a:lnTo>
                    <a:pt x="143" y="161"/>
                  </a:lnTo>
                  <a:lnTo>
                    <a:pt x="167" y="125"/>
                  </a:lnTo>
                  <a:lnTo>
                    <a:pt x="185" y="89"/>
                  </a:lnTo>
                  <a:lnTo>
                    <a:pt x="197" y="47"/>
                  </a:lnTo>
                  <a:lnTo>
                    <a:pt x="203" y="0"/>
                  </a:lnTo>
                  <a:lnTo>
                    <a:pt x="197" y="47"/>
                  </a:lnTo>
                  <a:lnTo>
                    <a:pt x="185" y="89"/>
                  </a:lnTo>
                  <a:lnTo>
                    <a:pt x="167" y="125"/>
                  </a:lnTo>
                  <a:lnTo>
                    <a:pt x="143" y="161"/>
                  </a:lnTo>
                  <a:lnTo>
                    <a:pt x="113" y="191"/>
                  </a:lnTo>
                  <a:lnTo>
                    <a:pt x="77" y="209"/>
                  </a:lnTo>
                  <a:lnTo>
                    <a:pt x="42" y="22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90" name="Freeform 66"/>
            <p:cNvSpPr>
              <a:spLocks noEditPoints="1"/>
            </p:cNvSpPr>
            <p:nvPr/>
          </p:nvSpPr>
          <p:spPr bwMode="auto">
            <a:xfrm>
              <a:off x="1771" y="1924"/>
              <a:ext cx="203" cy="221"/>
            </a:xfrm>
            <a:custGeom>
              <a:avLst/>
              <a:gdLst>
                <a:gd name="T0" fmla="*/ 203 w 203"/>
                <a:gd name="T1" fmla="*/ 221 h 221"/>
                <a:gd name="T2" fmla="*/ 197 w 203"/>
                <a:gd name="T3" fmla="*/ 179 h 221"/>
                <a:gd name="T4" fmla="*/ 185 w 203"/>
                <a:gd name="T5" fmla="*/ 137 h 221"/>
                <a:gd name="T6" fmla="*/ 167 w 203"/>
                <a:gd name="T7" fmla="*/ 101 h 221"/>
                <a:gd name="T8" fmla="*/ 143 w 203"/>
                <a:gd name="T9" fmla="*/ 65 h 221"/>
                <a:gd name="T10" fmla="*/ 113 w 203"/>
                <a:gd name="T11" fmla="*/ 35 h 221"/>
                <a:gd name="T12" fmla="*/ 77 w 203"/>
                <a:gd name="T13" fmla="*/ 18 h 221"/>
                <a:gd name="T14" fmla="*/ 42 w 203"/>
                <a:gd name="T15" fmla="*/ 6 h 221"/>
                <a:gd name="T16" fmla="*/ 0 w 203"/>
                <a:gd name="T17" fmla="*/ 0 h 221"/>
                <a:gd name="T18" fmla="*/ 0 w 203"/>
                <a:gd name="T19" fmla="*/ 0 h 221"/>
                <a:gd name="T20" fmla="*/ 42 w 203"/>
                <a:gd name="T21" fmla="*/ 6 h 221"/>
                <a:gd name="T22" fmla="*/ 77 w 203"/>
                <a:gd name="T23" fmla="*/ 18 h 221"/>
                <a:gd name="T24" fmla="*/ 113 w 203"/>
                <a:gd name="T25" fmla="*/ 35 h 221"/>
                <a:gd name="T26" fmla="*/ 143 w 203"/>
                <a:gd name="T27" fmla="*/ 65 h 221"/>
                <a:gd name="T28" fmla="*/ 167 w 203"/>
                <a:gd name="T29" fmla="*/ 101 h 221"/>
                <a:gd name="T30" fmla="*/ 185 w 203"/>
                <a:gd name="T31" fmla="*/ 137 h 221"/>
                <a:gd name="T32" fmla="*/ 197 w 203"/>
                <a:gd name="T33" fmla="*/ 179 h 221"/>
                <a:gd name="T34" fmla="*/ 203 w 203"/>
                <a:gd name="T35" fmla="*/ 221 h 221"/>
                <a:gd name="T36" fmla="*/ 203 w 203"/>
                <a:gd name="T37" fmla="*/ 221 h 221"/>
                <a:gd name="T38" fmla="*/ 203 w 203"/>
                <a:gd name="T39" fmla="*/ 221 h 221"/>
                <a:gd name="T40" fmla="*/ 203 w 203"/>
                <a:gd name="T41" fmla="*/ 221 h 221"/>
                <a:gd name="T42" fmla="*/ 203 w 203"/>
                <a:gd name="T43" fmla="*/ 221 h 2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3"/>
                <a:gd name="T67" fmla="*/ 0 h 221"/>
                <a:gd name="T68" fmla="*/ 203 w 203"/>
                <a:gd name="T69" fmla="*/ 221 h 2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3" h="221">
                  <a:moveTo>
                    <a:pt x="203" y="221"/>
                  </a:moveTo>
                  <a:lnTo>
                    <a:pt x="197" y="179"/>
                  </a:lnTo>
                  <a:lnTo>
                    <a:pt x="185" y="137"/>
                  </a:lnTo>
                  <a:lnTo>
                    <a:pt x="167" y="101"/>
                  </a:lnTo>
                  <a:lnTo>
                    <a:pt x="143" y="65"/>
                  </a:lnTo>
                  <a:lnTo>
                    <a:pt x="113" y="35"/>
                  </a:lnTo>
                  <a:lnTo>
                    <a:pt x="77" y="18"/>
                  </a:lnTo>
                  <a:lnTo>
                    <a:pt x="42" y="6"/>
                  </a:lnTo>
                  <a:lnTo>
                    <a:pt x="0" y="0"/>
                  </a:lnTo>
                  <a:lnTo>
                    <a:pt x="42" y="6"/>
                  </a:lnTo>
                  <a:lnTo>
                    <a:pt x="77" y="18"/>
                  </a:lnTo>
                  <a:lnTo>
                    <a:pt x="113" y="35"/>
                  </a:lnTo>
                  <a:lnTo>
                    <a:pt x="143" y="65"/>
                  </a:lnTo>
                  <a:lnTo>
                    <a:pt x="167" y="101"/>
                  </a:lnTo>
                  <a:lnTo>
                    <a:pt x="185" y="137"/>
                  </a:lnTo>
                  <a:lnTo>
                    <a:pt x="197" y="179"/>
                  </a:lnTo>
                  <a:lnTo>
                    <a:pt x="203" y="221"/>
                  </a:lnTo>
                  <a:close/>
                  <a:moveTo>
                    <a:pt x="203" y="221"/>
                  </a:moveTo>
                  <a:lnTo>
                    <a:pt x="203" y="2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91" name="Freeform 67"/>
            <p:cNvSpPr>
              <a:spLocks noEditPoints="1"/>
            </p:cNvSpPr>
            <p:nvPr/>
          </p:nvSpPr>
          <p:spPr bwMode="auto">
            <a:xfrm>
              <a:off x="1567" y="1924"/>
              <a:ext cx="204" cy="221"/>
            </a:xfrm>
            <a:custGeom>
              <a:avLst/>
              <a:gdLst>
                <a:gd name="T0" fmla="*/ 204 w 204"/>
                <a:gd name="T1" fmla="*/ 0 h 221"/>
                <a:gd name="T2" fmla="*/ 162 w 204"/>
                <a:gd name="T3" fmla="*/ 6 h 221"/>
                <a:gd name="T4" fmla="*/ 126 w 204"/>
                <a:gd name="T5" fmla="*/ 18 h 221"/>
                <a:gd name="T6" fmla="*/ 90 w 204"/>
                <a:gd name="T7" fmla="*/ 35 h 221"/>
                <a:gd name="T8" fmla="*/ 60 w 204"/>
                <a:gd name="T9" fmla="*/ 65 h 221"/>
                <a:gd name="T10" fmla="*/ 36 w 204"/>
                <a:gd name="T11" fmla="*/ 101 h 221"/>
                <a:gd name="T12" fmla="*/ 18 w 204"/>
                <a:gd name="T13" fmla="*/ 137 h 221"/>
                <a:gd name="T14" fmla="*/ 6 w 204"/>
                <a:gd name="T15" fmla="*/ 179 h 221"/>
                <a:gd name="T16" fmla="*/ 0 w 204"/>
                <a:gd name="T17" fmla="*/ 221 h 221"/>
                <a:gd name="T18" fmla="*/ 0 w 204"/>
                <a:gd name="T19" fmla="*/ 221 h 221"/>
                <a:gd name="T20" fmla="*/ 6 w 204"/>
                <a:gd name="T21" fmla="*/ 179 h 221"/>
                <a:gd name="T22" fmla="*/ 18 w 204"/>
                <a:gd name="T23" fmla="*/ 137 h 221"/>
                <a:gd name="T24" fmla="*/ 36 w 204"/>
                <a:gd name="T25" fmla="*/ 101 h 221"/>
                <a:gd name="T26" fmla="*/ 60 w 204"/>
                <a:gd name="T27" fmla="*/ 65 h 221"/>
                <a:gd name="T28" fmla="*/ 90 w 204"/>
                <a:gd name="T29" fmla="*/ 35 h 221"/>
                <a:gd name="T30" fmla="*/ 126 w 204"/>
                <a:gd name="T31" fmla="*/ 18 h 221"/>
                <a:gd name="T32" fmla="*/ 162 w 204"/>
                <a:gd name="T33" fmla="*/ 6 h 221"/>
                <a:gd name="T34" fmla="*/ 204 w 204"/>
                <a:gd name="T35" fmla="*/ 0 h 221"/>
                <a:gd name="T36" fmla="*/ 204 w 204"/>
                <a:gd name="T37" fmla="*/ 0 h 221"/>
                <a:gd name="T38" fmla="*/ 204 w 204"/>
                <a:gd name="T39" fmla="*/ 0 h 221"/>
                <a:gd name="T40" fmla="*/ 204 w 204"/>
                <a:gd name="T41" fmla="*/ 0 h 221"/>
                <a:gd name="T42" fmla="*/ 204 w 204"/>
                <a:gd name="T43" fmla="*/ 0 h 2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4"/>
                <a:gd name="T67" fmla="*/ 0 h 221"/>
                <a:gd name="T68" fmla="*/ 204 w 204"/>
                <a:gd name="T69" fmla="*/ 221 h 2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4" h="221">
                  <a:moveTo>
                    <a:pt x="204" y="0"/>
                  </a:moveTo>
                  <a:lnTo>
                    <a:pt x="162" y="6"/>
                  </a:lnTo>
                  <a:lnTo>
                    <a:pt x="126" y="18"/>
                  </a:lnTo>
                  <a:lnTo>
                    <a:pt x="90" y="35"/>
                  </a:lnTo>
                  <a:lnTo>
                    <a:pt x="60" y="65"/>
                  </a:lnTo>
                  <a:lnTo>
                    <a:pt x="36" y="101"/>
                  </a:lnTo>
                  <a:lnTo>
                    <a:pt x="18" y="137"/>
                  </a:lnTo>
                  <a:lnTo>
                    <a:pt x="6" y="179"/>
                  </a:lnTo>
                  <a:lnTo>
                    <a:pt x="0" y="221"/>
                  </a:lnTo>
                  <a:lnTo>
                    <a:pt x="6" y="179"/>
                  </a:lnTo>
                  <a:lnTo>
                    <a:pt x="18" y="137"/>
                  </a:lnTo>
                  <a:lnTo>
                    <a:pt x="36" y="101"/>
                  </a:lnTo>
                  <a:lnTo>
                    <a:pt x="60" y="65"/>
                  </a:lnTo>
                  <a:lnTo>
                    <a:pt x="90" y="35"/>
                  </a:lnTo>
                  <a:lnTo>
                    <a:pt x="126" y="18"/>
                  </a:lnTo>
                  <a:lnTo>
                    <a:pt x="162" y="6"/>
                  </a:lnTo>
                  <a:lnTo>
                    <a:pt x="204" y="0"/>
                  </a:lnTo>
                  <a:close/>
                  <a:moveTo>
                    <a:pt x="204" y="0"/>
                  </a:moveTo>
                  <a:lnTo>
                    <a:pt x="20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92" name="Freeform 68"/>
            <p:cNvSpPr>
              <a:spLocks noEditPoints="1"/>
            </p:cNvSpPr>
            <p:nvPr/>
          </p:nvSpPr>
          <p:spPr bwMode="auto">
            <a:xfrm>
              <a:off x="1567" y="2145"/>
              <a:ext cx="204" cy="226"/>
            </a:xfrm>
            <a:custGeom>
              <a:avLst/>
              <a:gdLst>
                <a:gd name="T0" fmla="*/ 0 w 204"/>
                <a:gd name="T1" fmla="*/ 0 h 226"/>
                <a:gd name="T2" fmla="*/ 6 w 204"/>
                <a:gd name="T3" fmla="*/ 47 h 226"/>
                <a:gd name="T4" fmla="*/ 18 w 204"/>
                <a:gd name="T5" fmla="*/ 89 h 226"/>
                <a:gd name="T6" fmla="*/ 36 w 204"/>
                <a:gd name="T7" fmla="*/ 125 h 226"/>
                <a:gd name="T8" fmla="*/ 60 w 204"/>
                <a:gd name="T9" fmla="*/ 161 h 226"/>
                <a:gd name="T10" fmla="*/ 90 w 204"/>
                <a:gd name="T11" fmla="*/ 191 h 226"/>
                <a:gd name="T12" fmla="*/ 126 w 204"/>
                <a:gd name="T13" fmla="*/ 209 h 226"/>
                <a:gd name="T14" fmla="*/ 162 w 204"/>
                <a:gd name="T15" fmla="*/ 220 h 226"/>
                <a:gd name="T16" fmla="*/ 204 w 204"/>
                <a:gd name="T17" fmla="*/ 226 h 226"/>
                <a:gd name="T18" fmla="*/ 204 w 204"/>
                <a:gd name="T19" fmla="*/ 226 h 226"/>
                <a:gd name="T20" fmla="*/ 162 w 204"/>
                <a:gd name="T21" fmla="*/ 220 h 226"/>
                <a:gd name="T22" fmla="*/ 126 w 204"/>
                <a:gd name="T23" fmla="*/ 209 h 226"/>
                <a:gd name="T24" fmla="*/ 90 w 204"/>
                <a:gd name="T25" fmla="*/ 191 h 226"/>
                <a:gd name="T26" fmla="*/ 60 w 204"/>
                <a:gd name="T27" fmla="*/ 161 h 226"/>
                <a:gd name="T28" fmla="*/ 36 w 204"/>
                <a:gd name="T29" fmla="*/ 125 h 226"/>
                <a:gd name="T30" fmla="*/ 18 w 204"/>
                <a:gd name="T31" fmla="*/ 89 h 226"/>
                <a:gd name="T32" fmla="*/ 6 w 204"/>
                <a:gd name="T33" fmla="*/ 47 h 226"/>
                <a:gd name="T34" fmla="*/ 0 w 204"/>
                <a:gd name="T35" fmla="*/ 0 h 226"/>
                <a:gd name="T36" fmla="*/ 0 w 204"/>
                <a:gd name="T37" fmla="*/ 0 h 226"/>
                <a:gd name="T38" fmla="*/ 0 w 204"/>
                <a:gd name="T39" fmla="*/ 0 h 226"/>
                <a:gd name="T40" fmla="*/ 0 w 204"/>
                <a:gd name="T41" fmla="*/ 0 h 226"/>
                <a:gd name="T42" fmla="*/ 0 w 204"/>
                <a:gd name="T43" fmla="*/ 0 h 2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4"/>
                <a:gd name="T67" fmla="*/ 0 h 226"/>
                <a:gd name="T68" fmla="*/ 204 w 204"/>
                <a:gd name="T69" fmla="*/ 226 h 2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4" h="226">
                  <a:moveTo>
                    <a:pt x="0" y="0"/>
                  </a:moveTo>
                  <a:lnTo>
                    <a:pt x="6" y="47"/>
                  </a:lnTo>
                  <a:lnTo>
                    <a:pt x="18" y="89"/>
                  </a:lnTo>
                  <a:lnTo>
                    <a:pt x="36" y="125"/>
                  </a:lnTo>
                  <a:lnTo>
                    <a:pt x="60" y="161"/>
                  </a:lnTo>
                  <a:lnTo>
                    <a:pt x="90" y="191"/>
                  </a:lnTo>
                  <a:lnTo>
                    <a:pt x="126" y="209"/>
                  </a:lnTo>
                  <a:lnTo>
                    <a:pt x="162" y="220"/>
                  </a:lnTo>
                  <a:lnTo>
                    <a:pt x="204" y="226"/>
                  </a:lnTo>
                  <a:lnTo>
                    <a:pt x="162" y="220"/>
                  </a:lnTo>
                  <a:lnTo>
                    <a:pt x="126" y="209"/>
                  </a:lnTo>
                  <a:lnTo>
                    <a:pt x="90" y="191"/>
                  </a:lnTo>
                  <a:lnTo>
                    <a:pt x="60" y="161"/>
                  </a:lnTo>
                  <a:lnTo>
                    <a:pt x="36" y="125"/>
                  </a:lnTo>
                  <a:lnTo>
                    <a:pt x="18" y="89"/>
                  </a:lnTo>
                  <a:lnTo>
                    <a:pt x="6" y="4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93" name="Freeform 69"/>
            <p:cNvSpPr>
              <a:spLocks/>
            </p:cNvSpPr>
            <p:nvPr/>
          </p:nvSpPr>
          <p:spPr bwMode="auto">
            <a:xfrm>
              <a:off x="1771" y="237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94" name="Freeform 70"/>
            <p:cNvSpPr>
              <a:spLocks/>
            </p:cNvSpPr>
            <p:nvPr/>
          </p:nvSpPr>
          <p:spPr bwMode="auto">
            <a:xfrm>
              <a:off x="1765" y="2145"/>
              <a:ext cx="1" cy="173"/>
            </a:xfrm>
            <a:custGeom>
              <a:avLst/>
              <a:gdLst>
                <a:gd name="T0" fmla="*/ 0 w 1"/>
                <a:gd name="T1" fmla="*/ 173 h 173"/>
                <a:gd name="T2" fmla="*/ 0 w 1"/>
                <a:gd name="T3" fmla="*/ 0 h 173"/>
                <a:gd name="T4" fmla="*/ 0 w 1"/>
                <a:gd name="T5" fmla="*/ 173 h 173"/>
                <a:gd name="T6" fmla="*/ 0 w 1"/>
                <a:gd name="T7" fmla="*/ 173 h 1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73"/>
                <a:gd name="T14" fmla="*/ 1 w 1"/>
                <a:gd name="T15" fmla="*/ 173 h 1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73">
                  <a:moveTo>
                    <a:pt x="0" y="173"/>
                  </a:moveTo>
                  <a:lnTo>
                    <a:pt x="0" y="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95" name="Freeform 71"/>
            <p:cNvSpPr>
              <a:spLocks/>
            </p:cNvSpPr>
            <p:nvPr/>
          </p:nvSpPr>
          <p:spPr bwMode="auto">
            <a:xfrm>
              <a:off x="1717" y="1977"/>
              <a:ext cx="101" cy="203"/>
            </a:xfrm>
            <a:custGeom>
              <a:avLst/>
              <a:gdLst>
                <a:gd name="T0" fmla="*/ 101 w 101"/>
                <a:gd name="T1" fmla="*/ 203 h 203"/>
                <a:gd name="T2" fmla="*/ 48 w 101"/>
                <a:gd name="T3" fmla="*/ 0 h 203"/>
                <a:gd name="T4" fmla="*/ 0 w 101"/>
                <a:gd name="T5" fmla="*/ 203 h 203"/>
                <a:gd name="T6" fmla="*/ 101 w 101"/>
                <a:gd name="T7" fmla="*/ 203 h 203"/>
                <a:gd name="T8" fmla="*/ 101 w 101"/>
                <a:gd name="T9" fmla="*/ 203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203"/>
                <a:gd name="T17" fmla="*/ 101 w 101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203">
                  <a:moveTo>
                    <a:pt x="101" y="203"/>
                  </a:moveTo>
                  <a:lnTo>
                    <a:pt x="48" y="0"/>
                  </a:lnTo>
                  <a:lnTo>
                    <a:pt x="0" y="203"/>
                  </a:lnTo>
                  <a:lnTo>
                    <a:pt x="101" y="2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96" name="Freeform 72"/>
            <p:cNvSpPr>
              <a:spLocks/>
            </p:cNvSpPr>
            <p:nvPr/>
          </p:nvSpPr>
          <p:spPr bwMode="auto">
            <a:xfrm>
              <a:off x="1789" y="1291"/>
              <a:ext cx="340" cy="1"/>
            </a:xfrm>
            <a:custGeom>
              <a:avLst/>
              <a:gdLst>
                <a:gd name="T0" fmla="*/ 0 w 340"/>
                <a:gd name="T1" fmla="*/ 0 h 1"/>
                <a:gd name="T2" fmla="*/ 340 w 340"/>
                <a:gd name="T3" fmla="*/ 0 h 1"/>
                <a:gd name="T4" fmla="*/ 0 w 340"/>
                <a:gd name="T5" fmla="*/ 0 h 1"/>
                <a:gd name="T6" fmla="*/ 0 w 340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0"/>
                <a:gd name="T13" fmla="*/ 0 h 1"/>
                <a:gd name="T14" fmla="*/ 340 w 340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0" h="1">
                  <a:moveTo>
                    <a:pt x="0" y="0"/>
                  </a:moveTo>
                  <a:lnTo>
                    <a:pt x="3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97" name="Freeform 73"/>
            <p:cNvSpPr>
              <a:spLocks/>
            </p:cNvSpPr>
            <p:nvPr/>
          </p:nvSpPr>
          <p:spPr bwMode="auto">
            <a:xfrm>
              <a:off x="2094" y="1237"/>
              <a:ext cx="185" cy="108"/>
            </a:xfrm>
            <a:custGeom>
              <a:avLst/>
              <a:gdLst>
                <a:gd name="T0" fmla="*/ 0 w 185"/>
                <a:gd name="T1" fmla="*/ 108 h 108"/>
                <a:gd name="T2" fmla="*/ 185 w 185"/>
                <a:gd name="T3" fmla="*/ 54 h 108"/>
                <a:gd name="T4" fmla="*/ 0 w 185"/>
                <a:gd name="T5" fmla="*/ 0 h 108"/>
                <a:gd name="T6" fmla="*/ 0 w 185"/>
                <a:gd name="T7" fmla="*/ 108 h 108"/>
                <a:gd name="T8" fmla="*/ 0 w 185"/>
                <a:gd name="T9" fmla="*/ 108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108"/>
                <a:gd name="T17" fmla="*/ 185 w 185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108">
                  <a:moveTo>
                    <a:pt x="0" y="108"/>
                  </a:moveTo>
                  <a:lnTo>
                    <a:pt x="185" y="54"/>
                  </a:lnTo>
                  <a:lnTo>
                    <a:pt x="0" y="0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98" name="Freeform 74"/>
            <p:cNvSpPr>
              <a:spLocks/>
            </p:cNvSpPr>
            <p:nvPr/>
          </p:nvSpPr>
          <p:spPr bwMode="auto">
            <a:xfrm>
              <a:off x="1914" y="909"/>
              <a:ext cx="84" cy="179"/>
            </a:xfrm>
            <a:custGeom>
              <a:avLst/>
              <a:gdLst>
                <a:gd name="T0" fmla="*/ 84 w 84"/>
                <a:gd name="T1" fmla="*/ 173 h 179"/>
                <a:gd name="T2" fmla="*/ 66 w 84"/>
                <a:gd name="T3" fmla="*/ 173 h 179"/>
                <a:gd name="T4" fmla="*/ 60 w 84"/>
                <a:gd name="T5" fmla="*/ 167 h 179"/>
                <a:gd name="T6" fmla="*/ 60 w 84"/>
                <a:gd name="T7" fmla="*/ 155 h 179"/>
                <a:gd name="T8" fmla="*/ 60 w 84"/>
                <a:gd name="T9" fmla="*/ 24 h 179"/>
                <a:gd name="T10" fmla="*/ 60 w 84"/>
                <a:gd name="T11" fmla="*/ 12 h 179"/>
                <a:gd name="T12" fmla="*/ 66 w 84"/>
                <a:gd name="T13" fmla="*/ 6 h 179"/>
                <a:gd name="T14" fmla="*/ 84 w 84"/>
                <a:gd name="T15" fmla="*/ 6 h 179"/>
                <a:gd name="T16" fmla="*/ 84 w 84"/>
                <a:gd name="T17" fmla="*/ 0 h 179"/>
                <a:gd name="T18" fmla="*/ 0 w 84"/>
                <a:gd name="T19" fmla="*/ 0 h 179"/>
                <a:gd name="T20" fmla="*/ 0 w 84"/>
                <a:gd name="T21" fmla="*/ 6 h 179"/>
                <a:gd name="T22" fmla="*/ 18 w 84"/>
                <a:gd name="T23" fmla="*/ 6 h 179"/>
                <a:gd name="T24" fmla="*/ 24 w 84"/>
                <a:gd name="T25" fmla="*/ 12 h 179"/>
                <a:gd name="T26" fmla="*/ 24 w 84"/>
                <a:gd name="T27" fmla="*/ 24 h 179"/>
                <a:gd name="T28" fmla="*/ 24 w 84"/>
                <a:gd name="T29" fmla="*/ 155 h 179"/>
                <a:gd name="T30" fmla="*/ 24 w 84"/>
                <a:gd name="T31" fmla="*/ 167 h 179"/>
                <a:gd name="T32" fmla="*/ 18 w 84"/>
                <a:gd name="T33" fmla="*/ 173 h 179"/>
                <a:gd name="T34" fmla="*/ 0 w 84"/>
                <a:gd name="T35" fmla="*/ 173 h 179"/>
                <a:gd name="T36" fmla="*/ 0 w 84"/>
                <a:gd name="T37" fmla="*/ 179 h 179"/>
                <a:gd name="T38" fmla="*/ 84 w 84"/>
                <a:gd name="T39" fmla="*/ 179 h 179"/>
                <a:gd name="T40" fmla="*/ 84 w 84"/>
                <a:gd name="T41" fmla="*/ 173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179"/>
                <a:gd name="T65" fmla="*/ 84 w 84"/>
                <a:gd name="T66" fmla="*/ 179 h 1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179">
                  <a:moveTo>
                    <a:pt x="84" y="173"/>
                  </a:moveTo>
                  <a:lnTo>
                    <a:pt x="66" y="173"/>
                  </a:lnTo>
                  <a:lnTo>
                    <a:pt x="60" y="167"/>
                  </a:lnTo>
                  <a:lnTo>
                    <a:pt x="60" y="155"/>
                  </a:lnTo>
                  <a:lnTo>
                    <a:pt x="60" y="24"/>
                  </a:lnTo>
                  <a:lnTo>
                    <a:pt x="60" y="12"/>
                  </a:lnTo>
                  <a:lnTo>
                    <a:pt x="66" y="6"/>
                  </a:lnTo>
                  <a:lnTo>
                    <a:pt x="84" y="6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24" y="155"/>
                  </a:lnTo>
                  <a:lnTo>
                    <a:pt x="24" y="167"/>
                  </a:lnTo>
                  <a:lnTo>
                    <a:pt x="18" y="173"/>
                  </a:lnTo>
                  <a:lnTo>
                    <a:pt x="0" y="173"/>
                  </a:lnTo>
                  <a:lnTo>
                    <a:pt x="0" y="179"/>
                  </a:lnTo>
                  <a:lnTo>
                    <a:pt x="84" y="179"/>
                  </a:lnTo>
                  <a:lnTo>
                    <a:pt x="84" y="1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199" name="Freeform 75"/>
            <p:cNvSpPr>
              <a:spLocks/>
            </p:cNvSpPr>
            <p:nvPr/>
          </p:nvSpPr>
          <p:spPr bwMode="auto">
            <a:xfrm>
              <a:off x="2022" y="1022"/>
              <a:ext cx="54" cy="137"/>
            </a:xfrm>
            <a:custGeom>
              <a:avLst/>
              <a:gdLst>
                <a:gd name="T0" fmla="*/ 6 w 54"/>
                <a:gd name="T1" fmla="*/ 137 h 137"/>
                <a:gd name="T2" fmla="*/ 54 w 54"/>
                <a:gd name="T3" fmla="*/ 137 h 137"/>
                <a:gd name="T4" fmla="*/ 54 w 54"/>
                <a:gd name="T5" fmla="*/ 131 h 137"/>
                <a:gd name="T6" fmla="*/ 42 w 54"/>
                <a:gd name="T7" fmla="*/ 131 h 137"/>
                <a:gd name="T8" fmla="*/ 36 w 54"/>
                <a:gd name="T9" fmla="*/ 120 h 137"/>
                <a:gd name="T10" fmla="*/ 36 w 54"/>
                <a:gd name="T11" fmla="*/ 0 h 137"/>
                <a:gd name="T12" fmla="*/ 36 w 54"/>
                <a:gd name="T13" fmla="*/ 0 h 137"/>
                <a:gd name="T14" fmla="*/ 0 w 54"/>
                <a:gd name="T15" fmla="*/ 18 h 137"/>
                <a:gd name="T16" fmla="*/ 0 w 54"/>
                <a:gd name="T17" fmla="*/ 18 h 137"/>
                <a:gd name="T18" fmla="*/ 12 w 54"/>
                <a:gd name="T19" fmla="*/ 18 h 137"/>
                <a:gd name="T20" fmla="*/ 12 w 54"/>
                <a:gd name="T21" fmla="*/ 18 h 137"/>
                <a:gd name="T22" fmla="*/ 18 w 54"/>
                <a:gd name="T23" fmla="*/ 24 h 137"/>
                <a:gd name="T24" fmla="*/ 18 w 54"/>
                <a:gd name="T25" fmla="*/ 24 h 137"/>
                <a:gd name="T26" fmla="*/ 18 w 54"/>
                <a:gd name="T27" fmla="*/ 120 h 137"/>
                <a:gd name="T28" fmla="*/ 12 w 54"/>
                <a:gd name="T29" fmla="*/ 131 h 137"/>
                <a:gd name="T30" fmla="*/ 6 w 54"/>
                <a:gd name="T31" fmla="*/ 131 h 137"/>
                <a:gd name="T32" fmla="*/ 6 w 54"/>
                <a:gd name="T33" fmla="*/ 137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137"/>
                <a:gd name="T53" fmla="*/ 54 w 54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137">
                  <a:moveTo>
                    <a:pt x="6" y="137"/>
                  </a:moveTo>
                  <a:lnTo>
                    <a:pt x="54" y="137"/>
                  </a:lnTo>
                  <a:lnTo>
                    <a:pt x="54" y="131"/>
                  </a:lnTo>
                  <a:lnTo>
                    <a:pt x="42" y="131"/>
                  </a:lnTo>
                  <a:lnTo>
                    <a:pt x="36" y="120"/>
                  </a:lnTo>
                  <a:lnTo>
                    <a:pt x="36" y="0"/>
                  </a:lnTo>
                  <a:lnTo>
                    <a:pt x="0" y="18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18" y="120"/>
                  </a:lnTo>
                  <a:lnTo>
                    <a:pt x="12" y="131"/>
                  </a:lnTo>
                  <a:lnTo>
                    <a:pt x="6" y="131"/>
                  </a:lnTo>
                  <a:lnTo>
                    <a:pt x="6" y="1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200" name="Freeform 76"/>
            <p:cNvSpPr>
              <a:spLocks/>
            </p:cNvSpPr>
            <p:nvPr/>
          </p:nvSpPr>
          <p:spPr bwMode="auto">
            <a:xfrm>
              <a:off x="2112" y="2043"/>
              <a:ext cx="107" cy="185"/>
            </a:xfrm>
            <a:custGeom>
              <a:avLst/>
              <a:gdLst>
                <a:gd name="T0" fmla="*/ 107 w 107"/>
                <a:gd name="T1" fmla="*/ 149 h 185"/>
                <a:gd name="T2" fmla="*/ 107 w 107"/>
                <a:gd name="T3" fmla="*/ 143 h 185"/>
                <a:gd name="T4" fmla="*/ 101 w 107"/>
                <a:gd name="T5" fmla="*/ 155 h 185"/>
                <a:gd name="T6" fmla="*/ 95 w 107"/>
                <a:gd name="T7" fmla="*/ 161 h 185"/>
                <a:gd name="T8" fmla="*/ 83 w 107"/>
                <a:gd name="T9" fmla="*/ 161 h 185"/>
                <a:gd name="T10" fmla="*/ 23 w 107"/>
                <a:gd name="T11" fmla="*/ 161 h 185"/>
                <a:gd name="T12" fmla="*/ 65 w 107"/>
                <a:gd name="T13" fmla="*/ 114 h 185"/>
                <a:gd name="T14" fmla="*/ 83 w 107"/>
                <a:gd name="T15" fmla="*/ 90 h 185"/>
                <a:gd name="T16" fmla="*/ 95 w 107"/>
                <a:gd name="T17" fmla="*/ 72 h 185"/>
                <a:gd name="T18" fmla="*/ 95 w 107"/>
                <a:gd name="T19" fmla="*/ 48 h 185"/>
                <a:gd name="T20" fmla="*/ 95 w 107"/>
                <a:gd name="T21" fmla="*/ 30 h 185"/>
                <a:gd name="T22" fmla="*/ 83 w 107"/>
                <a:gd name="T23" fmla="*/ 12 h 185"/>
                <a:gd name="T24" fmla="*/ 71 w 107"/>
                <a:gd name="T25" fmla="*/ 6 h 185"/>
                <a:gd name="T26" fmla="*/ 53 w 107"/>
                <a:gd name="T27" fmla="*/ 0 h 185"/>
                <a:gd name="T28" fmla="*/ 35 w 107"/>
                <a:gd name="T29" fmla="*/ 0 h 185"/>
                <a:gd name="T30" fmla="*/ 17 w 107"/>
                <a:gd name="T31" fmla="*/ 12 h 185"/>
                <a:gd name="T32" fmla="*/ 6 w 107"/>
                <a:gd name="T33" fmla="*/ 30 h 185"/>
                <a:gd name="T34" fmla="*/ 0 w 107"/>
                <a:gd name="T35" fmla="*/ 54 h 185"/>
                <a:gd name="T36" fmla="*/ 6 w 107"/>
                <a:gd name="T37" fmla="*/ 54 h 185"/>
                <a:gd name="T38" fmla="*/ 17 w 107"/>
                <a:gd name="T39" fmla="*/ 36 h 185"/>
                <a:gd name="T40" fmla="*/ 29 w 107"/>
                <a:gd name="T41" fmla="*/ 30 h 185"/>
                <a:gd name="T42" fmla="*/ 41 w 107"/>
                <a:gd name="T43" fmla="*/ 24 h 185"/>
                <a:gd name="T44" fmla="*/ 59 w 107"/>
                <a:gd name="T45" fmla="*/ 30 h 185"/>
                <a:gd name="T46" fmla="*/ 71 w 107"/>
                <a:gd name="T47" fmla="*/ 36 h 185"/>
                <a:gd name="T48" fmla="*/ 77 w 107"/>
                <a:gd name="T49" fmla="*/ 60 h 185"/>
                <a:gd name="T50" fmla="*/ 71 w 107"/>
                <a:gd name="T51" fmla="*/ 90 h 185"/>
                <a:gd name="T52" fmla="*/ 41 w 107"/>
                <a:gd name="T53" fmla="*/ 131 h 185"/>
                <a:gd name="T54" fmla="*/ 0 w 107"/>
                <a:gd name="T55" fmla="*/ 179 h 185"/>
                <a:gd name="T56" fmla="*/ 0 w 107"/>
                <a:gd name="T57" fmla="*/ 185 h 185"/>
                <a:gd name="T58" fmla="*/ 95 w 107"/>
                <a:gd name="T59" fmla="*/ 185 h 185"/>
                <a:gd name="T60" fmla="*/ 107 w 107"/>
                <a:gd name="T61" fmla="*/ 149 h 18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7"/>
                <a:gd name="T94" fmla="*/ 0 h 185"/>
                <a:gd name="T95" fmla="*/ 107 w 107"/>
                <a:gd name="T96" fmla="*/ 185 h 18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7" h="185">
                  <a:moveTo>
                    <a:pt x="107" y="149"/>
                  </a:moveTo>
                  <a:lnTo>
                    <a:pt x="107" y="143"/>
                  </a:lnTo>
                  <a:lnTo>
                    <a:pt x="101" y="155"/>
                  </a:lnTo>
                  <a:lnTo>
                    <a:pt x="95" y="161"/>
                  </a:lnTo>
                  <a:lnTo>
                    <a:pt x="83" y="161"/>
                  </a:lnTo>
                  <a:lnTo>
                    <a:pt x="23" y="161"/>
                  </a:lnTo>
                  <a:lnTo>
                    <a:pt x="65" y="114"/>
                  </a:lnTo>
                  <a:lnTo>
                    <a:pt x="83" y="90"/>
                  </a:lnTo>
                  <a:lnTo>
                    <a:pt x="95" y="72"/>
                  </a:lnTo>
                  <a:lnTo>
                    <a:pt x="95" y="48"/>
                  </a:lnTo>
                  <a:lnTo>
                    <a:pt x="95" y="30"/>
                  </a:lnTo>
                  <a:lnTo>
                    <a:pt x="83" y="12"/>
                  </a:lnTo>
                  <a:lnTo>
                    <a:pt x="71" y="6"/>
                  </a:lnTo>
                  <a:lnTo>
                    <a:pt x="53" y="0"/>
                  </a:lnTo>
                  <a:lnTo>
                    <a:pt x="35" y="0"/>
                  </a:lnTo>
                  <a:lnTo>
                    <a:pt x="17" y="12"/>
                  </a:lnTo>
                  <a:lnTo>
                    <a:pt x="6" y="30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7" y="36"/>
                  </a:lnTo>
                  <a:lnTo>
                    <a:pt x="29" y="30"/>
                  </a:lnTo>
                  <a:lnTo>
                    <a:pt x="41" y="24"/>
                  </a:lnTo>
                  <a:lnTo>
                    <a:pt x="59" y="30"/>
                  </a:lnTo>
                  <a:lnTo>
                    <a:pt x="71" y="36"/>
                  </a:lnTo>
                  <a:lnTo>
                    <a:pt x="77" y="60"/>
                  </a:lnTo>
                  <a:lnTo>
                    <a:pt x="71" y="90"/>
                  </a:lnTo>
                  <a:lnTo>
                    <a:pt x="41" y="131"/>
                  </a:lnTo>
                  <a:lnTo>
                    <a:pt x="0" y="179"/>
                  </a:lnTo>
                  <a:lnTo>
                    <a:pt x="0" y="185"/>
                  </a:lnTo>
                  <a:lnTo>
                    <a:pt x="95" y="185"/>
                  </a:lnTo>
                  <a:lnTo>
                    <a:pt x="107" y="1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201" name="Rectangle 77"/>
            <p:cNvSpPr>
              <a:spLocks noChangeArrowheads="1"/>
            </p:cNvSpPr>
            <p:nvPr/>
          </p:nvSpPr>
          <p:spPr bwMode="auto">
            <a:xfrm>
              <a:off x="2440" y="2157"/>
              <a:ext cx="120" cy="1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202" name="Freeform 78"/>
            <p:cNvSpPr>
              <a:spLocks noEditPoints="1"/>
            </p:cNvSpPr>
            <p:nvPr/>
          </p:nvSpPr>
          <p:spPr bwMode="auto">
            <a:xfrm>
              <a:off x="2572" y="2043"/>
              <a:ext cx="102" cy="191"/>
            </a:xfrm>
            <a:custGeom>
              <a:avLst/>
              <a:gdLst>
                <a:gd name="T0" fmla="*/ 6 w 102"/>
                <a:gd name="T1" fmla="*/ 191 h 191"/>
                <a:gd name="T2" fmla="*/ 48 w 102"/>
                <a:gd name="T3" fmla="*/ 179 h 191"/>
                <a:gd name="T4" fmla="*/ 78 w 102"/>
                <a:gd name="T5" fmla="*/ 155 h 191"/>
                <a:gd name="T6" fmla="*/ 96 w 102"/>
                <a:gd name="T7" fmla="*/ 119 h 191"/>
                <a:gd name="T8" fmla="*/ 102 w 102"/>
                <a:gd name="T9" fmla="*/ 78 h 191"/>
                <a:gd name="T10" fmla="*/ 96 w 102"/>
                <a:gd name="T11" fmla="*/ 48 h 191"/>
                <a:gd name="T12" fmla="*/ 84 w 102"/>
                <a:gd name="T13" fmla="*/ 24 h 191"/>
                <a:gd name="T14" fmla="*/ 72 w 102"/>
                <a:gd name="T15" fmla="*/ 6 h 191"/>
                <a:gd name="T16" fmla="*/ 48 w 102"/>
                <a:gd name="T17" fmla="*/ 0 h 191"/>
                <a:gd name="T18" fmla="*/ 30 w 102"/>
                <a:gd name="T19" fmla="*/ 6 h 191"/>
                <a:gd name="T20" fmla="*/ 12 w 102"/>
                <a:gd name="T21" fmla="*/ 18 h 191"/>
                <a:gd name="T22" fmla="*/ 6 w 102"/>
                <a:gd name="T23" fmla="*/ 42 h 191"/>
                <a:gd name="T24" fmla="*/ 0 w 102"/>
                <a:gd name="T25" fmla="*/ 66 h 191"/>
                <a:gd name="T26" fmla="*/ 0 w 102"/>
                <a:gd name="T27" fmla="*/ 84 h 191"/>
                <a:gd name="T28" fmla="*/ 6 w 102"/>
                <a:gd name="T29" fmla="*/ 102 h 191"/>
                <a:gd name="T30" fmla="*/ 18 w 102"/>
                <a:gd name="T31" fmla="*/ 114 h 191"/>
                <a:gd name="T32" fmla="*/ 42 w 102"/>
                <a:gd name="T33" fmla="*/ 119 h 191"/>
                <a:gd name="T34" fmla="*/ 60 w 102"/>
                <a:gd name="T35" fmla="*/ 114 h 191"/>
                <a:gd name="T36" fmla="*/ 78 w 102"/>
                <a:gd name="T37" fmla="*/ 108 h 191"/>
                <a:gd name="T38" fmla="*/ 78 w 102"/>
                <a:gd name="T39" fmla="*/ 108 h 191"/>
                <a:gd name="T40" fmla="*/ 72 w 102"/>
                <a:gd name="T41" fmla="*/ 119 h 191"/>
                <a:gd name="T42" fmla="*/ 60 w 102"/>
                <a:gd name="T43" fmla="*/ 143 h 191"/>
                <a:gd name="T44" fmla="*/ 42 w 102"/>
                <a:gd name="T45" fmla="*/ 167 h 191"/>
                <a:gd name="T46" fmla="*/ 6 w 102"/>
                <a:gd name="T47" fmla="*/ 185 h 191"/>
                <a:gd name="T48" fmla="*/ 6 w 102"/>
                <a:gd name="T49" fmla="*/ 191 h 191"/>
                <a:gd name="T50" fmla="*/ 78 w 102"/>
                <a:gd name="T51" fmla="*/ 90 h 191"/>
                <a:gd name="T52" fmla="*/ 78 w 102"/>
                <a:gd name="T53" fmla="*/ 96 h 191"/>
                <a:gd name="T54" fmla="*/ 72 w 102"/>
                <a:gd name="T55" fmla="*/ 102 h 191"/>
                <a:gd name="T56" fmla="*/ 60 w 102"/>
                <a:gd name="T57" fmla="*/ 108 h 191"/>
                <a:gd name="T58" fmla="*/ 48 w 102"/>
                <a:gd name="T59" fmla="*/ 108 h 191"/>
                <a:gd name="T60" fmla="*/ 36 w 102"/>
                <a:gd name="T61" fmla="*/ 102 h 191"/>
                <a:gd name="T62" fmla="*/ 24 w 102"/>
                <a:gd name="T63" fmla="*/ 90 h 191"/>
                <a:gd name="T64" fmla="*/ 18 w 102"/>
                <a:gd name="T65" fmla="*/ 54 h 191"/>
                <a:gd name="T66" fmla="*/ 24 w 102"/>
                <a:gd name="T67" fmla="*/ 24 h 191"/>
                <a:gd name="T68" fmla="*/ 36 w 102"/>
                <a:gd name="T69" fmla="*/ 18 h 191"/>
                <a:gd name="T70" fmla="*/ 48 w 102"/>
                <a:gd name="T71" fmla="*/ 12 h 191"/>
                <a:gd name="T72" fmla="*/ 66 w 102"/>
                <a:gd name="T73" fmla="*/ 18 h 191"/>
                <a:gd name="T74" fmla="*/ 72 w 102"/>
                <a:gd name="T75" fmla="*/ 36 h 191"/>
                <a:gd name="T76" fmla="*/ 78 w 102"/>
                <a:gd name="T77" fmla="*/ 60 h 191"/>
                <a:gd name="T78" fmla="*/ 78 w 102"/>
                <a:gd name="T79" fmla="*/ 78 h 191"/>
                <a:gd name="T80" fmla="*/ 78 w 102"/>
                <a:gd name="T81" fmla="*/ 90 h 1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2"/>
                <a:gd name="T124" fmla="*/ 0 h 191"/>
                <a:gd name="T125" fmla="*/ 102 w 102"/>
                <a:gd name="T126" fmla="*/ 191 h 19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2" h="191">
                  <a:moveTo>
                    <a:pt x="6" y="191"/>
                  </a:moveTo>
                  <a:lnTo>
                    <a:pt x="48" y="179"/>
                  </a:lnTo>
                  <a:lnTo>
                    <a:pt x="78" y="155"/>
                  </a:lnTo>
                  <a:lnTo>
                    <a:pt x="96" y="119"/>
                  </a:lnTo>
                  <a:lnTo>
                    <a:pt x="102" y="78"/>
                  </a:lnTo>
                  <a:lnTo>
                    <a:pt x="96" y="48"/>
                  </a:lnTo>
                  <a:lnTo>
                    <a:pt x="84" y="24"/>
                  </a:lnTo>
                  <a:lnTo>
                    <a:pt x="72" y="6"/>
                  </a:lnTo>
                  <a:lnTo>
                    <a:pt x="48" y="0"/>
                  </a:lnTo>
                  <a:lnTo>
                    <a:pt x="30" y="6"/>
                  </a:lnTo>
                  <a:lnTo>
                    <a:pt x="12" y="18"/>
                  </a:lnTo>
                  <a:lnTo>
                    <a:pt x="6" y="42"/>
                  </a:lnTo>
                  <a:lnTo>
                    <a:pt x="0" y="66"/>
                  </a:lnTo>
                  <a:lnTo>
                    <a:pt x="0" y="84"/>
                  </a:lnTo>
                  <a:lnTo>
                    <a:pt x="6" y="102"/>
                  </a:lnTo>
                  <a:lnTo>
                    <a:pt x="18" y="114"/>
                  </a:lnTo>
                  <a:lnTo>
                    <a:pt x="42" y="119"/>
                  </a:lnTo>
                  <a:lnTo>
                    <a:pt x="60" y="114"/>
                  </a:lnTo>
                  <a:lnTo>
                    <a:pt x="78" y="108"/>
                  </a:lnTo>
                  <a:lnTo>
                    <a:pt x="72" y="119"/>
                  </a:lnTo>
                  <a:lnTo>
                    <a:pt x="60" y="143"/>
                  </a:lnTo>
                  <a:lnTo>
                    <a:pt x="42" y="167"/>
                  </a:lnTo>
                  <a:lnTo>
                    <a:pt x="6" y="185"/>
                  </a:lnTo>
                  <a:lnTo>
                    <a:pt x="6" y="191"/>
                  </a:lnTo>
                  <a:close/>
                  <a:moveTo>
                    <a:pt x="78" y="90"/>
                  </a:moveTo>
                  <a:lnTo>
                    <a:pt x="78" y="96"/>
                  </a:lnTo>
                  <a:lnTo>
                    <a:pt x="72" y="102"/>
                  </a:lnTo>
                  <a:lnTo>
                    <a:pt x="60" y="108"/>
                  </a:lnTo>
                  <a:lnTo>
                    <a:pt x="48" y="108"/>
                  </a:lnTo>
                  <a:lnTo>
                    <a:pt x="36" y="102"/>
                  </a:lnTo>
                  <a:lnTo>
                    <a:pt x="24" y="90"/>
                  </a:lnTo>
                  <a:lnTo>
                    <a:pt x="18" y="54"/>
                  </a:lnTo>
                  <a:lnTo>
                    <a:pt x="24" y="24"/>
                  </a:lnTo>
                  <a:lnTo>
                    <a:pt x="36" y="18"/>
                  </a:lnTo>
                  <a:lnTo>
                    <a:pt x="48" y="12"/>
                  </a:lnTo>
                  <a:lnTo>
                    <a:pt x="66" y="18"/>
                  </a:lnTo>
                  <a:lnTo>
                    <a:pt x="72" y="36"/>
                  </a:lnTo>
                  <a:lnTo>
                    <a:pt x="78" y="60"/>
                  </a:lnTo>
                  <a:lnTo>
                    <a:pt x="78" y="78"/>
                  </a:lnTo>
                  <a:lnTo>
                    <a:pt x="78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203" name="Freeform 79"/>
            <p:cNvSpPr>
              <a:spLocks noEditPoints="1"/>
            </p:cNvSpPr>
            <p:nvPr/>
          </p:nvSpPr>
          <p:spPr bwMode="auto">
            <a:xfrm>
              <a:off x="2692" y="2043"/>
              <a:ext cx="107" cy="185"/>
            </a:xfrm>
            <a:custGeom>
              <a:avLst/>
              <a:gdLst>
                <a:gd name="T0" fmla="*/ 53 w 107"/>
                <a:gd name="T1" fmla="*/ 6 h 185"/>
                <a:gd name="T2" fmla="*/ 65 w 107"/>
                <a:gd name="T3" fmla="*/ 12 h 185"/>
                <a:gd name="T4" fmla="*/ 71 w 107"/>
                <a:gd name="T5" fmla="*/ 18 h 185"/>
                <a:gd name="T6" fmla="*/ 77 w 107"/>
                <a:gd name="T7" fmla="*/ 42 h 185"/>
                <a:gd name="T8" fmla="*/ 83 w 107"/>
                <a:gd name="T9" fmla="*/ 72 h 185"/>
                <a:gd name="T10" fmla="*/ 83 w 107"/>
                <a:gd name="T11" fmla="*/ 96 h 185"/>
                <a:gd name="T12" fmla="*/ 83 w 107"/>
                <a:gd name="T13" fmla="*/ 114 h 185"/>
                <a:gd name="T14" fmla="*/ 77 w 107"/>
                <a:gd name="T15" fmla="*/ 143 h 185"/>
                <a:gd name="T16" fmla="*/ 71 w 107"/>
                <a:gd name="T17" fmla="*/ 167 h 185"/>
                <a:gd name="T18" fmla="*/ 65 w 107"/>
                <a:gd name="T19" fmla="*/ 179 h 185"/>
                <a:gd name="T20" fmla="*/ 53 w 107"/>
                <a:gd name="T21" fmla="*/ 179 h 185"/>
                <a:gd name="T22" fmla="*/ 41 w 107"/>
                <a:gd name="T23" fmla="*/ 179 h 185"/>
                <a:gd name="T24" fmla="*/ 36 w 107"/>
                <a:gd name="T25" fmla="*/ 167 h 185"/>
                <a:gd name="T26" fmla="*/ 24 w 107"/>
                <a:gd name="T27" fmla="*/ 143 h 185"/>
                <a:gd name="T28" fmla="*/ 18 w 107"/>
                <a:gd name="T29" fmla="*/ 114 h 185"/>
                <a:gd name="T30" fmla="*/ 18 w 107"/>
                <a:gd name="T31" fmla="*/ 96 h 185"/>
                <a:gd name="T32" fmla="*/ 18 w 107"/>
                <a:gd name="T33" fmla="*/ 72 h 185"/>
                <a:gd name="T34" fmla="*/ 24 w 107"/>
                <a:gd name="T35" fmla="*/ 42 h 185"/>
                <a:gd name="T36" fmla="*/ 36 w 107"/>
                <a:gd name="T37" fmla="*/ 18 h 185"/>
                <a:gd name="T38" fmla="*/ 41 w 107"/>
                <a:gd name="T39" fmla="*/ 12 h 185"/>
                <a:gd name="T40" fmla="*/ 53 w 107"/>
                <a:gd name="T41" fmla="*/ 6 h 185"/>
                <a:gd name="T42" fmla="*/ 53 w 107"/>
                <a:gd name="T43" fmla="*/ 6 h 185"/>
                <a:gd name="T44" fmla="*/ 53 w 107"/>
                <a:gd name="T45" fmla="*/ 0 h 185"/>
                <a:gd name="T46" fmla="*/ 24 w 107"/>
                <a:gd name="T47" fmla="*/ 12 h 185"/>
                <a:gd name="T48" fmla="*/ 12 w 107"/>
                <a:gd name="T49" fmla="*/ 36 h 185"/>
                <a:gd name="T50" fmla="*/ 0 w 107"/>
                <a:gd name="T51" fmla="*/ 66 h 185"/>
                <a:gd name="T52" fmla="*/ 0 w 107"/>
                <a:gd name="T53" fmla="*/ 96 h 185"/>
                <a:gd name="T54" fmla="*/ 0 w 107"/>
                <a:gd name="T55" fmla="*/ 119 h 185"/>
                <a:gd name="T56" fmla="*/ 12 w 107"/>
                <a:gd name="T57" fmla="*/ 149 h 185"/>
                <a:gd name="T58" fmla="*/ 24 w 107"/>
                <a:gd name="T59" fmla="*/ 173 h 185"/>
                <a:gd name="T60" fmla="*/ 53 w 107"/>
                <a:gd name="T61" fmla="*/ 185 h 185"/>
                <a:gd name="T62" fmla="*/ 77 w 107"/>
                <a:gd name="T63" fmla="*/ 173 h 185"/>
                <a:gd name="T64" fmla="*/ 95 w 107"/>
                <a:gd name="T65" fmla="*/ 149 h 185"/>
                <a:gd name="T66" fmla="*/ 107 w 107"/>
                <a:gd name="T67" fmla="*/ 119 h 185"/>
                <a:gd name="T68" fmla="*/ 107 w 107"/>
                <a:gd name="T69" fmla="*/ 96 h 185"/>
                <a:gd name="T70" fmla="*/ 107 w 107"/>
                <a:gd name="T71" fmla="*/ 66 h 185"/>
                <a:gd name="T72" fmla="*/ 95 w 107"/>
                <a:gd name="T73" fmla="*/ 36 h 185"/>
                <a:gd name="T74" fmla="*/ 77 w 107"/>
                <a:gd name="T75" fmla="*/ 12 h 185"/>
                <a:gd name="T76" fmla="*/ 53 w 107"/>
                <a:gd name="T77" fmla="*/ 0 h 185"/>
                <a:gd name="T78" fmla="*/ 53 w 107"/>
                <a:gd name="T79" fmla="*/ 0 h 18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7"/>
                <a:gd name="T121" fmla="*/ 0 h 185"/>
                <a:gd name="T122" fmla="*/ 107 w 107"/>
                <a:gd name="T123" fmla="*/ 185 h 18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7" h="185">
                  <a:moveTo>
                    <a:pt x="53" y="6"/>
                  </a:moveTo>
                  <a:lnTo>
                    <a:pt x="65" y="12"/>
                  </a:lnTo>
                  <a:lnTo>
                    <a:pt x="71" y="18"/>
                  </a:lnTo>
                  <a:lnTo>
                    <a:pt x="77" y="42"/>
                  </a:lnTo>
                  <a:lnTo>
                    <a:pt x="83" y="72"/>
                  </a:lnTo>
                  <a:lnTo>
                    <a:pt x="83" y="96"/>
                  </a:lnTo>
                  <a:lnTo>
                    <a:pt x="83" y="114"/>
                  </a:lnTo>
                  <a:lnTo>
                    <a:pt x="77" y="143"/>
                  </a:lnTo>
                  <a:lnTo>
                    <a:pt x="71" y="167"/>
                  </a:lnTo>
                  <a:lnTo>
                    <a:pt x="65" y="179"/>
                  </a:lnTo>
                  <a:lnTo>
                    <a:pt x="53" y="179"/>
                  </a:lnTo>
                  <a:lnTo>
                    <a:pt x="41" y="179"/>
                  </a:lnTo>
                  <a:lnTo>
                    <a:pt x="36" y="167"/>
                  </a:lnTo>
                  <a:lnTo>
                    <a:pt x="24" y="143"/>
                  </a:lnTo>
                  <a:lnTo>
                    <a:pt x="18" y="114"/>
                  </a:lnTo>
                  <a:lnTo>
                    <a:pt x="18" y="96"/>
                  </a:lnTo>
                  <a:lnTo>
                    <a:pt x="18" y="72"/>
                  </a:lnTo>
                  <a:lnTo>
                    <a:pt x="24" y="42"/>
                  </a:lnTo>
                  <a:lnTo>
                    <a:pt x="36" y="18"/>
                  </a:lnTo>
                  <a:lnTo>
                    <a:pt x="41" y="12"/>
                  </a:lnTo>
                  <a:lnTo>
                    <a:pt x="53" y="6"/>
                  </a:lnTo>
                  <a:close/>
                  <a:moveTo>
                    <a:pt x="53" y="0"/>
                  </a:moveTo>
                  <a:lnTo>
                    <a:pt x="24" y="12"/>
                  </a:lnTo>
                  <a:lnTo>
                    <a:pt x="12" y="36"/>
                  </a:lnTo>
                  <a:lnTo>
                    <a:pt x="0" y="66"/>
                  </a:lnTo>
                  <a:lnTo>
                    <a:pt x="0" y="96"/>
                  </a:lnTo>
                  <a:lnTo>
                    <a:pt x="0" y="119"/>
                  </a:lnTo>
                  <a:lnTo>
                    <a:pt x="12" y="149"/>
                  </a:lnTo>
                  <a:lnTo>
                    <a:pt x="24" y="173"/>
                  </a:lnTo>
                  <a:lnTo>
                    <a:pt x="53" y="185"/>
                  </a:lnTo>
                  <a:lnTo>
                    <a:pt x="77" y="173"/>
                  </a:lnTo>
                  <a:lnTo>
                    <a:pt x="95" y="149"/>
                  </a:lnTo>
                  <a:lnTo>
                    <a:pt x="107" y="119"/>
                  </a:lnTo>
                  <a:lnTo>
                    <a:pt x="107" y="96"/>
                  </a:lnTo>
                  <a:lnTo>
                    <a:pt x="107" y="66"/>
                  </a:lnTo>
                  <a:lnTo>
                    <a:pt x="95" y="36"/>
                  </a:lnTo>
                  <a:lnTo>
                    <a:pt x="77" y="1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204" name="Freeform 80"/>
            <p:cNvSpPr>
              <a:spLocks noEditPoints="1"/>
            </p:cNvSpPr>
            <p:nvPr/>
          </p:nvSpPr>
          <p:spPr bwMode="auto">
            <a:xfrm>
              <a:off x="2817" y="2043"/>
              <a:ext cx="72" cy="78"/>
            </a:xfrm>
            <a:custGeom>
              <a:avLst/>
              <a:gdLst>
                <a:gd name="T0" fmla="*/ 72 w 72"/>
                <a:gd name="T1" fmla="*/ 42 h 78"/>
                <a:gd name="T2" fmla="*/ 72 w 72"/>
                <a:gd name="T3" fmla="*/ 24 h 78"/>
                <a:gd name="T4" fmla="*/ 60 w 72"/>
                <a:gd name="T5" fmla="*/ 12 h 78"/>
                <a:gd name="T6" fmla="*/ 48 w 72"/>
                <a:gd name="T7" fmla="*/ 6 h 78"/>
                <a:gd name="T8" fmla="*/ 36 w 72"/>
                <a:gd name="T9" fmla="*/ 0 h 78"/>
                <a:gd name="T10" fmla="*/ 24 w 72"/>
                <a:gd name="T11" fmla="*/ 6 h 78"/>
                <a:gd name="T12" fmla="*/ 12 w 72"/>
                <a:gd name="T13" fmla="*/ 12 h 78"/>
                <a:gd name="T14" fmla="*/ 6 w 72"/>
                <a:gd name="T15" fmla="*/ 24 h 78"/>
                <a:gd name="T16" fmla="*/ 0 w 72"/>
                <a:gd name="T17" fmla="*/ 42 h 78"/>
                <a:gd name="T18" fmla="*/ 6 w 72"/>
                <a:gd name="T19" fmla="*/ 54 h 78"/>
                <a:gd name="T20" fmla="*/ 12 w 72"/>
                <a:gd name="T21" fmla="*/ 66 h 78"/>
                <a:gd name="T22" fmla="*/ 24 w 72"/>
                <a:gd name="T23" fmla="*/ 78 h 78"/>
                <a:gd name="T24" fmla="*/ 36 w 72"/>
                <a:gd name="T25" fmla="*/ 78 h 78"/>
                <a:gd name="T26" fmla="*/ 48 w 72"/>
                <a:gd name="T27" fmla="*/ 78 h 78"/>
                <a:gd name="T28" fmla="*/ 60 w 72"/>
                <a:gd name="T29" fmla="*/ 66 h 78"/>
                <a:gd name="T30" fmla="*/ 72 w 72"/>
                <a:gd name="T31" fmla="*/ 54 h 78"/>
                <a:gd name="T32" fmla="*/ 72 w 72"/>
                <a:gd name="T33" fmla="*/ 42 h 78"/>
                <a:gd name="T34" fmla="*/ 72 w 72"/>
                <a:gd name="T35" fmla="*/ 42 h 78"/>
                <a:gd name="T36" fmla="*/ 60 w 72"/>
                <a:gd name="T37" fmla="*/ 42 h 78"/>
                <a:gd name="T38" fmla="*/ 54 w 72"/>
                <a:gd name="T39" fmla="*/ 60 h 78"/>
                <a:gd name="T40" fmla="*/ 48 w 72"/>
                <a:gd name="T41" fmla="*/ 72 h 78"/>
                <a:gd name="T42" fmla="*/ 36 w 72"/>
                <a:gd name="T43" fmla="*/ 72 h 78"/>
                <a:gd name="T44" fmla="*/ 24 w 72"/>
                <a:gd name="T45" fmla="*/ 72 h 78"/>
                <a:gd name="T46" fmla="*/ 12 w 72"/>
                <a:gd name="T47" fmla="*/ 60 h 78"/>
                <a:gd name="T48" fmla="*/ 6 w 72"/>
                <a:gd name="T49" fmla="*/ 42 h 78"/>
                <a:gd name="T50" fmla="*/ 12 w 72"/>
                <a:gd name="T51" fmla="*/ 18 h 78"/>
                <a:gd name="T52" fmla="*/ 36 w 72"/>
                <a:gd name="T53" fmla="*/ 12 h 78"/>
                <a:gd name="T54" fmla="*/ 54 w 72"/>
                <a:gd name="T55" fmla="*/ 18 h 78"/>
                <a:gd name="T56" fmla="*/ 60 w 72"/>
                <a:gd name="T57" fmla="*/ 42 h 78"/>
                <a:gd name="T58" fmla="*/ 60 w 72"/>
                <a:gd name="T59" fmla="*/ 42 h 7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78"/>
                <a:gd name="T92" fmla="*/ 72 w 72"/>
                <a:gd name="T93" fmla="*/ 78 h 7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78">
                  <a:moveTo>
                    <a:pt x="72" y="42"/>
                  </a:moveTo>
                  <a:lnTo>
                    <a:pt x="72" y="24"/>
                  </a:lnTo>
                  <a:lnTo>
                    <a:pt x="60" y="12"/>
                  </a:lnTo>
                  <a:lnTo>
                    <a:pt x="48" y="6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12" y="66"/>
                  </a:lnTo>
                  <a:lnTo>
                    <a:pt x="24" y="78"/>
                  </a:lnTo>
                  <a:lnTo>
                    <a:pt x="36" y="78"/>
                  </a:lnTo>
                  <a:lnTo>
                    <a:pt x="48" y="78"/>
                  </a:lnTo>
                  <a:lnTo>
                    <a:pt x="60" y="66"/>
                  </a:lnTo>
                  <a:lnTo>
                    <a:pt x="72" y="54"/>
                  </a:lnTo>
                  <a:lnTo>
                    <a:pt x="72" y="42"/>
                  </a:lnTo>
                  <a:close/>
                  <a:moveTo>
                    <a:pt x="60" y="42"/>
                  </a:moveTo>
                  <a:lnTo>
                    <a:pt x="54" y="60"/>
                  </a:lnTo>
                  <a:lnTo>
                    <a:pt x="48" y="72"/>
                  </a:lnTo>
                  <a:lnTo>
                    <a:pt x="36" y="72"/>
                  </a:lnTo>
                  <a:lnTo>
                    <a:pt x="24" y="72"/>
                  </a:lnTo>
                  <a:lnTo>
                    <a:pt x="12" y="60"/>
                  </a:lnTo>
                  <a:lnTo>
                    <a:pt x="6" y="42"/>
                  </a:lnTo>
                  <a:lnTo>
                    <a:pt x="12" y="18"/>
                  </a:lnTo>
                  <a:lnTo>
                    <a:pt x="36" y="12"/>
                  </a:lnTo>
                  <a:lnTo>
                    <a:pt x="54" y="18"/>
                  </a:lnTo>
                  <a:lnTo>
                    <a:pt x="6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205" name="Freeform 81"/>
            <p:cNvSpPr>
              <a:spLocks noEditPoints="1"/>
            </p:cNvSpPr>
            <p:nvPr/>
          </p:nvSpPr>
          <p:spPr bwMode="auto">
            <a:xfrm>
              <a:off x="2967" y="2043"/>
              <a:ext cx="167" cy="185"/>
            </a:xfrm>
            <a:custGeom>
              <a:avLst/>
              <a:gdLst>
                <a:gd name="T0" fmla="*/ 167 w 167"/>
                <a:gd name="T1" fmla="*/ 179 h 185"/>
                <a:gd name="T2" fmla="*/ 155 w 167"/>
                <a:gd name="T3" fmla="*/ 173 h 185"/>
                <a:gd name="T4" fmla="*/ 143 w 167"/>
                <a:gd name="T5" fmla="*/ 155 h 185"/>
                <a:gd name="T6" fmla="*/ 83 w 167"/>
                <a:gd name="T7" fmla="*/ 0 h 185"/>
                <a:gd name="T8" fmla="*/ 77 w 167"/>
                <a:gd name="T9" fmla="*/ 0 h 185"/>
                <a:gd name="T10" fmla="*/ 30 w 167"/>
                <a:gd name="T11" fmla="*/ 131 h 185"/>
                <a:gd name="T12" fmla="*/ 24 w 167"/>
                <a:gd name="T13" fmla="*/ 155 h 185"/>
                <a:gd name="T14" fmla="*/ 18 w 167"/>
                <a:gd name="T15" fmla="*/ 167 h 185"/>
                <a:gd name="T16" fmla="*/ 12 w 167"/>
                <a:gd name="T17" fmla="*/ 173 h 185"/>
                <a:gd name="T18" fmla="*/ 6 w 167"/>
                <a:gd name="T19" fmla="*/ 179 h 185"/>
                <a:gd name="T20" fmla="*/ 0 w 167"/>
                <a:gd name="T21" fmla="*/ 179 h 185"/>
                <a:gd name="T22" fmla="*/ 0 w 167"/>
                <a:gd name="T23" fmla="*/ 185 h 185"/>
                <a:gd name="T24" fmla="*/ 48 w 167"/>
                <a:gd name="T25" fmla="*/ 185 h 185"/>
                <a:gd name="T26" fmla="*/ 48 w 167"/>
                <a:gd name="T27" fmla="*/ 179 h 185"/>
                <a:gd name="T28" fmla="*/ 36 w 167"/>
                <a:gd name="T29" fmla="*/ 179 h 185"/>
                <a:gd name="T30" fmla="*/ 30 w 167"/>
                <a:gd name="T31" fmla="*/ 167 h 185"/>
                <a:gd name="T32" fmla="*/ 30 w 167"/>
                <a:gd name="T33" fmla="*/ 161 h 185"/>
                <a:gd name="T34" fmla="*/ 30 w 167"/>
                <a:gd name="T35" fmla="*/ 155 h 185"/>
                <a:gd name="T36" fmla="*/ 42 w 167"/>
                <a:gd name="T37" fmla="*/ 125 h 185"/>
                <a:gd name="T38" fmla="*/ 107 w 167"/>
                <a:gd name="T39" fmla="*/ 125 h 185"/>
                <a:gd name="T40" fmla="*/ 113 w 167"/>
                <a:gd name="T41" fmla="*/ 149 h 185"/>
                <a:gd name="T42" fmla="*/ 119 w 167"/>
                <a:gd name="T43" fmla="*/ 161 h 185"/>
                <a:gd name="T44" fmla="*/ 119 w 167"/>
                <a:gd name="T45" fmla="*/ 167 h 185"/>
                <a:gd name="T46" fmla="*/ 113 w 167"/>
                <a:gd name="T47" fmla="*/ 179 h 185"/>
                <a:gd name="T48" fmla="*/ 101 w 167"/>
                <a:gd name="T49" fmla="*/ 179 h 185"/>
                <a:gd name="T50" fmla="*/ 101 w 167"/>
                <a:gd name="T51" fmla="*/ 185 h 185"/>
                <a:gd name="T52" fmla="*/ 167 w 167"/>
                <a:gd name="T53" fmla="*/ 185 h 185"/>
                <a:gd name="T54" fmla="*/ 167 w 167"/>
                <a:gd name="T55" fmla="*/ 179 h 185"/>
                <a:gd name="T56" fmla="*/ 48 w 167"/>
                <a:gd name="T57" fmla="*/ 114 h 185"/>
                <a:gd name="T58" fmla="*/ 77 w 167"/>
                <a:gd name="T59" fmla="*/ 42 h 185"/>
                <a:gd name="T60" fmla="*/ 101 w 167"/>
                <a:gd name="T61" fmla="*/ 114 h 185"/>
                <a:gd name="T62" fmla="*/ 48 w 167"/>
                <a:gd name="T63" fmla="*/ 114 h 1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7"/>
                <a:gd name="T97" fmla="*/ 0 h 185"/>
                <a:gd name="T98" fmla="*/ 167 w 167"/>
                <a:gd name="T99" fmla="*/ 185 h 1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7" h="185">
                  <a:moveTo>
                    <a:pt x="167" y="179"/>
                  </a:moveTo>
                  <a:lnTo>
                    <a:pt x="155" y="173"/>
                  </a:lnTo>
                  <a:lnTo>
                    <a:pt x="143" y="155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30" y="131"/>
                  </a:lnTo>
                  <a:lnTo>
                    <a:pt x="24" y="155"/>
                  </a:lnTo>
                  <a:lnTo>
                    <a:pt x="18" y="167"/>
                  </a:lnTo>
                  <a:lnTo>
                    <a:pt x="12" y="173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185"/>
                  </a:lnTo>
                  <a:lnTo>
                    <a:pt x="48" y="185"/>
                  </a:lnTo>
                  <a:lnTo>
                    <a:pt x="48" y="179"/>
                  </a:lnTo>
                  <a:lnTo>
                    <a:pt x="36" y="179"/>
                  </a:lnTo>
                  <a:lnTo>
                    <a:pt x="30" y="167"/>
                  </a:lnTo>
                  <a:lnTo>
                    <a:pt x="30" y="161"/>
                  </a:lnTo>
                  <a:lnTo>
                    <a:pt x="30" y="155"/>
                  </a:lnTo>
                  <a:lnTo>
                    <a:pt x="42" y="125"/>
                  </a:lnTo>
                  <a:lnTo>
                    <a:pt x="107" y="125"/>
                  </a:lnTo>
                  <a:lnTo>
                    <a:pt x="113" y="149"/>
                  </a:lnTo>
                  <a:lnTo>
                    <a:pt x="119" y="161"/>
                  </a:lnTo>
                  <a:lnTo>
                    <a:pt x="119" y="167"/>
                  </a:lnTo>
                  <a:lnTo>
                    <a:pt x="113" y="179"/>
                  </a:lnTo>
                  <a:lnTo>
                    <a:pt x="101" y="179"/>
                  </a:lnTo>
                  <a:lnTo>
                    <a:pt x="101" y="185"/>
                  </a:lnTo>
                  <a:lnTo>
                    <a:pt x="167" y="185"/>
                  </a:lnTo>
                  <a:lnTo>
                    <a:pt x="167" y="179"/>
                  </a:lnTo>
                  <a:close/>
                  <a:moveTo>
                    <a:pt x="48" y="114"/>
                  </a:moveTo>
                  <a:lnTo>
                    <a:pt x="77" y="42"/>
                  </a:lnTo>
                  <a:lnTo>
                    <a:pt x="101" y="114"/>
                  </a:lnTo>
                  <a:lnTo>
                    <a:pt x="48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206" name="Freeform 82"/>
            <p:cNvSpPr>
              <a:spLocks/>
            </p:cNvSpPr>
            <p:nvPr/>
          </p:nvSpPr>
          <p:spPr bwMode="auto">
            <a:xfrm>
              <a:off x="2267" y="2270"/>
              <a:ext cx="622" cy="1"/>
            </a:xfrm>
            <a:custGeom>
              <a:avLst/>
              <a:gdLst>
                <a:gd name="T0" fmla="*/ 622 w 622"/>
                <a:gd name="T1" fmla="*/ 0 h 1"/>
                <a:gd name="T2" fmla="*/ 0 w 622"/>
                <a:gd name="T3" fmla="*/ 0 h 1"/>
                <a:gd name="T4" fmla="*/ 622 w 622"/>
                <a:gd name="T5" fmla="*/ 0 h 1"/>
                <a:gd name="T6" fmla="*/ 622 w 62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2"/>
                <a:gd name="T13" fmla="*/ 0 h 1"/>
                <a:gd name="T14" fmla="*/ 622 w 62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2" h="1">
                  <a:moveTo>
                    <a:pt x="622" y="0"/>
                  </a:moveTo>
                  <a:lnTo>
                    <a:pt x="0" y="0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207" name="Freeform 83"/>
            <p:cNvSpPr>
              <a:spLocks noEditPoints="1"/>
            </p:cNvSpPr>
            <p:nvPr/>
          </p:nvSpPr>
          <p:spPr bwMode="auto">
            <a:xfrm>
              <a:off x="2267" y="2043"/>
              <a:ext cx="179" cy="227"/>
            </a:xfrm>
            <a:custGeom>
              <a:avLst/>
              <a:gdLst>
                <a:gd name="T0" fmla="*/ 0 w 179"/>
                <a:gd name="T1" fmla="*/ 227 h 227"/>
                <a:gd name="T2" fmla="*/ 179 w 179"/>
                <a:gd name="T3" fmla="*/ 0 h 227"/>
                <a:gd name="T4" fmla="*/ 0 w 179"/>
                <a:gd name="T5" fmla="*/ 227 h 227"/>
                <a:gd name="T6" fmla="*/ 0 w 179"/>
                <a:gd name="T7" fmla="*/ 227 h 227"/>
                <a:gd name="T8" fmla="*/ 0 w 179"/>
                <a:gd name="T9" fmla="*/ 227 h 227"/>
                <a:gd name="T10" fmla="*/ 0 w 179"/>
                <a:gd name="T11" fmla="*/ 227 h 227"/>
                <a:gd name="T12" fmla="*/ 0 w 179"/>
                <a:gd name="T13" fmla="*/ 227 h 2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9"/>
                <a:gd name="T22" fmla="*/ 0 h 227"/>
                <a:gd name="T23" fmla="*/ 179 w 179"/>
                <a:gd name="T24" fmla="*/ 227 h 2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9" h="227">
                  <a:moveTo>
                    <a:pt x="0" y="227"/>
                  </a:moveTo>
                  <a:lnTo>
                    <a:pt x="179" y="0"/>
                  </a:lnTo>
                  <a:lnTo>
                    <a:pt x="0" y="227"/>
                  </a:lnTo>
                  <a:close/>
                  <a:moveTo>
                    <a:pt x="0" y="227"/>
                  </a:moveTo>
                  <a:lnTo>
                    <a:pt x="0" y="2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208" name="Freeform 84"/>
            <p:cNvSpPr>
              <a:spLocks/>
            </p:cNvSpPr>
            <p:nvPr/>
          </p:nvSpPr>
          <p:spPr bwMode="auto">
            <a:xfrm>
              <a:off x="2434" y="1392"/>
              <a:ext cx="491" cy="66"/>
            </a:xfrm>
            <a:custGeom>
              <a:avLst/>
              <a:gdLst>
                <a:gd name="T0" fmla="*/ 0 w 491"/>
                <a:gd name="T1" fmla="*/ 66 h 66"/>
                <a:gd name="T2" fmla="*/ 0 w 491"/>
                <a:gd name="T3" fmla="*/ 0 h 66"/>
                <a:gd name="T4" fmla="*/ 491 w 491"/>
                <a:gd name="T5" fmla="*/ 0 h 66"/>
                <a:gd name="T6" fmla="*/ 491 w 491"/>
                <a:gd name="T7" fmla="*/ 66 h 66"/>
                <a:gd name="T8" fmla="*/ 0 w 491"/>
                <a:gd name="T9" fmla="*/ 66 h 66"/>
                <a:gd name="T10" fmla="*/ 0 w 491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1"/>
                <a:gd name="T19" fmla="*/ 0 h 66"/>
                <a:gd name="T20" fmla="*/ 491 w 491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1" h="66">
                  <a:moveTo>
                    <a:pt x="0" y="66"/>
                  </a:moveTo>
                  <a:lnTo>
                    <a:pt x="0" y="0"/>
                  </a:lnTo>
                  <a:lnTo>
                    <a:pt x="491" y="0"/>
                  </a:lnTo>
                  <a:lnTo>
                    <a:pt x="491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209" name="Freeform 85"/>
            <p:cNvSpPr>
              <a:spLocks/>
            </p:cNvSpPr>
            <p:nvPr/>
          </p:nvSpPr>
          <p:spPr bwMode="auto">
            <a:xfrm>
              <a:off x="2901" y="1422"/>
              <a:ext cx="30" cy="78"/>
            </a:xfrm>
            <a:custGeom>
              <a:avLst/>
              <a:gdLst>
                <a:gd name="T0" fmla="*/ 30 w 30"/>
                <a:gd name="T1" fmla="*/ 0 h 78"/>
                <a:gd name="T2" fmla="*/ 0 w 30"/>
                <a:gd name="T3" fmla="*/ 78 h 78"/>
                <a:gd name="T4" fmla="*/ 30 w 30"/>
                <a:gd name="T5" fmla="*/ 0 h 78"/>
                <a:gd name="T6" fmla="*/ 30 w 30"/>
                <a:gd name="T7" fmla="*/ 0 h 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78"/>
                <a:gd name="T14" fmla="*/ 30 w 30"/>
                <a:gd name="T15" fmla="*/ 78 h 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78">
                  <a:moveTo>
                    <a:pt x="30" y="0"/>
                  </a:moveTo>
                  <a:lnTo>
                    <a:pt x="0" y="7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210" name="Freeform 86"/>
            <p:cNvSpPr>
              <a:spLocks noEditPoints="1"/>
            </p:cNvSpPr>
            <p:nvPr/>
          </p:nvSpPr>
          <p:spPr bwMode="auto">
            <a:xfrm>
              <a:off x="2871" y="1422"/>
              <a:ext cx="30" cy="78"/>
            </a:xfrm>
            <a:custGeom>
              <a:avLst/>
              <a:gdLst>
                <a:gd name="T0" fmla="*/ 30 w 30"/>
                <a:gd name="T1" fmla="*/ 78 h 78"/>
                <a:gd name="T2" fmla="*/ 0 w 30"/>
                <a:gd name="T3" fmla="*/ 0 h 78"/>
                <a:gd name="T4" fmla="*/ 30 w 30"/>
                <a:gd name="T5" fmla="*/ 78 h 78"/>
                <a:gd name="T6" fmla="*/ 30 w 30"/>
                <a:gd name="T7" fmla="*/ 78 h 78"/>
                <a:gd name="T8" fmla="*/ 30 w 30"/>
                <a:gd name="T9" fmla="*/ 78 h 78"/>
                <a:gd name="T10" fmla="*/ 30 w 30"/>
                <a:gd name="T11" fmla="*/ 78 h 78"/>
                <a:gd name="T12" fmla="*/ 30 w 30"/>
                <a:gd name="T13" fmla="*/ 78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78"/>
                <a:gd name="T23" fmla="*/ 30 w 3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78">
                  <a:moveTo>
                    <a:pt x="30" y="78"/>
                  </a:moveTo>
                  <a:lnTo>
                    <a:pt x="0" y="0"/>
                  </a:lnTo>
                  <a:lnTo>
                    <a:pt x="30" y="78"/>
                  </a:lnTo>
                  <a:close/>
                  <a:moveTo>
                    <a:pt x="30" y="78"/>
                  </a:moveTo>
                  <a:lnTo>
                    <a:pt x="30" y="78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211" name="Freeform 87"/>
            <p:cNvSpPr>
              <a:spLocks noEditPoints="1"/>
            </p:cNvSpPr>
            <p:nvPr/>
          </p:nvSpPr>
          <p:spPr bwMode="auto">
            <a:xfrm>
              <a:off x="2835" y="1339"/>
              <a:ext cx="36" cy="83"/>
            </a:xfrm>
            <a:custGeom>
              <a:avLst/>
              <a:gdLst>
                <a:gd name="T0" fmla="*/ 36 w 36"/>
                <a:gd name="T1" fmla="*/ 83 h 83"/>
                <a:gd name="T2" fmla="*/ 0 w 36"/>
                <a:gd name="T3" fmla="*/ 0 h 83"/>
                <a:gd name="T4" fmla="*/ 36 w 36"/>
                <a:gd name="T5" fmla="*/ 83 h 83"/>
                <a:gd name="T6" fmla="*/ 36 w 36"/>
                <a:gd name="T7" fmla="*/ 83 h 83"/>
                <a:gd name="T8" fmla="*/ 36 w 36"/>
                <a:gd name="T9" fmla="*/ 83 h 83"/>
                <a:gd name="T10" fmla="*/ 36 w 36"/>
                <a:gd name="T11" fmla="*/ 83 h 83"/>
                <a:gd name="T12" fmla="*/ 36 w 36"/>
                <a:gd name="T13" fmla="*/ 83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83"/>
                <a:gd name="T23" fmla="*/ 36 w 36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83">
                  <a:moveTo>
                    <a:pt x="36" y="83"/>
                  </a:moveTo>
                  <a:lnTo>
                    <a:pt x="0" y="0"/>
                  </a:lnTo>
                  <a:lnTo>
                    <a:pt x="36" y="83"/>
                  </a:lnTo>
                  <a:close/>
                  <a:moveTo>
                    <a:pt x="36" y="83"/>
                  </a:moveTo>
                  <a:lnTo>
                    <a:pt x="36" y="83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212" name="Freeform 88"/>
            <p:cNvSpPr>
              <a:spLocks noEditPoints="1"/>
            </p:cNvSpPr>
            <p:nvPr/>
          </p:nvSpPr>
          <p:spPr bwMode="auto">
            <a:xfrm>
              <a:off x="2805" y="1339"/>
              <a:ext cx="30" cy="83"/>
            </a:xfrm>
            <a:custGeom>
              <a:avLst/>
              <a:gdLst>
                <a:gd name="T0" fmla="*/ 30 w 30"/>
                <a:gd name="T1" fmla="*/ 0 h 83"/>
                <a:gd name="T2" fmla="*/ 0 w 30"/>
                <a:gd name="T3" fmla="*/ 83 h 83"/>
                <a:gd name="T4" fmla="*/ 30 w 30"/>
                <a:gd name="T5" fmla="*/ 0 h 83"/>
                <a:gd name="T6" fmla="*/ 30 w 30"/>
                <a:gd name="T7" fmla="*/ 0 h 83"/>
                <a:gd name="T8" fmla="*/ 30 w 30"/>
                <a:gd name="T9" fmla="*/ 0 h 83"/>
                <a:gd name="T10" fmla="*/ 30 w 30"/>
                <a:gd name="T11" fmla="*/ 0 h 83"/>
                <a:gd name="T12" fmla="*/ 30 w 30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83"/>
                <a:gd name="T23" fmla="*/ 30 w 3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83">
                  <a:moveTo>
                    <a:pt x="30" y="0"/>
                  </a:moveTo>
                  <a:lnTo>
                    <a:pt x="0" y="83"/>
                  </a:lnTo>
                  <a:lnTo>
                    <a:pt x="30" y="0"/>
                  </a:lnTo>
                  <a:close/>
                  <a:moveTo>
                    <a:pt x="30" y="0"/>
                  </a:move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213" name="Freeform 89"/>
            <p:cNvSpPr>
              <a:spLocks noEditPoints="1"/>
            </p:cNvSpPr>
            <p:nvPr/>
          </p:nvSpPr>
          <p:spPr bwMode="auto">
            <a:xfrm>
              <a:off x="2805" y="1422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214" name="Freeform 90"/>
            <p:cNvSpPr>
              <a:spLocks noEditPoints="1"/>
            </p:cNvSpPr>
            <p:nvPr/>
          </p:nvSpPr>
          <p:spPr bwMode="auto">
            <a:xfrm>
              <a:off x="2775" y="1422"/>
              <a:ext cx="30" cy="78"/>
            </a:xfrm>
            <a:custGeom>
              <a:avLst/>
              <a:gdLst>
                <a:gd name="T0" fmla="*/ 30 w 30"/>
                <a:gd name="T1" fmla="*/ 0 h 78"/>
                <a:gd name="T2" fmla="*/ 0 w 30"/>
                <a:gd name="T3" fmla="*/ 78 h 78"/>
                <a:gd name="T4" fmla="*/ 30 w 30"/>
                <a:gd name="T5" fmla="*/ 0 h 78"/>
                <a:gd name="T6" fmla="*/ 30 w 30"/>
                <a:gd name="T7" fmla="*/ 0 h 78"/>
                <a:gd name="T8" fmla="*/ 30 w 30"/>
                <a:gd name="T9" fmla="*/ 0 h 78"/>
                <a:gd name="T10" fmla="*/ 30 w 30"/>
                <a:gd name="T11" fmla="*/ 0 h 78"/>
                <a:gd name="T12" fmla="*/ 30 w 30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78"/>
                <a:gd name="T23" fmla="*/ 30 w 3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78">
                  <a:moveTo>
                    <a:pt x="30" y="0"/>
                  </a:moveTo>
                  <a:lnTo>
                    <a:pt x="0" y="78"/>
                  </a:lnTo>
                  <a:lnTo>
                    <a:pt x="30" y="0"/>
                  </a:lnTo>
                  <a:close/>
                  <a:moveTo>
                    <a:pt x="30" y="0"/>
                  </a:move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215" name="Freeform 91"/>
            <p:cNvSpPr>
              <a:spLocks noEditPoints="1"/>
            </p:cNvSpPr>
            <p:nvPr/>
          </p:nvSpPr>
          <p:spPr bwMode="auto">
            <a:xfrm>
              <a:off x="2745" y="1422"/>
              <a:ext cx="30" cy="78"/>
            </a:xfrm>
            <a:custGeom>
              <a:avLst/>
              <a:gdLst>
                <a:gd name="T0" fmla="*/ 30 w 30"/>
                <a:gd name="T1" fmla="*/ 78 h 78"/>
                <a:gd name="T2" fmla="*/ 0 w 30"/>
                <a:gd name="T3" fmla="*/ 0 h 78"/>
                <a:gd name="T4" fmla="*/ 30 w 30"/>
                <a:gd name="T5" fmla="*/ 78 h 78"/>
                <a:gd name="T6" fmla="*/ 30 w 30"/>
                <a:gd name="T7" fmla="*/ 78 h 78"/>
                <a:gd name="T8" fmla="*/ 30 w 30"/>
                <a:gd name="T9" fmla="*/ 78 h 78"/>
                <a:gd name="T10" fmla="*/ 30 w 30"/>
                <a:gd name="T11" fmla="*/ 78 h 78"/>
                <a:gd name="T12" fmla="*/ 30 w 30"/>
                <a:gd name="T13" fmla="*/ 78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78"/>
                <a:gd name="T23" fmla="*/ 30 w 3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78">
                  <a:moveTo>
                    <a:pt x="30" y="78"/>
                  </a:moveTo>
                  <a:lnTo>
                    <a:pt x="0" y="0"/>
                  </a:lnTo>
                  <a:lnTo>
                    <a:pt x="30" y="78"/>
                  </a:lnTo>
                  <a:close/>
                  <a:moveTo>
                    <a:pt x="30" y="78"/>
                  </a:moveTo>
                  <a:lnTo>
                    <a:pt x="30" y="78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216" name="Freeform 92"/>
            <p:cNvSpPr>
              <a:spLocks noEditPoints="1"/>
            </p:cNvSpPr>
            <p:nvPr/>
          </p:nvSpPr>
          <p:spPr bwMode="auto">
            <a:xfrm>
              <a:off x="2710" y="1339"/>
              <a:ext cx="35" cy="83"/>
            </a:xfrm>
            <a:custGeom>
              <a:avLst/>
              <a:gdLst>
                <a:gd name="T0" fmla="*/ 35 w 35"/>
                <a:gd name="T1" fmla="*/ 83 h 83"/>
                <a:gd name="T2" fmla="*/ 0 w 35"/>
                <a:gd name="T3" fmla="*/ 0 h 83"/>
                <a:gd name="T4" fmla="*/ 35 w 35"/>
                <a:gd name="T5" fmla="*/ 83 h 83"/>
                <a:gd name="T6" fmla="*/ 35 w 35"/>
                <a:gd name="T7" fmla="*/ 83 h 83"/>
                <a:gd name="T8" fmla="*/ 35 w 35"/>
                <a:gd name="T9" fmla="*/ 83 h 83"/>
                <a:gd name="T10" fmla="*/ 35 w 35"/>
                <a:gd name="T11" fmla="*/ 83 h 83"/>
                <a:gd name="T12" fmla="*/ 35 w 35"/>
                <a:gd name="T13" fmla="*/ 83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83"/>
                <a:gd name="T23" fmla="*/ 35 w 35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83">
                  <a:moveTo>
                    <a:pt x="35" y="83"/>
                  </a:moveTo>
                  <a:lnTo>
                    <a:pt x="0" y="0"/>
                  </a:lnTo>
                  <a:lnTo>
                    <a:pt x="35" y="83"/>
                  </a:lnTo>
                  <a:close/>
                  <a:moveTo>
                    <a:pt x="35" y="83"/>
                  </a:moveTo>
                  <a:lnTo>
                    <a:pt x="35" y="83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217" name="Freeform 93"/>
            <p:cNvSpPr>
              <a:spLocks noEditPoints="1"/>
            </p:cNvSpPr>
            <p:nvPr/>
          </p:nvSpPr>
          <p:spPr bwMode="auto">
            <a:xfrm>
              <a:off x="2680" y="1339"/>
              <a:ext cx="30" cy="83"/>
            </a:xfrm>
            <a:custGeom>
              <a:avLst/>
              <a:gdLst>
                <a:gd name="T0" fmla="*/ 30 w 30"/>
                <a:gd name="T1" fmla="*/ 0 h 83"/>
                <a:gd name="T2" fmla="*/ 0 w 30"/>
                <a:gd name="T3" fmla="*/ 83 h 83"/>
                <a:gd name="T4" fmla="*/ 30 w 30"/>
                <a:gd name="T5" fmla="*/ 0 h 83"/>
                <a:gd name="T6" fmla="*/ 30 w 30"/>
                <a:gd name="T7" fmla="*/ 0 h 83"/>
                <a:gd name="T8" fmla="*/ 30 w 30"/>
                <a:gd name="T9" fmla="*/ 0 h 83"/>
                <a:gd name="T10" fmla="*/ 30 w 30"/>
                <a:gd name="T11" fmla="*/ 0 h 83"/>
                <a:gd name="T12" fmla="*/ 30 w 30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83"/>
                <a:gd name="T23" fmla="*/ 30 w 3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83">
                  <a:moveTo>
                    <a:pt x="30" y="0"/>
                  </a:moveTo>
                  <a:lnTo>
                    <a:pt x="0" y="83"/>
                  </a:lnTo>
                  <a:lnTo>
                    <a:pt x="30" y="0"/>
                  </a:lnTo>
                  <a:close/>
                  <a:moveTo>
                    <a:pt x="30" y="0"/>
                  </a:move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218" name="Freeform 94"/>
            <p:cNvSpPr>
              <a:spLocks noEditPoints="1"/>
            </p:cNvSpPr>
            <p:nvPr/>
          </p:nvSpPr>
          <p:spPr bwMode="auto">
            <a:xfrm>
              <a:off x="2650" y="1422"/>
              <a:ext cx="30" cy="78"/>
            </a:xfrm>
            <a:custGeom>
              <a:avLst/>
              <a:gdLst>
                <a:gd name="T0" fmla="*/ 30 w 30"/>
                <a:gd name="T1" fmla="*/ 0 h 78"/>
                <a:gd name="T2" fmla="*/ 0 w 30"/>
                <a:gd name="T3" fmla="*/ 78 h 78"/>
                <a:gd name="T4" fmla="*/ 30 w 30"/>
                <a:gd name="T5" fmla="*/ 0 h 78"/>
                <a:gd name="T6" fmla="*/ 30 w 30"/>
                <a:gd name="T7" fmla="*/ 0 h 78"/>
                <a:gd name="T8" fmla="*/ 30 w 30"/>
                <a:gd name="T9" fmla="*/ 0 h 78"/>
                <a:gd name="T10" fmla="*/ 30 w 30"/>
                <a:gd name="T11" fmla="*/ 0 h 78"/>
                <a:gd name="T12" fmla="*/ 30 w 30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78"/>
                <a:gd name="T23" fmla="*/ 30 w 3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78">
                  <a:moveTo>
                    <a:pt x="30" y="0"/>
                  </a:moveTo>
                  <a:lnTo>
                    <a:pt x="0" y="78"/>
                  </a:lnTo>
                  <a:lnTo>
                    <a:pt x="30" y="0"/>
                  </a:lnTo>
                  <a:close/>
                  <a:moveTo>
                    <a:pt x="30" y="0"/>
                  </a:move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219" name="Freeform 95"/>
            <p:cNvSpPr>
              <a:spLocks noEditPoints="1"/>
            </p:cNvSpPr>
            <p:nvPr/>
          </p:nvSpPr>
          <p:spPr bwMode="auto">
            <a:xfrm>
              <a:off x="2620" y="1422"/>
              <a:ext cx="30" cy="78"/>
            </a:xfrm>
            <a:custGeom>
              <a:avLst/>
              <a:gdLst>
                <a:gd name="T0" fmla="*/ 30 w 30"/>
                <a:gd name="T1" fmla="*/ 78 h 78"/>
                <a:gd name="T2" fmla="*/ 0 w 30"/>
                <a:gd name="T3" fmla="*/ 0 h 78"/>
                <a:gd name="T4" fmla="*/ 30 w 30"/>
                <a:gd name="T5" fmla="*/ 78 h 78"/>
                <a:gd name="T6" fmla="*/ 30 w 30"/>
                <a:gd name="T7" fmla="*/ 78 h 78"/>
                <a:gd name="T8" fmla="*/ 30 w 30"/>
                <a:gd name="T9" fmla="*/ 78 h 78"/>
                <a:gd name="T10" fmla="*/ 30 w 30"/>
                <a:gd name="T11" fmla="*/ 78 h 78"/>
                <a:gd name="T12" fmla="*/ 30 w 30"/>
                <a:gd name="T13" fmla="*/ 78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78"/>
                <a:gd name="T23" fmla="*/ 30 w 3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78">
                  <a:moveTo>
                    <a:pt x="30" y="78"/>
                  </a:moveTo>
                  <a:lnTo>
                    <a:pt x="0" y="0"/>
                  </a:lnTo>
                  <a:lnTo>
                    <a:pt x="30" y="78"/>
                  </a:lnTo>
                  <a:close/>
                  <a:moveTo>
                    <a:pt x="30" y="78"/>
                  </a:moveTo>
                  <a:lnTo>
                    <a:pt x="30" y="78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220" name="Freeform 96"/>
            <p:cNvSpPr>
              <a:spLocks noEditPoints="1"/>
            </p:cNvSpPr>
            <p:nvPr/>
          </p:nvSpPr>
          <p:spPr bwMode="auto">
            <a:xfrm>
              <a:off x="2590" y="1339"/>
              <a:ext cx="30" cy="83"/>
            </a:xfrm>
            <a:custGeom>
              <a:avLst/>
              <a:gdLst>
                <a:gd name="T0" fmla="*/ 30 w 30"/>
                <a:gd name="T1" fmla="*/ 83 h 83"/>
                <a:gd name="T2" fmla="*/ 0 w 30"/>
                <a:gd name="T3" fmla="*/ 0 h 83"/>
                <a:gd name="T4" fmla="*/ 30 w 30"/>
                <a:gd name="T5" fmla="*/ 83 h 83"/>
                <a:gd name="T6" fmla="*/ 30 w 30"/>
                <a:gd name="T7" fmla="*/ 83 h 83"/>
                <a:gd name="T8" fmla="*/ 30 w 30"/>
                <a:gd name="T9" fmla="*/ 83 h 83"/>
                <a:gd name="T10" fmla="*/ 30 w 30"/>
                <a:gd name="T11" fmla="*/ 83 h 83"/>
                <a:gd name="T12" fmla="*/ 30 w 30"/>
                <a:gd name="T13" fmla="*/ 83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83"/>
                <a:gd name="T23" fmla="*/ 30 w 3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83">
                  <a:moveTo>
                    <a:pt x="30" y="83"/>
                  </a:moveTo>
                  <a:lnTo>
                    <a:pt x="0" y="0"/>
                  </a:lnTo>
                  <a:lnTo>
                    <a:pt x="30" y="83"/>
                  </a:lnTo>
                  <a:close/>
                  <a:moveTo>
                    <a:pt x="30" y="83"/>
                  </a:moveTo>
                  <a:lnTo>
                    <a:pt x="30" y="83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221" name="Freeform 97"/>
            <p:cNvSpPr>
              <a:spLocks noEditPoints="1"/>
            </p:cNvSpPr>
            <p:nvPr/>
          </p:nvSpPr>
          <p:spPr bwMode="auto">
            <a:xfrm>
              <a:off x="2554" y="1339"/>
              <a:ext cx="36" cy="83"/>
            </a:xfrm>
            <a:custGeom>
              <a:avLst/>
              <a:gdLst>
                <a:gd name="T0" fmla="*/ 36 w 36"/>
                <a:gd name="T1" fmla="*/ 0 h 83"/>
                <a:gd name="T2" fmla="*/ 0 w 36"/>
                <a:gd name="T3" fmla="*/ 83 h 83"/>
                <a:gd name="T4" fmla="*/ 36 w 36"/>
                <a:gd name="T5" fmla="*/ 0 h 83"/>
                <a:gd name="T6" fmla="*/ 36 w 36"/>
                <a:gd name="T7" fmla="*/ 0 h 83"/>
                <a:gd name="T8" fmla="*/ 36 w 36"/>
                <a:gd name="T9" fmla="*/ 0 h 83"/>
                <a:gd name="T10" fmla="*/ 36 w 36"/>
                <a:gd name="T11" fmla="*/ 0 h 83"/>
                <a:gd name="T12" fmla="*/ 36 w 36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83"/>
                <a:gd name="T23" fmla="*/ 36 w 36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83">
                  <a:moveTo>
                    <a:pt x="36" y="0"/>
                  </a:moveTo>
                  <a:lnTo>
                    <a:pt x="0" y="83"/>
                  </a:lnTo>
                  <a:lnTo>
                    <a:pt x="36" y="0"/>
                  </a:lnTo>
                  <a:close/>
                  <a:moveTo>
                    <a:pt x="36" y="0"/>
                  </a:moveTo>
                  <a:lnTo>
                    <a:pt x="36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222" name="Freeform 98"/>
            <p:cNvSpPr>
              <a:spLocks noEditPoints="1"/>
            </p:cNvSpPr>
            <p:nvPr/>
          </p:nvSpPr>
          <p:spPr bwMode="auto">
            <a:xfrm>
              <a:off x="2524" y="1422"/>
              <a:ext cx="30" cy="78"/>
            </a:xfrm>
            <a:custGeom>
              <a:avLst/>
              <a:gdLst>
                <a:gd name="T0" fmla="*/ 30 w 30"/>
                <a:gd name="T1" fmla="*/ 0 h 78"/>
                <a:gd name="T2" fmla="*/ 0 w 30"/>
                <a:gd name="T3" fmla="*/ 78 h 78"/>
                <a:gd name="T4" fmla="*/ 30 w 30"/>
                <a:gd name="T5" fmla="*/ 0 h 78"/>
                <a:gd name="T6" fmla="*/ 30 w 30"/>
                <a:gd name="T7" fmla="*/ 0 h 78"/>
                <a:gd name="T8" fmla="*/ 30 w 30"/>
                <a:gd name="T9" fmla="*/ 0 h 78"/>
                <a:gd name="T10" fmla="*/ 30 w 30"/>
                <a:gd name="T11" fmla="*/ 0 h 78"/>
                <a:gd name="T12" fmla="*/ 30 w 30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78"/>
                <a:gd name="T23" fmla="*/ 30 w 3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78">
                  <a:moveTo>
                    <a:pt x="30" y="0"/>
                  </a:moveTo>
                  <a:lnTo>
                    <a:pt x="0" y="78"/>
                  </a:lnTo>
                  <a:lnTo>
                    <a:pt x="30" y="0"/>
                  </a:lnTo>
                  <a:close/>
                  <a:moveTo>
                    <a:pt x="30" y="0"/>
                  </a:move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223" name="Freeform 99"/>
            <p:cNvSpPr>
              <a:spLocks noEditPoints="1"/>
            </p:cNvSpPr>
            <p:nvPr/>
          </p:nvSpPr>
          <p:spPr bwMode="auto">
            <a:xfrm>
              <a:off x="2494" y="1422"/>
              <a:ext cx="30" cy="78"/>
            </a:xfrm>
            <a:custGeom>
              <a:avLst/>
              <a:gdLst>
                <a:gd name="T0" fmla="*/ 30 w 30"/>
                <a:gd name="T1" fmla="*/ 78 h 78"/>
                <a:gd name="T2" fmla="*/ 0 w 30"/>
                <a:gd name="T3" fmla="*/ 0 h 78"/>
                <a:gd name="T4" fmla="*/ 30 w 30"/>
                <a:gd name="T5" fmla="*/ 78 h 78"/>
                <a:gd name="T6" fmla="*/ 30 w 30"/>
                <a:gd name="T7" fmla="*/ 78 h 78"/>
                <a:gd name="T8" fmla="*/ 30 w 30"/>
                <a:gd name="T9" fmla="*/ 78 h 78"/>
                <a:gd name="T10" fmla="*/ 30 w 30"/>
                <a:gd name="T11" fmla="*/ 78 h 78"/>
                <a:gd name="T12" fmla="*/ 30 w 30"/>
                <a:gd name="T13" fmla="*/ 78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78"/>
                <a:gd name="T23" fmla="*/ 30 w 3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78">
                  <a:moveTo>
                    <a:pt x="30" y="78"/>
                  </a:moveTo>
                  <a:lnTo>
                    <a:pt x="0" y="0"/>
                  </a:lnTo>
                  <a:lnTo>
                    <a:pt x="30" y="78"/>
                  </a:lnTo>
                  <a:close/>
                  <a:moveTo>
                    <a:pt x="30" y="78"/>
                  </a:moveTo>
                  <a:lnTo>
                    <a:pt x="30" y="78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224" name="Freeform 100"/>
            <p:cNvSpPr>
              <a:spLocks noEditPoints="1"/>
            </p:cNvSpPr>
            <p:nvPr/>
          </p:nvSpPr>
          <p:spPr bwMode="auto">
            <a:xfrm>
              <a:off x="2464" y="1339"/>
              <a:ext cx="30" cy="83"/>
            </a:xfrm>
            <a:custGeom>
              <a:avLst/>
              <a:gdLst>
                <a:gd name="T0" fmla="*/ 30 w 30"/>
                <a:gd name="T1" fmla="*/ 83 h 83"/>
                <a:gd name="T2" fmla="*/ 0 w 30"/>
                <a:gd name="T3" fmla="*/ 0 h 83"/>
                <a:gd name="T4" fmla="*/ 30 w 30"/>
                <a:gd name="T5" fmla="*/ 83 h 83"/>
                <a:gd name="T6" fmla="*/ 30 w 30"/>
                <a:gd name="T7" fmla="*/ 83 h 83"/>
                <a:gd name="T8" fmla="*/ 30 w 30"/>
                <a:gd name="T9" fmla="*/ 83 h 83"/>
                <a:gd name="T10" fmla="*/ 30 w 30"/>
                <a:gd name="T11" fmla="*/ 83 h 83"/>
                <a:gd name="T12" fmla="*/ 30 w 30"/>
                <a:gd name="T13" fmla="*/ 83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83"/>
                <a:gd name="T23" fmla="*/ 30 w 3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83">
                  <a:moveTo>
                    <a:pt x="30" y="83"/>
                  </a:moveTo>
                  <a:lnTo>
                    <a:pt x="0" y="0"/>
                  </a:lnTo>
                  <a:lnTo>
                    <a:pt x="30" y="83"/>
                  </a:lnTo>
                  <a:close/>
                  <a:moveTo>
                    <a:pt x="30" y="83"/>
                  </a:moveTo>
                  <a:lnTo>
                    <a:pt x="30" y="83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225" name="Freeform 101"/>
            <p:cNvSpPr>
              <a:spLocks noEditPoints="1"/>
            </p:cNvSpPr>
            <p:nvPr/>
          </p:nvSpPr>
          <p:spPr bwMode="auto">
            <a:xfrm>
              <a:off x="2428" y="1339"/>
              <a:ext cx="36" cy="89"/>
            </a:xfrm>
            <a:custGeom>
              <a:avLst/>
              <a:gdLst>
                <a:gd name="T0" fmla="*/ 36 w 36"/>
                <a:gd name="T1" fmla="*/ 0 h 89"/>
                <a:gd name="T2" fmla="*/ 0 w 36"/>
                <a:gd name="T3" fmla="*/ 89 h 89"/>
                <a:gd name="T4" fmla="*/ 36 w 36"/>
                <a:gd name="T5" fmla="*/ 0 h 89"/>
                <a:gd name="T6" fmla="*/ 36 w 36"/>
                <a:gd name="T7" fmla="*/ 0 h 89"/>
                <a:gd name="T8" fmla="*/ 36 w 36"/>
                <a:gd name="T9" fmla="*/ 0 h 89"/>
                <a:gd name="T10" fmla="*/ 36 w 36"/>
                <a:gd name="T11" fmla="*/ 0 h 89"/>
                <a:gd name="T12" fmla="*/ 36 w 36"/>
                <a:gd name="T13" fmla="*/ 0 h 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89"/>
                <a:gd name="T23" fmla="*/ 36 w 36"/>
                <a:gd name="T24" fmla="*/ 89 h 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89">
                  <a:moveTo>
                    <a:pt x="36" y="0"/>
                  </a:moveTo>
                  <a:lnTo>
                    <a:pt x="0" y="89"/>
                  </a:lnTo>
                  <a:lnTo>
                    <a:pt x="36" y="0"/>
                  </a:lnTo>
                  <a:close/>
                  <a:moveTo>
                    <a:pt x="36" y="0"/>
                  </a:moveTo>
                  <a:lnTo>
                    <a:pt x="36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226" name="Freeform 102"/>
            <p:cNvSpPr>
              <a:spLocks/>
            </p:cNvSpPr>
            <p:nvPr/>
          </p:nvSpPr>
          <p:spPr bwMode="auto">
            <a:xfrm>
              <a:off x="2297" y="1589"/>
              <a:ext cx="126" cy="138"/>
            </a:xfrm>
            <a:custGeom>
              <a:avLst/>
              <a:gdLst>
                <a:gd name="T0" fmla="*/ 54 w 126"/>
                <a:gd name="T1" fmla="*/ 60 h 138"/>
                <a:gd name="T2" fmla="*/ 0 w 126"/>
                <a:gd name="T3" fmla="*/ 60 h 138"/>
                <a:gd name="T4" fmla="*/ 0 w 126"/>
                <a:gd name="T5" fmla="*/ 78 h 138"/>
                <a:gd name="T6" fmla="*/ 54 w 126"/>
                <a:gd name="T7" fmla="*/ 78 h 138"/>
                <a:gd name="T8" fmla="*/ 54 w 126"/>
                <a:gd name="T9" fmla="*/ 138 h 138"/>
                <a:gd name="T10" fmla="*/ 72 w 126"/>
                <a:gd name="T11" fmla="*/ 138 h 138"/>
                <a:gd name="T12" fmla="*/ 72 w 126"/>
                <a:gd name="T13" fmla="*/ 78 h 138"/>
                <a:gd name="T14" fmla="*/ 126 w 126"/>
                <a:gd name="T15" fmla="*/ 78 h 138"/>
                <a:gd name="T16" fmla="*/ 126 w 126"/>
                <a:gd name="T17" fmla="*/ 60 h 138"/>
                <a:gd name="T18" fmla="*/ 72 w 126"/>
                <a:gd name="T19" fmla="*/ 60 h 138"/>
                <a:gd name="T20" fmla="*/ 72 w 126"/>
                <a:gd name="T21" fmla="*/ 0 h 138"/>
                <a:gd name="T22" fmla="*/ 54 w 126"/>
                <a:gd name="T23" fmla="*/ 0 h 138"/>
                <a:gd name="T24" fmla="*/ 54 w 126"/>
                <a:gd name="T25" fmla="*/ 60 h 1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"/>
                <a:gd name="T40" fmla="*/ 0 h 138"/>
                <a:gd name="T41" fmla="*/ 126 w 126"/>
                <a:gd name="T42" fmla="*/ 138 h 1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" h="138">
                  <a:moveTo>
                    <a:pt x="54" y="60"/>
                  </a:moveTo>
                  <a:lnTo>
                    <a:pt x="0" y="60"/>
                  </a:lnTo>
                  <a:lnTo>
                    <a:pt x="0" y="78"/>
                  </a:lnTo>
                  <a:lnTo>
                    <a:pt x="54" y="78"/>
                  </a:lnTo>
                  <a:lnTo>
                    <a:pt x="54" y="138"/>
                  </a:lnTo>
                  <a:lnTo>
                    <a:pt x="72" y="138"/>
                  </a:lnTo>
                  <a:lnTo>
                    <a:pt x="72" y="78"/>
                  </a:lnTo>
                  <a:lnTo>
                    <a:pt x="126" y="78"/>
                  </a:lnTo>
                  <a:lnTo>
                    <a:pt x="126" y="60"/>
                  </a:lnTo>
                  <a:lnTo>
                    <a:pt x="72" y="60"/>
                  </a:lnTo>
                  <a:lnTo>
                    <a:pt x="72" y="0"/>
                  </a:lnTo>
                  <a:lnTo>
                    <a:pt x="54" y="0"/>
                  </a:lnTo>
                  <a:lnTo>
                    <a:pt x="54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227" name="Rectangle 103"/>
            <p:cNvSpPr>
              <a:spLocks noChangeArrowheads="1"/>
            </p:cNvSpPr>
            <p:nvPr/>
          </p:nvSpPr>
          <p:spPr bwMode="auto">
            <a:xfrm>
              <a:off x="2943" y="1649"/>
              <a:ext cx="125" cy="1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228" name="Freeform 104"/>
            <p:cNvSpPr>
              <a:spLocks/>
            </p:cNvSpPr>
            <p:nvPr/>
          </p:nvSpPr>
          <p:spPr bwMode="auto">
            <a:xfrm>
              <a:off x="2566" y="1649"/>
              <a:ext cx="167" cy="185"/>
            </a:xfrm>
            <a:custGeom>
              <a:avLst/>
              <a:gdLst>
                <a:gd name="T0" fmla="*/ 167 w 167"/>
                <a:gd name="T1" fmla="*/ 0 h 185"/>
                <a:gd name="T2" fmla="*/ 114 w 167"/>
                <a:gd name="T3" fmla="*/ 0 h 185"/>
                <a:gd name="T4" fmla="*/ 114 w 167"/>
                <a:gd name="T5" fmla="*/ 6 h 185"/>
                <a:gd name="T6" fmla="*/ 126 w 167"/>
                <a:gd name="T7" fmla="*/ 12 h 185"/>
                <a:gd name="T8" fmla="*/ 132 w 167"/>
                <a:gd name="T9" fmla="*/ 18 h 185"/>
                <a:gd name="T10" fmla="*/ 132 w 167"/>
                <a:gd name="T11" fmla="*/ 36 h 185"/>
                <a:gd name="T12" fmla="*/ 102 w 167"/>
                <a:gd name="T13" fmla="*/ 125 h 185"/>
                <a:gd name="T14" fmla="*/ 66 w 167"/>
                <a:gd name="T15" fmla="*/ 42 h 185"/>
                <a:gd name="T16" fmla="*/ 66 w 167"/>
                <a:gd name="T17" fmla="*/ 30 h 185"/>
                <a:gd name="T18" fmla="*/ 60 w 167"/>
                <a:gd name="T19" fmla="*/ 18 h 185"/>
                <a:gd name="T20" fmla="*/ 66 w 167"/>
                <a:gd name="T21" fmla="*/ 6 h 185"/>
                <a:gd name="T22" fmla="*/ 78 w 167"/>
                <a:gd name="T23" fmla="*/ 6 h 185"/>
                <a:gd name="T24" fmla="*/ 78 w 167"/>
                <a:gd name="T25" fmla="*/ 0 h 185"/>
                <a:gd name="T26" fmla="*/ 0 w 167"/>
                <a:gd name="T27" fmla="*/ 0 h 185"/>
                <a:gd name="T28" fmla="*/ 0 w 167"/>
                <a:gd name="T29" fmla="*/ 6 h 185"/>
                <a:gd name="T30" fmla="*/ 12 w 167"/>
                <a:gd name="T31" fmla="*/ 12 h 185"/>
                <a:gd name="T32" fmla="*/ 18 w 167"/>
                <a:gd name="T33" fmla="*/ 24 h 185"/>
                <a:gd name="T34" fmla="*/ 84 w 167"/>
                <a:gd name="T35" fmla="*/ 185 h 185"/>
                <a:gd name="T36" fmla="*/ 90 w 167"/>
                <a:gd name="T37" fmla="*/ 185 h 185"/>
                <a:gd name="T38" fmla="*/ 144 w 167"/>
                <a:gd name="T39" fmla="*/ 30 h 185"/>
                <a:gd name="T40" fmla="*/ 150 w 167"/>
                <a:gd name="T41" fmla="*/ 18 h 185"/>
                <a:gd name="T42" fmla="*/ 150 w 167"/>
                <a:gd name="T43" fmla="*/ 12 h 185"/>
                <a:gd name="T44" fmla="*/ 156 w 167"/>
                <a:gd name="T45" fmla="*/ 12 h 185"/>
                <a:gd name="T46" fmla="*/ 167 w 167"/>
                <a:gd name="T47" fmla="*/ 6 h 185"/>
                <a:gd name="T48" fmla="*/ 167 w 167"/>
                <a:gd name="T49" fmla="*/ 0 h 1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7"/>
                <a:gd name="T76" fmla="*/ 0 h 185"/>
                <a:gd name="T77" fmla="*/ 167 w 167"/>
                <a:gd name="T78" fmla="*/ 185 h 1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7" h="185">
                  <a:moveTo>
                    <a:pt x="167" y="0"/>
                  </a:moveTo>
                  <a:lnTo>
                    <a:pt x="114" y="0"/>
                  </a:lnTo>
                  <a:lnTo>
                    <a:pt x="114" y="6"/>
                  </a:lnTo>
                  <a:lnTo>
                    <a:pt x="126" y="12"/>
                  </a:lnTo>
                  <a:lnTo>
                    <a:pt x="132" y="18"/>
                  </a:lnTo>
                  <a:lnTo>
                    <a:pt x="132" y="36"/>
                  </a:lnTo>
                  <a:lnTo>
                    <a:pt x="102" y="125"/>
                  </a:lnTo>
                  <a:lnTo>
                    <a:pt x="66" y="42"/>
                  </a:lnTo>
                  <a:lnTo>
                    <a:pt x="66" y="30"/>
                  </a:lnTo>
                  <a:lnTo>
                    <a:pt x="60" y="18"/>
                  </a:lnTo>
                  <a:lnTo>
                    <a:pt x="66" y="6"/>
                  </a:lnTo>
                  <a:lnTo>
                    <a:pt x="78" y="6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2" y="12"/>
                  </a:lnTo>
                  <a:lnTo>
                    <a:pt x="18" y="24"/>
                  </a:lnTo>
                  <a:lnTo>
                    <a:pt x="84" y="185"/>
                  </a:lnTo>
                  <a:lnTo>
                    <a:pt x="90" y="185"/>
                  </a:lnTo>
                  <a:lnTo>
                    <a:pt x="144" y="30"/>
                  </a:lnTo>
                  <a:lnTo>
                    <a:pt x="150" y="18"/>
                  </a:lnTo>
                  <a:lnTo>
                    <a:pt x="150" y="12"/>
                  </a:lnTo>
                  <a:lnTo>
                    <a:pt x="156" y="12"/>
                  </a:lnTo>
                  <a:lnTo>
                    <a:pt x="167" y="6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5229" name="Freeform 105"/>
            <p:cNvSpPr>
              <a:spLocks/>
            </p:cNvSpPr>
            <p:nvPr/>
          </p:nvSpPr>
          <p:spPr bwMode="auto">
            <a:xfrm>
              <a:off x="2722" y="1762"/>
              <a:ext cx="71" cy="138"/>
            </a:xfrm>
            <a:custGeom>
              <a:avLst/>
              <a:gdLst>
                <a:gd name="T0" fmla="*/ 17 w 71"/>
                <a:gd name="T1" fmla="*/ 72 h 138"/>
                <a:gd name="T2" fmla="*/ 29 w 71"/>
                <a:gd name="T3" fmla="*/ 72 h 138"/>
                <a:gd name="T4" fmla="*/ 41 w 71"/>
                <a:gd name="T5" fmla="*/ 72 h 138"/>
                <a:gd name="T6" fmla="*/ 53 w 71"/>
                <a:gd name="T7" fmla="*/ 90 h 138"/>
                <a:gd name="T8" fmla="*/ 53 w 71"/>
                <a:gd name="T9" fmla="*/ 102 h 138"/>
                <a:gd name="T10" fmla="*/ 47 w 71"/>
                <a:gd name="T11" fmla="*/ 120 h 138"/>
                <a:gd name="T12" fmla="*/ 41 w 71"/>
                <a:gd name="T13" fmla="*/ 132 h 138"/>
                <a:gd name="T14" fmla="*/ 29 w 71"/>
                <a:gd name="T15" fmla="*/ 132 h 138"/>
                <a:gd name="T16" fmla="*/ 17 w 71"/>
                <a:gd name="T17" fmla="*/ 126 h 138"/>
                <a:gd name="T18" fmla="*/ 6 w 71"/>
                <a:gd name="T19" fmla="*/ 120 h 138"/>
                <a:gd name="T20" fmla="*/ 0 w 71"/>
                <a:gd name="T21" fmla="*/ 120 h 138"/>
                <a:gd name="T22" fmla="*/ 0 w 71"/>
                <a:gd name="T23" fmla="*/ 126 h 138"/>
                <a:gd name="T24" fmla="*/ 6 w 71"/>
                <a:gd name="T25" fmla="*/ 138 h 138"/>
                <a:gd name="T26" fmla="*/ 17 w 71"/>
                <a:gd name="T27" fmla="*/ 138 h 138"/>
                <a:gd name="T28" fmla="*/ 41 w 71"/>
                <a:gd name="T29" fmla="*/ 132 h 138"/>
                <a:gd name="T30" fmla="*/ 53 w 71"/>
                <a:gd name="T31" fmla="*/ 126 h 138"/>
                <a:gd name="T32" fmla="*/ 65 w 71"/>
                <a:gd name="T33" fmla="*/ 108 h 138"/>
                <a:gd name="T34" fmla="*/ 71 w 71"/>
                <a:gd name="T35" fmla="*/ 90 h 138"/>
                <a:gd name="T36" fmla="*/ 71 w 71"/>
                <a:gd name="T37" fmla="*/ 78 h 138"/>
                <a:gd name="T38" fmla="*/ 59 w 71"/>
                <a:gd name="T39" fmla="*/ 66 h 138"/>
                <a:gd name="T40" fmla="*/ 47 w 71"/>
                <a:gd name="T41" fmla="*/ 54 h 138"/>
                <a:gd name="T42" fmla="*/ 59 w 71"/>
                <a:gd name="T43" fmla="*/ 42 h 138"/>
                <a:gd name="T44" fmla="*/ 59 w 71"/>
                <a:gd name="T45" fmla="*/ 24 h 138"/>
                <a:gd name="T46" fmla="*/ 59 w 71"/>
                <a:gd name="T47" fmla="*/ 12 h 138"/>
                <a:gd name="T48" fmla="*/ 47 w 71"/>
                <a:gd name="T49" fmla="*/ 6 h 138"/>
                <a:gd name="T50" fmla="*/ 35 w 71"/>
                <a:gd name="T51" fmla="*/ 0 h 138"/>
                <a:gd name="T52" fmla="*/ 17 w 71"/>
                <a:gd name="T53" fmla="*/ 6 h 138"/>
                <a:gd name="T54" fmla="*/ 6 w 71"/>
                <a:gd name="T55" fmla="*/ 18 h 138"/>
                <a:gd name="T56" fmla="*/ 0 w 71"/>
                <a:gd name="T57" fmla="*/ 30 h 138"/>
                <a:gd name="T58" fmla="*/ 0 w 71"/>
                <a:gd name="T59" fmla="*/ 36 h 138"/>
                <a:gd name="T60" fmla="*/ 11 w 71"/>
                <a:gd name="T61" fmla="*/ 24 h 138"/>
                <a:gd name="T62" fmla="*/ 17 w 71"/>
                <a:gd name="T63" fmla="*/ 18 h 138"/>
                <a:gd name="T64" fmla="*/ 29 w 71"/>
                <a:gd name="T65" fmla="*/ 12 h 138"/>
                <a:gd name="T66" fmla="*/ 41 w 71"/>
                <a:gd name="T67" fmla="*/ 18 h 138"/>
                <a:gd name="T68" fmla="*/ 47 w 71"/>
                <a:gd name="T69" fmla="*/ 30 h 138"/>
                <a:gd name="T70" fmla="*/ 47 w 71"/>
                <a:gd name="T71" fmla="*/ 48 h 138"/>
                <a:gd name="T72" fmla="*/ 41 w 71"/>
                <a:gd name="T73" fmla="*/ 54 h 138"/>
                <a:gd name="T74" fmla="*/ 17 w 71"/>
                <a:gd name="T75" fmla="*/ 66 h 138"/>
                <a:gd name="T76" fmla="*/ 17 w 71"/>
                <a:gd name="T77" fmla="*/ 72 h 13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1"/>
                <a:gd name="T118" fmla="*/ 0 h 138"/>
                <a:gd name="T119" fmla="*/ 71 w 71"/>
                <a:gd name="T120" fmla="*/ 138 h 13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1" h="138">
                  <a:moveTo>
                    <a:pt x="17" y="72"/>
                  </a:moveTo>
                  <a:lnTo>
                    <a:pt x="29" y="72"/>
                  </a:lnTo>
                  <a:lnTo>
                    <a:pt x="41" y="72"/>
                  </a:lnTo>
                  <a:lnTo>
                    <a:pt x="53" y="90"/>
                  </a:lnTo>
                  <a:lnTo>
                    <a:pt x="53" y="102"/>
                  </a:lnTo>
                  <a:lnTo>
                    <a:pt x="47" y="120"/>
                  </a:lnTo>
                  <a:lnTo>
                    <a:pt x="41" y="132"/>
                  </a:lnTo>
                  <a:lnTo>
                    <a:pt x="29" y="132"/>
                  </a:lnTo>
                  <a:lnTo>
                    <a:pt x="17" y="126"/>
                  </a:lnTo>
                  <a:lnTo>
                    <a:pt x="6" y="120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8"/>
                  </a:lnTo>
                  <a:lnTo>
                    <a:pt x="17" y="138"/>
                  </a:lnTo>
                  <a:lnTo>
                    <a:pt x="41" y="132"/>
                  </a:lnTo>
                  <a:lnTo>
                    <a:pt x="53" y="126"/>
                  </a:lnTo>
                  <a:lnTo>
                    <a:pt x="65" y="108"/>
                  </a:lnTo>
                  <a:lnTo>
                    <a:pt x="71" y="90"/>
                  </a:lnTo>
                  <a:lnTo>
                    <a:pt x="71" y="78"/>
                  </a:lnTo>
                  <a:lnTo>
                    <a:pt x="59" y="66"/>
                  </a:lnTo>
                  <a:lnTo>
                    <a:pt x="47" y="54"/>
                  </a:lnTo>
                  <a:lnTo>
                    <a:pt x="59" y="42"/>
                  </a:lnTo>
                  <a:lnTo>
                    <a:pt x="59" y="24"/>
                  </a:lnTo>
                  <a:lnTo>
                    <a:pt x="59" y="12"/>
                  </a:lnTo>
                  <a:lnTo>
                    <a:pt x="47" y="6"/>
                  </a:lnTo>
                  <a:lnTo>
                    <a:pt x="35" y="0"/>
                  </a:lnTo>
                  <a:lnTo>
                    <a:pt x="17" y="6"/>
                  </a:lnTo>
                  <a:lnTo>
                    <a:pt x="6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11" y="24"/>
                  </a:lnTo>
                  <a:lnTo>
                    <a:pt x="17" y="18"/>
                  </a:lnTo>
                  <a:lnTo>
                    <a:pt x="29" y="12"/>
                  </a:lnTo>
                  <a:lnTo>
                    <a:pt x="41" y="18"/>
                  </a:lnTo>
                  <a:lnTo>
                    <a:pt x="47" y="30"/>
                  </a:lnTo>
                  <a:lnTo>
                    <a:pt x="47" y="48"/>
                  </a:lnTo>
                  <a:lnTo>
                    <a:pt x="41" y="54"/>
                  </a:lnTo>
                  <a:lnTo>
                    <a:pt x="17" y="66"/>
                  </a:lnTo>
                  <a:lnTo>
                    <a:pt x="17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</p:grpSp>
      <p:sp>
        <p:nvSpPr>
          <p:cNvPr id="5123" name="Rectangle 107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4495800"/>
            <a:ext cx="4729163" cy="457200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smtClean="0">
                <a:solidFill>
                  <a:srgbClr val="0000FF"/>
                </a:solidFill>
              </a:rPr>
              <a:t>c) All sources except 2 sin 5t set to zero</a:t>
            </a:r>
          </a:p>
        </p:txBody>
      </p:sp>
      <p:sp>
        <p:nvSpPr>
          <p:cNvPr id="5124" name="Rectangle 108"/>
          <p:cNvSpPr>
            <a:spLocks noChangeArrowheads="1"/>
          </p:cNvSpPr>
          <p:nvPr/>
        </p:nvSpPr>
        <p:spPr bwMode="auto">
          <a:xfrm>
            <a:off x="762000" y="0"/>
            <a:ext cx="77724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l" rtl="0"/>
            <a:r>
              <a:rPr lang="en-US" sz="3200" dirty="0">
                <a:solidFill>
                  <a:srgbClr val="CC3300"/>
                </a:solidFill>
                <a:latin typeface="Comic Sans MS" pitchFamily="66" charset="0"/>
              </a:rPr>
              <a:t>Superposition Theorem</a:t>
            </a:r>
          </a:p>
        </p:txBody>
      </p:sp>
      <p:sp>
        <p:nvSpPr>
          <p:cNvPr id="5125" name="Text Box 109"/>
          <p:cNvSpPr txBox="1">
            <a:spLocks noChangeArrowheads="1"/>
          </p:cNvSpPr>
          <p:nvPr/>
        </p:nvSpPr>
        <p:spPr bwMode="auto">
          <a:xfrm>
            <a:off x="381000" y="685800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 </a:t>
            </a:r>
            <a:r>
              <a:rPr lang="en-US" sz="2000" b="1">
                <a:solidFill>
                  <a:srgbClr val="FF0000"/>
                </a:solidFill>
              </a:rPr>
              <a:t>Exp. 10.6 Superposition Technique for sources having different frequencies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5126" name="Text Box 110"/>
          <p:cNvSpPr txBox="1">
            <a:spLocks noChangeArrowheads="1"/>
          </p:cNvSpPr>
          <p:nvPr/>
        </p:nvSpPr>
        <p:spPr bwMode="auto">
          <a:xfrm>
            <a:off x="1643042" y="5000636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 </a:t>
            </a:r>
            <a:r>
              <a:rPr lang="tr-TR" sz="3600" i="1" dirty="0">
                <a:solidFill>
                  <a:srgbClr val="0000FF"/>
                </a:solidFill>
              </a:rPr>
              <a:t>v</a:t>
            </a:r>
            <a:r>
              <a:rPr lang="en-US" sz="3600" baseline="-25000" dirty="0">
                <a:solidFill>
                  <a:srgbClr val="0000FF"/>
                </a:solidFill>
              </a:rPr>
              <a:t>o</a:t>
            </a:r>
            <a:r>
              <a:rPr lang="tr-TR" sz="3600" dirty="0">
                <a:solidFill>
                  <a:srgbClr val="0000FF"/>
                </a:solidFill>
              </a:rPr>
              <a:t>= </a:t>
            </a:r>
            <a:r>
              <a:rPr lang="tr-TR" sz="3600" i="1" dirty="0">
                <a:solidFill>
                  <a:srgbClr val="0000FF"/>
                </a:solidFill>
              </a:rPr>
              <a:t>v</a:t>
            </a:r>
            <a:r>
              <a:rPr lang="tr-TR" sz="3600" baseline="-25000" dirty="0">
                <a:solidFill>
                  <a:srgbClr val="0000FF"/>
                </a:solidFill>
              </a:rPr>
              <a:t>1</a:t>
            </a:r>
            <a:r>
              <a:rPr lang="tr-TR" sz="3600" dirty="0">
                <a:solidFill>
                  <a:srgbClr val="0000FF"/>
                </a:solidFill>
              </a:rPr>
              <a:t>+ </a:t>
            </a:r>
            <a:r>
              <a:rPr lang="tr-TR" sz="3600" i="1" dirty="0">
                <a:solidFill>
                  <a:srgbClr val="0000FF"/>
                </a:solidFill>
              </a:rPr>
              <a:t>v</a:t>
            </a:r>
            <a:r>
              <a:rPr lang="tr-TR" sz="3600" baseline="-25000" dirty="0">
                <a:solidFill>
                  <a:srgbClr val="0000FF"/>
                </a:solidFill>
              </a:rPr>
              <a:t>2</a:t>
            </a:r>
            <a:r>
              <a:rPr lang="tr-TR" sz="3600" dirty="0">
                <a:solidFill>
                  <a:srgbClr val="0000FF"/>
                </a:solidFill>
              </a:rPr>
              <a:t>+ </a:t>
            </a:r>
            <a:r>
              <a:rPr lang="tr-TR" sz="3600" i="1" dirty="0">
                <a:solidFill>
                  <a:srgbClr val="0000FF"/>
                </a:solidFill>
              </a:rPr>
              <a:t>v</a:t>
            </a:r>
            <a:r>
              <a:rPr lang="tr-TR" sz="3600" baseline="-25000" dirty="0">
                <a:solidFill>
                  <a:srgbClr val="0000FF"/>
                </a:solidFill>
              </a:rPr>
              <a:t>3</a:t>
            </a:r>
            <a:endParaRPr lang="en-US" sz="3600" baseline="-25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762000" y="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3200" dirty="0">
                <a:solidFill>
                  <a:srgbClr val="CC3300"/>
                </a:solidFill>
                <a:latin typeface="Comic Sans MS" pitchFamily="66" charset="0"/>
              </a:rPr>
              <a:t>Superposition Theorem</a:t>
            </a:r>
          </a:p>
        </p:txBody>
      </p:sp>
      <p:pic>
        <p:nvPicPr>
          <p:cNvPr id="6147" name="Picture 5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8001056" cy="566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762000" y="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3200" dirty="0">
                <a:solidFill>
                  <a:srgbClr val="CC3300"/>
                </a:solidFill>
                <a:latin typeface="Comic Sans MS" pitchFamily="66" charset="0"/>
              </a:rPr>
              <a:t>Superposition Theorem</a:t>
            </a:r>
          </a:p>
        </p:txBody>
      </p:sp>
      <p:pic>
        <p:nvPicPr>
          <p:cNvPr id="7171" name="Picture 5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7219976" cy="604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762000" y="0"/>
            <a:ext cx="77724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l" rtl="0"/>
            <a:r>
              <a:rPr lang="en-US" sz="3200" dirty="0">
                <a:solidFill>
                  <a:srgbClr val="CC3300"/>
                </a:solidFill>
                <a:latin typeface="Comic Sans MS" pitchFamily="66" charset="0"/>
              </a:rPr>
              <a:t>Superposition Theorem</a:t>
            </a: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381000" y="685800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Superposition Technique for sources having different Frequencies</a:t>
            </a:r>
            <a:endParaRPr lang="en-US" sz="2000">
              <a:solidFill>
                <a:srgbClr val="0000FF"/>
              </a:solidFill>
            </a:endParaRPr>
          </a:p>
        </p:txBody>
      </p:sp>
      <p:pic>
        <p:nvPicPr>
          <p:cNvPr id="8196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2800"/>
            <a:ext cx="91440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3" descr="ale63317_10015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00163" y="1136650"/>
            <a:ext cx="7010400" cy="1943100"/>
          </a:xfrm>
          <a:noFill/>
          <a:ln>
            <a:miter lim="800000"/>
            <a:headEnd/>
            <a:tailEnd/>
          </a:ln>
        </p:spPr>
      </p:pic>
      <p:pic>
        <p:nvPicPr>
          <p:cNvPr id="8198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071942"/>
            <a:ext cx="7315200" cy="229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762000" y="0"/>
            <a:ext cx="77724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l" rtl="0"/>
            <a:r>
              <a:rPr lang="en-US" sz="2800" dirty="0">
                <a:solidFill>
                  <a:srgbClr val="CC3300"/>
                </a:solidFill>
                <a:latin typeface="Comic Sans MS" pitchFamily="66" charset="0"/>
              </a:rPr>
              <a:t>Superposition Theorem</a:t>
            </a:r>
          </a:p>
        </p:txBody>
      </p:sp>
      <p:pic>
        <p:nvPicPr>
          <p:cNvPr id="9219" name="Picture 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42918"/>
            <a:ext cx="6858000" cy="5711844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4290"/>
            <a:ext cx="8686800" cy="6122988"/>
          </a:xfrm>
          <a:noFill/>
          <a:ln>
            <a:miter lim="800000"/>
            <a:headEnd/>
            <a:tailEnd/>
          </a:ln>
        </p:spPr>
      </p:pic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762000" y="0"/>
            <a:ext cx="77724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l"/>
            <a:r>
              <a:rPr lang="en-US" sz="3200" dirty="0">
                <a:solidFill>
                  <a:srgbClr val="CC3300"/>
                </a:solidFill>
                <a:latin typeface="Comic Sans MS" pitchFamily="66" charset="0"/>
              </a:rPr>
              <a:t>Superposition Theorem</a:t>
            </a: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1981200" y="5562600"/>
            <a:ext cx="7010400" cy="53340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304800" y="1828800"/>
            <a:ext cx="8524875" cy="3741738"/>
            <a:chOff x="185" y="1031"/>
            <a:chExt cx="5370" cy="2357"/>
          </a:xfrm>
        </p:grpSpPr>
        <p:sp>
          <p:nvSpPr>
            <p:cNvPr id="3077" name="Freeform 3"/>
            <p:cNvSpPr>
              <a:spLocks noEditPoints="1"/>
            </p:cNvSpPr>
            <p:nvPr/>
          </p:nvSpPr>
          <p:spPr bwMode="auto">
            <a:xfrm>
              <a:off x="2243" y="1436"/>
              <a:ext cx="109" cy="103"/>
            </a:xfrm>
            <a:custGeom>
              <a:avLst/>
              <a:gdLst>
                <a:gd name="T0" fmla="*/ 103 w 109"/>
                <a:gd name="T1" fmla="*/ 77 h 103"/>
                <a:gd name="T2" fmla="*/ 96 w 109"/>
                <a:gd name="T3" fmla="*/ 83 h 103"/>
                <a:gd name="T4" fmla="*/ 90 w 109"/>
                <a:gd name="T5" fmla="*/ 90 h 103"/>
                <a:gd name="T6" fmla="*/ 84 w 109"/>
                <a:gd name="T7" fmla="*/ 90 h 103"/>
                <a:gd name="T8" fmla="*/ 84 w 109"/>
                <a:gd name="T9" fmla="*/ 90 h 103"/>
                <a:gd name="T10" fmla="*/ 84 w 109"/>
                <a:gd name="T11" fmla="*/ 83 h 103"/>
                <a:gd name="T12" fmla="*/ 90 w 109"/>
                <a:gd name="T13" fmla="*/ 77 h 103"/>
                <a:gd name="T14" fmla="*/ 96 w 109"/>
                <a:gd name="T15" fmla="*/ 45 h 103"/>
                <a:gd name="T16" fmla="*/ 103 w 109"/>
                <a:gd name="T17" fmla="*/ 19 h 103"/>
                <a:gd name="T18" fmla="*/ 103 w 109"/>
                <a:gd name="T19" fmla="*/ 6 h 103"/>
                <a:gd name="T20" fmla="*/ 103 w 109"/>
                <a:gd name="T21" fmla="*/ 0 h 103"/>
                <a:gd name="T22" fmla="*/ 103 w 109"/>
                <a:gd name="T23" fmla="*/ 0 h 103"/>
                <a:gd name="T24" fmla="*/ 90 w 109"/>
                <a:gd name="T25" fmla="*/ 6 h 103"/>
                <a:gd name="T26" fmla="*/ 90 w 109"/>
                <a:gd name="T27" fmla="*/ 6 h 103"/>
                <a:gd name="T28" fmla="*/ 90 w 109"/>
                <a:gd name="T29" fmla="*/ 13 h 103"/>
                <a:gd name="T30" fmla="*/ 84 w 109"/>
                <a:gd name="T31" fmla="*/ 13 h 103"/>
                <a:gd name="T32" fmla="*/ 77 w 109"/>
                <a:gd name="T33" fmla="*/ 6 h 103"/>
                <a:gd name="T34" fmla="*/ 71 w 109"/>
                <a:gd name="T35" fmla="*/ 0 h 103"/>
                <a:gd name="T36" fmla="*/ 45 w 109"/>
                <a:gd name="T37" fmla="*/ 6 h 103"/>
                <a:gd name="T38" fmla="*/ 26 w 109"/>
                <a:gd name="T39" fmla="*/ 26 h 103"/>
                <a:gd name="T40" fmla="*/ 6 w 109"/>
                <a:gd name="T41" fmla="*/ 51 h 103"/>
                <a:gd name="T42" fmla="*/ 0 w 109"/>
                <a:gd name="T43" fmla="*/ 77 h 103"/>
                <a:gd name="T44" fmla="*/ 6 w 109"/>
                <a:gd name="T45" fmla="*/ 90 h 103"/>
                <a:gd name="T46" fmla="*/ 13 w 109"/>
                <a:gd name="T47" fmla="*/ 103 h 103"/>
                <a:gd name="T48" fmla="*/ 26 w 109"/>
                <a:gd name="T49" fmla="*/ 103 h 103"/>
                <a:gd name="T50" fmla="*/ 45 w 109"/>
                <a:gd name="T51" fmla="*/ 96 h 103"/>
                <a:gd name="T52" fmla="*/ 58 w 109"/>
                <a:gd name="T53" fmla="*/ 90 h 103"/>
                <a:gd name="T54" fmla="*/ 71 w 109"/>
                <a:gd name="T55" fmla="*/ 70 h 103"/>
                <a:gd name="T56" fmla="*/ 71 w 109"/>
                <a:gd name="T57" fmla="*/ 70 h 103"/>
                <a:gd name="T58" fmla="*/ 71 w 109"/>
                <a:gd name="T59" fmla="*/ 83 h 103"/>
                <a:gd name="T60" fmla="*/ 64 w 109"/>
                <a:gd name="T61" fmla="*/ 90 h 103"/>
                <a:gd name="T62" fmla="*/ 64 w 109"/>
                <a:gd name="T63" fmla="*/ 96 h 103"/>
                <a:gd name="T64" fmla="*/ 77 w 109"/>
                <a:gd name="T65" fmla="*/ 103 h 103"/>
                <a:gd name="T66" fmla="*/ 90 w 109"/>
                <a:gd name="T67" fmla="*/ 96 h 103"/>
                <a:gd name="T68" fmla="*/ 109 w 109"/>
                <a:gd name="T69" fmla="*/ 77 h 103"/>
                <a:gd name="T70" fmla="*/ 103 w 109"/>
                <a:gd name="T71" fmla="*/ 77 h 103"/>
                <a:gd name="T72" fmla="*/ 19 w 109"/>
                <a:gd name="T73" fmla="*/ 77 h 103"/>
                <a:gd name="T74" fmla="*/ 26 w 109"/>
                <a:gd name="T75" fmla="*/ 58 h 103"/>
                <a:gd name="T76" fmla="*/ 39 w 109"/>
                <a:gd name="T77" fmla="*/ 32 h 103"/>
                <a:gd name="T78" fmla="*/ 51 w 109"/>
                <a:gd name="T79" fmla="*/ 13 h 103"/>
                <a:gd name="T80" fmla="*/ 71 w 109"/>
                <a:gd name="T81" fmla="*/ 6 h 103"/>
                <a:gd name="T82" fmla="*/ 77 w 109"/>
                <a:gd name="T83" fmla="*/ 13 h 103"/>
                <a:gd name="T84" fmla="*/ 84 w 109"/>
                <a:gd name="T85" fmla="*/ 19 h 103"/>
                <a:gd name="T86" fmla="*/ 77 w 109"/>
                <a:gd name="T87" fmla="*/ 38 h 103"/>
                <a:gd name="T88" fmla="*/ 71 w 109"/>
                <a:gd name="T89" fmla="*/ 64 h 103"/>
                <a:gd name="T90" fmla="*/ 51 w 109"/>
                <a:gd name="T91" fmla="*/ 83 h 103"/>
                <a:gd name="T92" fmla="*/ 39 w 109"/>
                <a:gd name="T93" fmla="*/ 90 h 103"/>
                <a:gd name="T94" fmla="*/ 26 w 109"/>
                <a:gd name="T95" fmla="*/ 90 h 103"/>
                <a:gd name="T96" fmla="*/ 19 w 109"/>
                <a:gd name="T97" fmla="*/ 77 h 103"/>
                <a:gd name="T98" fmla="*/ 19 w 109"/>
                <a:gd name="T99" fmla="*/ 77 h 10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9"/>
                <a:gd name="T151" fmla="*/ 0 h 103"/>
                <a:gd name="T152" fmla="*/ 109 w 109"/>
                <a:gd name="T153" fmla="*/ 103 h 10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9" h="103">
                  <a:moveTo>
                    <a:pt x="103" y="77"/>
                  </a:moveTo>
                  <a:lnTo>
                    <a:pt x="96" y="83"/>
                  </a:lnTo>
                  <a:lnTo>
                    <a:pt x="90" y="90"/>
                  </a:lnTo>
                  <a:lnTo>
                    <a:pt x="84" y="90"/>
                  </a:lnTo>
                  <a:lnTo>
                    <a:pt x="84" y="83"/>
                  </a:lnTo>
                  <a:lnTo>
                    <a:pt x="90" y="77"/>
                  </a:lnTo>
                  <a:lnTo>
                    <a:pt x="96" y="45"/>
                  </a:lnTo>
                  <a:lnTo>
                    <a:pt x="103" y="19"/>
                  </a:lnTo>
                  <a:lnTo>
                    <a:pt x="103" y="6"/>
                  </a:lnTo>
                  <a:lnTo>
                    <a:pt x="103" y="0"/>
                  </a:lnTo>
                  <a:lnTo>
                    <a:pt x="90" y="6"/>
                  </a:lnTo>
                  <a:lnTo>
                    <a:pt x="90" y="13"/>
                  </a:lnTo>
                  <a:lnTo>
                    <a:pt x="84" y="13"/>
                  </a:lnTo>
                  <a:lnTo>
                    <a:pt x="77" y="6"/>
                  </a:lnTo>
                  <a:lnTo>
                    <a:pt x="71" y="0"/>
                  </a:lnTo>
                  <a:lnTo>
                    <a:pt x="45" y="6"/>
                  </a:lnTo>
                  <a:lnTo>
                    <a:pt x="26" y="26"/>
                  </a:lnTo>
                  <a:lnTo>
                    <a:pt x="6" y="51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13" y="103"/>
                  </a:lnTo>
                  <a:lnTo>
                    <a:pt x="26" y="103"/>
                  </a:lnTo>
                  <a:lnTo>
                    <a:pt x="45" y="96"/>
                  </a:lnTo>
                  <a:lnTo>
                    <a:pt x="58" y="90"/>
                  </a:lnTo>
                  <a:lnTo>
                    <a:pt x="71" y="70"/>
                  </a:lnTo>
                  <a:lnTo>
                    <a:pt x="71" y="83"/>
                  </a:lnTo>
                  <a:lnTo>
                    <a:pt x="64" y="90"/>
                  </a:lnTo>
                  <a:lnTo>
                    <a:pt x="64" y="96"/>
                  </a:lnTo>
                  <a:lnTo>
                    <a:pt x="77" y="103"/>
                  </a:lnTo>
                  <a:lnTo>
                    <a:pt x="90" y="96"/>
                  </a:lnTo>
                  <a:lnTo>
                    <a:pt x="109" y="77"/>
                  </a:lnTo>
                  <a:lnTo>
                    <a:pt x="103" y="77"/>
                  </a:lnTo>
                  <a:close/>
                  <a:moveTo>
                    <a:pt x="19" y="77"/>
                  </a:moveTo>
                  <a:lnTo>
                    <a:pt x="26" y="58"/>
                  </a:lnTo>
                  <a:lnTo>
                    <a:pt x="39" y="32"/>
                  </a:lnTo>
                  <a:lnTo>
                    <a:pt x="51" y="13"/>
                  </a:lnTo>
                  <a:lnTo>
                    <a:pt x="71" y="6"/>
                  </a:lnTo>
                  <a:lnTo>
                    <a:pt x="77" y="13"/>
                  </a:lnTo>
                  <a:lnTo>
                    <a:pt x="84" y="19"/>
                  </a:lnTo>
                  <a:lnTo>
                    <a:pt x="77" y="38"/>
                  </a:lnTo>
                  <a:lnTo>
                    <a:pt x="71" y="64"/>
                  </a:lnTo>
                  <a:lnTo>
                    <a:pt x="51" y="83"/>
                  </a:lnTo>
                  <a:lnTo>
                    <a:pt x="39" y="90"/>
                  </a:lnTo>
                  <a:lnTo>
                    <a:pt x="26" y="90"/>
                  </a:lnTo>
                  <a:lnTo>
                    <a:pt x="19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078" name="Freeform 4"/>
            <p:cNvSpPr>
              <a:spLocks noEditPoints="1"/>
            </p:cNvSpPr>
            <p:nvPr/>
          </p:nvSpPr>
          <p:spPr bwMode="auto">
            <a:xfrm>
              <a:off x="2243" y="2701"/>
              <a:ext cx="103" cy="154"/>
            </a:xfrm>
            <a:custGeom>
              <a:avLst/>
              <a:gdLst>
                <a:gd name="T0" fmla="*/ 84 w 103"/>
                <a:gd name="T1" fmla="*/ 83 h 154"/>
                <a:gd name="T2" fmla="*/ 77 w 103"/>
                <a:gd name="T3" fmla="*/ 102 h 154"/>
                <a:gd name="T4" fmla="*/ 64 w 103"/>
                <a:gd name="T5" fmla="*/ 122 h 154"/>
                <a:gd name="T6" fmla="*/ 51 w 103"/>
                <a:gd name="T7" fmla="*/ 141 h 154"/>
                <a:gd name="T8" fmla="*/ 26 w 103"/>
                <a:gd name="T9" fmla="*/ 147 h 154"/>
                <a:gd name="T10" fmla="*/ 19 w 103"/>
                <a:gd name="T11" fmla="*/ 147 h 154"/>
                <a:gd name="T12" fmla="*/ 19 w 103"/>
                <a:gd name="T13" fmla="*/ 141 h 154"/>
                <a:gd name="T14" fmla="*/ 26 w 103"/>
                <a:gd name="T15" fmla="*/ 122 h 154"/>
                <a:gd name="T16" fmla="*/ 32 w 103"/>
                <a:gd name="T17" fmla="*/ 96 h 154"/>
                <a:gd name="T18" fmla="*/ 45 w 103"/>
                <a:gd name="T19" fmla="*/ 70 h 154"/>
                <a:gd name="T20" fmla="*/ 64 w 103"/>
                <a:gd name="T21" fmla="*/ 64 h 154"/>
                <a:gd name="T22" fmla="*/ 77 w 103"/>
                <a:gd name="T23" fmla="*/ 70 h 154"/>
                <a:gd name="T24" fmla="*/ 84 w 103"/>
                <a:gd name="T25" fmla="*/ 83 h 154"/>
                <a:gd name="T26" fmla="*/ 84 w 103"/>
                <a:gd name="T27" fmla="*/ 83 h 154"/>
                <a:gd name="T28" fmla="*/ 19 w 103"/>
                <a:gd name="T29" fmla="*/ 12 h 154"/>
                <a:gd name="T30" fmla="*/ 32 w 103"/>
                <a:gd name="T31" fmla="*/ 12 h 154"/>
                <a:gd name="T32" fmla="*/ 32 w 103"/>
                <a:gd name="T33" fmla="*/ 19 h 154"/>
                <a:gd name="T34" fmla="*/ 32 w 103"/>
                <a:gd name="T35" fmla="*/ 25 h 154"/>
                <a:gd name="T36" fmla="*/ 26 w 103"/>
                <a:gd name="T37" fmla="*/ 32 h 154"/>
                <a:gd name="T38" fmla="*/ 0 w 103"/>
                <a:gd name="T39" fmla="*/ 141 h 154"/>
                <a:gd name="T40" fmla="*/ 0 w 103"/>
                <a:gd name="T41" fmla="*/ 141 h 154"/>
                <a:gd name="T42" fmla="*/ 6 w 103"/>
                <a:gd name="T43" fmla="*/ 147 h 154"/>
                <a:gd name="T44" fmla="*/ 26 w 103"/>
                <a:gd name="T45" fmla="*/ 154 h 154"/>
                <a:gd name="T46" fmla="*/ 51 w 103"/>
                <a:gd name="T47" fmla="*/ 147 h 154"/>
                <a:gd name="T48" fmla="*/ 77 w 103"/>
                <a:gd name="T49" fmla="*/ 128 h 154"/>
                <a:gd name="T50" fmla="*/ 96 w 103"/>
                <a:gd name="T51" fmla="*/ 109 h 154"/>
                <a:gd name="T52" fmla="*/ 103 w 103"/>
                <a:gd name="T53" fmla="*/ 83 h 154"/>
                <a:gd name="T54" fmla="*/ 96 w 103"/>
                <a:gd name="T55" fmla="*/ 64 h 154"/>
                <a:gd name="T56" fmla="*/ 71 w 103"/>
                <a:gd name="T57" fmla="*/ 57 h 154"/>
                <a:gd name="T58" fmla="*/ 58 w 103"/>
                <a:gd name="T59" fmla="*/ 64 h 154"/>
                <a:gd name="T60" fmla="*/ 45 w 103"/>
                <a:gd name="T61" fmla="*/ 70 h 154"/>
                <a:gd name="T62" fmla="*/ 32 w 103"/>
                <a:gd name="T63" fmla="*/ 90 h 154"/>
                <a:gd name="T64" fmla="*/ 32 w 103"/>
                <a:gd name="T65" fmla="*/ 90 h 154"/>
                <a:gd name="T66" fmla="*/ 39 w 103"/>
                <a:gd name="T67" fmla="*/ 70 h 154"/>
                <a:gd name="T68" fmla="*/ 45 w 103"/>
                <a:gd name="T69" fmla="*/ 45 h 154"/>
                <a:gd name="T70" fmla="*/ 45 w 103"/>
                <a:gd name="T71" fmla="*/ 19 h 154"/>
                <a:gd name="T72" fmla="*/ 51 w 103"/>
                <a:gd name="T73" fmla="*/ 0 h 154"/>
                <a:gd name="T74" fmla="*/ 51 w 103"/>
                <a:gd name="T75" fmla="*/ 0 h 154"/>
                <a:gd name="T76" fmla="*/ 32 w 103"/>
                <a:gd name="T77" fmla="*/ 6 h 154"/>
                <a:gd name="T78" fmla="*/ 19 w 103"/>
                <a:gd name="T79" fmla="*/ 6 h 154"/>
                <a:gd name="T80" fmla="*/ 19 w 103"/>
                <a:gd name="T81" fmla="*/ 12 h 1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154"/>
                <a:gd name="T125" fmla="*/ 103 w 103"/>
                <a:gd name="T126" fmla="*/ 154 h 15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154">
                  <a:moveTo>
                    <a:pt x="84" y="83"/>
                  </a:moveTo>
                  <a:lnTo>
                    <a:pt x="77" y="102"/>
                  </a:lnTo>
                  <a:lnTo>
                    <a:pt x="64" y="122"/>
                  </a:lnTo>
                  <a:lnTo>
                    <a:pt x="51" y="141"/>
                  </a:lnTo>
                  <a:lnTo>
                    <a:pt x="26" y="147"/>
                  </a:lnTo>
                  <a:lnTo>
                    <a:pt x="19" y="147"/>
                  </a:lnTo>
                  <a:lnTo>
                    <a:pt x="19" y="141"/>
                  </a:lnTo>
                  <a:lnTo>
                    <a:pt x="26" y="122"/>
                  </a:lnTo>
                  <a:lnTo>
                    <a:pt x="32" y="96"/>
                  </a:lnTo>
                  <a:lnTo>
                    <a:pt x="45" y="70"/>
                  </a:lnTo>
                  <a:lnTo>
                    <a:pt x="64" y="64"/>
                  </a:lnTo>
                  <a:lnTo>
                    <a:pt x="77" y="70"/>
                  </a:lnTo>
                  <a:lnTo>
                    <a:pt x="84" y="83"/>
                  </a:lnTo>
                  <a:close/>
                  <a:moveTo>
                    <a:pt x="19" y="12"/>
                  </a:moveTo>
                  <a:lnTo>
                    <a:pt x="32" y="12"/>
                  </a:lnTo>
                  <a:lnTo>
                    <a:pt x="32" y="19"/>
                  </a:lnTo>
                  <a:lnTo>
                    <a:pt x="32" y="25"/>
                  </a:lnTo>
                  <a:lnTo>
                    <a:pt x="26" y="32"/>
                  </a:lnTo>
                  <a:lnTo>
                    <a:pt x="0" y="141"/>
                  </a:lnTo>
                  <a:lnTo>
                    <a:pt x="6" y="147"/>
                  </a:lnTo>
                  <a:lnTo>
                    <a:pt x="26" y="154"/>
                  </a:lnTo>
                  <a:lnTo>
                    <a:pt x="51" y="147"/>
                  </a:lnTo>
                  <a:lnTo>
                    <a:pt x="77" y="128"/>
                  </a:lnTo>
                  <a:lnTo>
                    <a:pt x="96" y="109"/>
                  </a:lnTo>
                  <a:lnTo>
                    <a:pt x="103" y="83"/>
                  </a:lnTo>
                  <a:lnTo>
                    <a:pt x="96" y="64"/>
                  </a:lnTo>
                  <a:lnTo>
                    <a:pt x="71" y="57"/>
                  </a:lnTo>
                  <a:lnTo>
                    <a:pt x="58" y="64"/>
                  </a:lnTo>
                  <a:lnTo>
                    <a:pt x="45" y="70"/>
                  </a:lnTo>
                  <a:lnTo>
                    <a:pt x="32" y="90"/>
                  </a:lnTo>
                  <a:lnTo>
                    <a:pt x="39" y="70"/>
                  </a:lnTo>
                  <a:lnTo>
                    <a:pt x="45" y="45"/>
                  </a:lnTo>
                  <a:lnTo>
                    <a:pt x="45" y="19"/>
                  </a:lnTo>
                  <a:lnTo>
                    <a:pt x="51" y="0"/>
                  </a:lnTo>
                  <a:lnTo>
                    <a:pt x="32" y="6"/>
                  </a:lnTo>
                  <a:lnTo>
                    <a:pt x="19" y="6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079" name="Freeform 5"/>
            <p:cNvSpPr>
              <a:spLocks/>
            </p:cNvSpPr>
            <p:nvPr/>
          </p:nvSpPr>
          <p:spPr bwMode="auto">
            <a:xfrm>
              <a:off x="185" y="2052"/>
              <a:ext cx="154" cy="154"/>
            </a:xfrm>
            <a:custGeom>
              <a:avLst/>
              <a:gdLst>
                <a:gd name="T0" fmla="*/ 154 w 154"/>
                <a:gd name="T1" fmla="*/ 0 h 154"/>
                <a:gd name="T2" fmla="*/ 109 w 154"/>
                <a:gd name="T3" fmla="*/ 0 h 154"/>
                <a:gd name="T4" fmla="*/ 109 w 154"/>
                <a:gd name="T5" fmla="*/ 7 h 154"/>
                <a:gd name="T6" fmla="*/ 122 w 154"/>
                <a:gd name="T7" fmla="*/ 13 h 154"/>
                <a:gd name="T8" fmla="*/ 129 w 154"/>
                <a:gd name="T9" fmla="*/ 19 h 154"/>
                <a:gd name="T10" fmla="*/ 129 w 154"/>
                <a:gd name="T11" fmla="*/ 26 h 154"/>
                <a:gd name="T12" fmla="*/ 122 w 154"/>
                <a:gd name="T13" fmla="*/ 32 h 154"/>
                <a:gd name="T14" fmla="*/ 96 w 154"/>
                <a:gd name="T15" fmla="*/ 109 h 154"/>
                <a:gd name="T16" fmla="*/ 64 w 154"/>
                <a:gd name="T17" fmla="*/ 39 h 154"/>
                <a:gd name="T18" fmla="*/ 64 w 154"/>
                <a:gd name="T19" fmla="*/ 26 h 154"/>
                <a:gd name="T20" fmla="*/ 58 w 154"/>
                <a:gd name="T21" fmla="*/ 19 h 154"/>
                <a:gd name="T22" fmla="*/ 64 w 154"/>
                <a:gd name="T23" fmla="*/ 7 h 154"/>
                <a:gd name="T24" fmla="*/ 77 w 154"/>
                <a:gd name="T25" fmla="*/ 7 h 154"/>
                <a:gd name="T26" fmla="*/ 77 w 154"/>
                <a:gd name="T27" fmla="*/ 0 h 154"/>
                <a:gd name="T28" fmla="*/ 0 w 154"/>
                <a:gd name="T29" fmla="*/ 0 h 154"/>
                <a:gd name="T30" fmla="*/ 0 w 154"/>
                <a:gd name="T31" fmla="*/ 7 h 154"/>
                <a:gd name="T32" fmla="*/ 13 w 154"/>
                <a:gd name="T33" fmla="*/ 13 h 154"/>
                <a:gd name="T34" fmla="*/ 19 w 154"/>
                <a:gd name="T35" fmla="*/ 26 h 154"/>
                <a:gd name="T36" fmla="*/ 77 w 154"/>
                <a:gd name="T37" fmla="*/ 154 h 154"/>
                <a:gd name="T38" fmla="*/ 84 w 154"/>
                <a:gd name="T39" fmla="*/ 154 h 154"/>
                <a:gd name="T40" fmla="*/ 135 w 154"/>
                <a:gd name="T41" fmla="*/ 26 h 154"/>
                <a:gd name="T42" fmla="*/ 148 w 154"/>
                <a:gd name="T43" fmla="*/ 13 h 154"/>
                <a:gd name="T44" fmla="*/ 154 w 154"/>
                <a:gd name="T45" fmla="*/ 7 h 154"/>
                <a:gd name="T46" fmla="*/ 154 w 154"/>
                <a:gd name="T47" fmla="*/ 0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4"/>
                <a:gd name="T73" fmla="*/ 0 h 154"/>
                <a:gd name="T74" fmla="*/ 154 w 154"/>
                <a:gd name="T75" fmla="*/ 154 h 1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4" h="154">
                  <a:moveTo>
                    <a:pt x="154" y="0"/>
                  </a:moveTo>
                  <a:lnTo>
                    <a:pt x="109" y="0"/>
                  </a:lnTo>
                  <a:lnTo>
                    <a:pt x="109" y="7"/>
                  </a:lnTo>
                  <a:lnTo>
                    <a:pt x="122" y="13"/>
                  </a:lnTo>
                  <a:lnTo>
                    <a:pt x="129" y="19"/>
                  </a:lnTo>
                  <a:lnTo>
                    <a:pt x="129" y="26"/>
                  </a:lnTo>
                  <a:lnTo>
                    <a:pt x="122" y="32"/>
                  </a:lnTo>
                  <a:lnTo>
                    <a:pt x="96" y="109"/>
                  </a:lnTo>
                  <a:lnTo>
                    <a:pt x="64" y="39"/>
                  </a:lnTo>
                  <a:lnTo>
                    <a:pt x="64" y="26"/>
                  </a:lnTo>
                  <a:lnTo>
                    <a:pt x="58" y="19"/>
                  </a:lnTo>
                  <a:lnTo>
                    <a:pt x="64" y="7"/>
                  </a:lnTo>
                  <a:lnTo>
                    <a:pt x="77" y="7"/>
                  </a:lnTo>
                  <a:lnTo>
                    <a:pt x="7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3" y="13"/>
                  </a:lnTo>
                  <a:lnTo>
                    <a:pt x="19" y="26"/>
                  </a:lnTo>
                  <a:lnTo>
                    <a:pt x="77" y="154"/>
                  </a:lnTo>
                  <a:lnTo>
                    <a:pt x="84" y="154"/>
                  </a:lnTo>
                  <a:lnTo>
                    <a:pt x="135" y="26"/>
                  </a:lnTo>
                  <a:lnTo>
                    <a:pt x="148" y="13"/>
                  </a:lnTo>
                  <a:lnTo>
                    <a:pt x="154" y="7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080" name="Freeform 6"/>
            <p:cNvSpPr>
              <a:spLocks/>
            </p:cNvSpPr>
            <p:nvPr/>
          </p:nvSpPr>
          <p:spPr bwMode="auto">
            <a:xfrm>
              <a:off x="333" y="2187"/>
              <a:ext cx="64" cy="77"/>
            </a:xfrm>
            <a:custGeom>
              <a:avLst/>
              <a:gdLst>
                <a:gd name="T0" fmla="*/ 6 w 64"/>
                <a:gd name="T1" fmla="*/ 51 h 77"/>
                <a:gd name="T2" fmla="*/ 0 w 64"/>
                <a:gd name="T3" fmla="*/ 77 h 77"/>
                <a:gd name="T4" fmla="*/ 6 w 64"/>
                <a:gd name="T5" fmla="*/ 77 h 77"/>
                <a:gd name="T6" fmla="*/ 6 w 64"/>
                <a:gd name="T7" fmla="*/ 71 h 77"/>
                <a:gd name="T8" fmla="*/ 13 w 64"/>
                <a:gd name="T9" fmla="*/ 71 h 77"/>
                <a:gd name="T10" fmla="*/ 19 w 64"/>
                <a:gd name="T11" fmla="*/ 77 h 77"/>
                <a:gd name="T12" fmla="*/ 26 w 64"/>
                <a:gd name="T13" fmla="*/ 77 h 77"/>
                <a:gd name="T14" fmla="*/ 45 w 64"/>
                <a:gd name="T15" fmla="*/ 71 h 77"/>
                <a:gd name="T16" fmla="*/ 51 w 64"/>
                <a:gd name="T17" fmla="*/ 51 h 77"/>
                <a:gd name="T18" fmla="*/ 51 w 64"/>
                <a:gd name="T19" fmla="*/ 45 h 77"/>
                <a:gd name="T20" fmla="*/ 45 w 64"/>
                <a:gd name="T21" fmla="*/ 32 h 77"/>
                <a:gd name="T22" fmla="*/ 39 w 64"/>
                <a:gd name="T23" fmla="*/ 26 h 77"/>
                <a:gd name="T24" fmla="*/ 32 w 64"/>
                <a:gd name="T25" fmla="*/ 13 h 77"/>
                <a:gd name="T26" fmla="*/ 39 w 64"/>
                <a:gd name="T27" fmla="*/ 6 h 77"/>
                <a:gd name="T28" fmla="*/ 39 w 64"/>
                <a:gd name="T29" fmla="*/ 6 h 77"/>
                <a:gd name="T30" fmla="*/ 51 w 64"/>
                <a:gd name="T31" fmla="*/ 13 h 77"/>
                <a:gd name="T32" fmla="*/ 58 w 64"/>
                <a:gd name="T33" fmla="*/ 26 h 77"/>
                <a:gd name="T34" fmla="*/ 58 w 64"/>
                <a:gd name="T35" fmla="*/ 26 h 77"/>
                <a:gd name="T36" fmla="*/ 64 w 64"/>
                <a:gd name="T37" fmla="*/ 0 h 77"/>
                <a:gd name="T38" fmla="*/ 58 w 64"/>
                <a:gd name="T39" fmla="*/ 0 h 77"/>
                <a:gd name="T40" fmla="*/ 58 w 64"/>
                <a:gd name="T41" fmla="*/ 0 h 77"/>
                <a:gd name="T42" fmla="*/ 39 w 64"/>
                <a:gd name="T43" fmla="*/ 0 h 77"/>
                <a:gd name="T44" fmla="*/ 26 w 64"/>
                <a:gd name="T45" fmla="*/ 0 h 77"/>
                <a:gd name="T46" fmla="*/ 19 w 64"/>
                <a:gd name="T47" fmla="*/ 6 h 77"/>
                <a:gd name="T48" fmla="*/ 19 w 64"/>
                <a:gd name="T49" fmla="*/ 19 h 77"/>
                <a:gd name="T50" fmla="*/ 26 w 64"/>
                <a:gd name="T51" fmla="*/ 32 h 77"/>
                <a:gd name="T52" fmla="*/ 32 w 64"/>
                <a:gd name="T53" fmla="*/ 39 h 77"/>
                <a:gd name="T54" fmla="*/ 39 w 64"/>
                <a:gd name="T55" fmla="*/ 51 h 77"/>
                <a:gd name="T56" fmla="*/ 39 w 64"/>
                <a:gd name="T57" fmla="*/ 58 h 77"/>
                <a:gd name="T58" fmla="*/ 39 w 64"/>
                <a:gd name="T59" fmla="*/ 64 h 77"/>
                <a:gd name="T60" fmla="*/ 26 w 64"/>
                <a:gd name="T61" fmla="*/ 71 h 77"/>
                <a:gd name="T62" fmla="*/ 13 w 64"/>
                <a:gd name="T63" fmla="*/ 64 h 77"/>
                <a:gd name="T64" fmla="*/ 6 w 64"/>
                <a:gd name="T65" fmla="*/ 51 h 77"/>
                <a:gd name="T66" fmla="*/ 6 w 64"/>
                <a:gd name="T67" fmla="*/ 51 h 7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"/>
                <a:gd name="T103" fmla="*/ 0 h 77"/>
                <a:gd name="T104" fmla="*/ 64 w 64"/>
                <a:gd name="T105" fmla="*/ 77 h 7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" h="77">
                  <a:moveTo>
                    <a:pt x="6" y="51"/>
                  </a:moveTo>
                  <a:lnTo>
                    <a:pt x="0" y="77"/>
                  </a:lnTo>
                  <a:lnTo>
                    <a:pt x="6" y="77"/>
                  </a:lnTo>
                  <a:lnTo>
                    <a:pt x="6" y="71"/>
                  </a:lnTo>
                  <a:lnTo>
                    <a:pt x="13" y="71"/>
                  </a:lnTo>
                  <a:lnTo>
                    <a:pt x="19" y="77"/>
                  </a:lnTo>
                  <a:lnTo>
                    <a:pt x="26" y="77"/>
                  </a:lnTo>
                  <a:lnTo>
                    <a:pt x="45" y="71"/>
                  </a:lnTo>
                  <a:lnTo>
                    <a:pt x="51" y="51"/>
                  </a:lnTo>
                  <a:lnTo>
                    <a:pt x="51" y="45"/>
                  </a:lnTo>
                  <a:lnTo>
                    <a:pt x="45" y="32"/>
                  </a:lnTo>
                  <a:lnTo>
                    <a:pt x="39" y="26"/>
                  </a:lnTo>
                  <a:lnTo>
                    <a:pt x="32" y="13"/>
                  </a:lnTo>
                  <a:lnTo>
                    <a:pt x="39" y="6"/>
                  </a:lnTo>
                  <a:lnTo>
                    <a:pt x="51" y="13"/>
                  </a:lnTo>
                  <a:lnTo>
                    <a:pt x="58" y="26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9" y="19"/>
                  </a:lnTo>
                  <a:lnTo>
                    <a:pt x="26" y="32"/>
                  </a:lnTo>
                  <a:lnTo>
                    <a:pt x="32" y="39"/>
                  </a:lnTo>
                  <a:lnTo>
                    <a:pt x="39" y="51"/>
                  </a:lnTo>
                  <a:lnTo>
                    <a:pt x="39" y="58"/>
                  </a:lnTo>
                  <a:lnTo>
                    <a:pt x="39" y="64"/>
                  </a:lnTo>
                  <a:lnTo>
                    <a:pt x="26" y="71"/>
                  </a:lnTo>
                  <a:lnTo>
                    <a:pt x="13" y="64"/>
                  </a:lnTo>
                  <a:lnTo>
                    <a:pt x="6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081" name="Freeform 7"/>
            <p:cNvSpPr>
              <a:spLocks/>
            </p:cNvSpPr>
            <p:nvPr/>
          </p:nvSpPr>
          <p:spPr bwMode="auto">
            <a:xfrm>
              <a:off x="1028" y="2932"/>
              <a:ext cx="160" cy="154"/>
            </a:xfrm>
            <a:custGeom>
              <a:avLst/>
              <a:gdLst>
                <a:gd name="T0" fmla="*/ 160 w 160"/>
                <a:gd name="T1" fmla="*/ 0 h 154"/>
                <a:gd name="T2" fmla="*/ 109 w 160"/>
                <a:gd name="T3" fmla="*/ 0 h 154"/>
                <a:gd name="T4" fmla="*/ 109 w 160"/>
                <a:gd name="T5" fmla="*/ 0 h 154"/>
                <a:gd name="T6" fmla="*/ 122 w 160"/>
                <a:gd name="T7" fmla="*/ 6 h 154"/>
                <a:gd name="T8" fmla="*/ 128 w 160"/>
                <a:gd name="T9" fmla="*/ 13 h 154"/>
                <a:gd name="T10" fmla="*/ 128 w 160"/>
                <a:gd name="T11" fmla="*/ 19 h 154"/>
                <a:gd name="T12" fmla="*/ 128 w 160"/>
                <a:gd name="T13" fmla="*/ 25 h 154"/>
                <a:gd name="T14" fmla="*/ 96 w 160"/>
                <a:gd name="T15" fmla="*/ 103 h 154"/>
                <a:gd name="T16" fmla="*/ 64 w 160"/>
                <a:gd name="T17" fmla="*/ 32 h 154"/>
                <a:gd name="T18" fmla="*/ 64 w 160"/>
                <a:gd name="T19" fmla="*/ 25 h 154"/>
                <a:gd name="T20" fmla="*/ 57 w 160"/>
                <a:gd name="T21" fmla="*/ 13 h 154"/>
                <a:gd name="T22" fmla="*/ 64 w 160"/>
                <a:gd name="T23" fmla="*/ 6 h 154"/>
                <a:gd name="T24" fmla="*/ 77 w 160"/>
                <a:gd name="T25" fmla="*/ 0 h 154"/>
                <a:gd name="T26" fmla="*/ 77 w 160"/>
                <a:gd name="T27" fmla="*/ 0 h 154"/>
                <a:gd name="T28" fmla="*/ 0 w 160"/>
                <a:gd name="T29" fmla="*/ 0 h 154"/>
                <a:gd name="T30" fmla="*/ 0 w 160"/>
                <a:gd name="T31" fmla="*/ 0 h 154"/>
                <a:gd name="T32" fmla="*/ 12 w 160"/>
                <a:gd name="T33" fmla="*/ 6 h 154"/>
                <a:gd name="T34" fmla="*/ 19 w 160"/>
                <a:gd name="T35" fmla="*/ 19 h 154"/>
                <a:gd name="T36" fmla="*/ 83 w 160"/>
                <a:gd name="T37" fmla="*/ 154 h 154"/>
                <a:gd name="T38" fmla="*/ 90 w 160"/>
                <a:gd name="T39" fmla="*/ 154 h 154"/>
                <a:gd name="T40" fmla="*/ 141 w 160"/>
                <a:gd name="T41" fmla="*/ 19 h 154"/>
                <a:gd name="T42" fmla="*/ 147 w 160"/>
                <a:gd name="T43" fmla="*/ 6 h 154"/>
                <a:gd name="T44" fmla="*/ 160 w 160"/>
                <a:gd name="T45" fmla="*/ 0 h 154"/>
                <a:gd name="T46" fmla="*/ 160 w 160"/>
                <a:gd name="T47" fmla="*/ 0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0"/>
                <a:gd name="T73" fmla="*/ 0 h 154"/>
                <a:gd name="T74" fmla="*/ 160 w 160"/>
                <a:gd name="T75" fmla="*/ 154 h 1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0" h="154">
                  <a:moveTo>
                    <a:pt x="160" y="0"/>
                  </a:moveTo>
                  <a:lnTo>
                    <a:pt x="109" y="0"/>
                  </a:lnTo>
                  <a:lnTo>
                    <a:pt x="122" y="6"/>
                  </a:lnTo>
                  <a:lnTo>
                    <a:pt x="128" y="13"/>
                  </a:lnTo>
                  <a:lnTo>
                    <a:pt x="128" y="19"/>
                  </a:lnTo>
                  <a:lnTo>
                    <a:pt x="128" y="25"/>
                  </a:lnTo>
                  <a:lnTo>
                    <a:pt x="96" y="103"/>
                  </a:lnTo>
                  <a:lnTo>
                    <a:pt x="64" y="32"/>
                  </a:lnTo>
                  <a:lnTo>
                    <a:pt x="64" y="25"/>
                  </a:lnTo>
                  <a:lnTo>
                    <a:pt x="57" y="13"/>
                  </a:lnTo>
                  <a:lnTo>
                    <a:pt x="64" y="6"/>
                  </a:lnTo>
                  <a:lnTo>
                    <a:pt x="77" y="0"/>
                  </a:lnTo>
                  <a:lnTo>
                    <a:pt x="0" y="0"/>
                  </a:lnTo>
                  <a:lnTo>
                    <a:pt x="12" y="6"/>
                  </a:lnTo>
                  <a:lnTo>
                    <a:pt x="19" y="19"/>
                  </a:lnTo>
                  <a:lnTo>
                    <a:pt x="83" y="154"/>
                  </a:lnTo>
                  <a:lnTo>
                    <a:pt x="90" y="154"/>
                  </a:lnTo>
                  <a:lnTo>
                    <a:pt x="141" y="19"/>
                  </a:lnTo>
                  <a:lnTo>
                    <a:pt x="147" y="6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082" name="Freeform 8"/>
            <p:cNvSpPr>
              <a:spLocks/>
            </p:cNvSpPr>
            <p:nvPr/>
          </p:nvSpPr>
          <p:spPr bwMode="auto">
            <a:xfrm>
              <a:off x="1188" y="3060"/>
              <a:ext cx="58" cy="77"/>
            </a:xfrm>
            <a:custGeom>
              <a:avLst/>
              <a:gdLst>
                <a:gd name="T0" fmla="*/ 0 w 58"/>
                <a:gd name="T1" fmla="*/ 52 h 77"/>
                <a:gd name="T2" fmla="*/ 0 w 58"/>
                <a:gd name="T3" fmla="*/ 77 h 77"/>
                <a:gd name="T4" fmla="*/ 0 w 58"/>
                <a:gd name="T5" fmla="*/ 77 h 77"/>
                <a:gd name="T6" fmla="*/ 0 w 58"/>
                <a:gd name="T7" fmla="*/ 77 h 77"/>
                <a:gd name="T8" fmla="*/ 7 w 58"/>
                <a:gd name="T9" fmla="*/ 71 h 77"/>
                <a:gd name="T10" fmla="*/ 13 w 58"/>
                <a:gd name="T11" fmla="*/ 77 h 77"/>
                <a:gd name="T12" fmla="*/ 20 w 58"/>
                <a:gd name="T13" fmla="*/ 77 h 77"/>
                <a:gd name="T14" fmla="*/ 39 w 58"/>
                <a:gd name="T15" fmla="*/ 71 h 77"/>
                <a:gd name="T16" fmla="*/ 45 w 58"/>
                <a:gd name="T17" fmla="*/ 52 h 77"/>
                <a:gd name="T18" fmla="*/ 45 w 58"/>
                <a:gd name="T19" fmla="*/ 45 h 77"/>
                <a:gd name="T20" fmla="*/ 39 w 58"/>
                <a:gd name="T21" fmla="*/ 32 h 77"/>
                <a:gd name="T22" fmla="*/ 32 w 58"/>
                <a:gd name="T23" fmla="*/ 26 h 77"/>
                <a:gd name="T24" fmla="*/ 26 w 58"/>
                <a:gd name="T25" fmla="*/ 13 h 77"/>
                <a:gd name="T26" fmla="*/ 32 w 58"/>
                <a:gd name="T27" fmla="*/ 7 h 77"/>
                <a:gd name="T28" fmla="*/ 32 w 58"/>
                <a:gd name="T29" fmla="*/ 7 h 77"/>
                <a:gd name="T30" fmla="*/ 45 w 58"/>
                <a:gd name="T31" fmla="*/ 13 h 77"/>
                <a:gd name="T32" fmla="*/ 52 w 58"/>
                <a:gd name="T33" fmla="*/ 26 h 77"/>
                <a:gd name="T34" fmla="*/ 52 w 58"/>
                <a:gd name="T35" fmla="*/ 26 h 77"/>
                <a:gd name="T36" fmla="*/ 58 w 58"/>
                <a:gd name="T37" fmla="*/ 0 h 77"/>
                <a:gd name="T38" fmla="*/ 58 w 58"/>
                <a:gd name="T39" fmla="*/ 0 h 77"/>
                <a:gd name="T40" fmla="*/ 52 w 58"/>
                <a:gd name="T41" fmla="*/ 7 h 77"/>
                <a:gd name="T42" fmla="*/ 52 w 58"/>
                <a:gd name="T43" fmla="*/ 7 h 77"/>
                <a:gd name="T44" fmla="*/ 45 w 58"/>
                <a:gd name="T45" fmla="*/ 7 h 77"/>
                <a:gd name="T46" fmla="*/ 32 w 58"/>
                <a:gd name="T47" fmla="*/ 0 h 77"/>
                <a:gd name="T48" fmla="*/ 20 w 58"/>
                <a:gd name="T49" fmla="*/ 0 h 77"/>
                <a:gd name="T50" fmla="*/ 13 w 58"/>
                <a:gd name="T51" fmla="*/ 7 h 77"/>
                <a:gd name="T52" fmla="*/ 13 w 58"/>
                <a:gd name="T53" fmla="*/ 19 h 77"/>
                <a:gd name="T54" fmla="*/ 20 w 58"/>
                <a:gd name="T55" fmla="*/ 32 h 77"/>
                <a:gd name="T56" fmla="*/ 26 w 58"/>
                <a:gd name="T57" fmla="*/ 39 h 77"/>
                <a:gd name="T58" fmla="*/ 32 w 58"/>
                <a:gd name="T59" fmla="*/ 52 h 77"/>
                <a:gd name="T60" fmla="*/ 32 w 58"/>
                <a:gd name="T61" fmla="*/ 58 h 77"/>
                <a:gd name="T62" fmla="*/ 32 w 58"/>
                <a:gd name="T63" fmla="*/ 64 h 77"/>
                <a:gd name="T64" fmla="*/ 20 w 58"/>
                <a:gd name="T65" fmla="*/ 71 h 77"/>
                <a:gd name="T66" fmla="*/ 7 w 58"/>
                <a:gd name="T67" fmla="*/ 64 h 77"/>
                <a:gd name="T68" fmla="*/ 7 w 58"/>
                <a:gd name="T69" fmla="*/ 52 h 77"/>
                <a:gd name="T70" fmla="*/ 0 w 58"/>
                <a:gd name="T71" fmla="*/ 52 h 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8"/>
                <a:gd name="T109" fmla="*/ 0 h 77"/>
                <a:gd name="T110" fmla="*/ 58 w 58"/>
                <a:gd name="T111" fmla="*/ 77 h 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8" h="77">
                  <a:moveTo>
                    <a:pt x="0" y="52"/>
                  </a:moveTo>
                  <a:lnTo>
                    <a:pt x="0" y="77"/>
                  </a:lnTo>
                  <a:lnTo>
                    <a:pt x="7" y="71"/>
                  </a:lnTo>
                  <a:lnTo>
                    <a:pt x="13" y="77"/>
                  </a:lnTo>
                  <a:lnTo>
                    <a:pt x="20" y="77"/>
                  </a:lnTo>
                  <a:lnTo>
                    <a:pt x="39" y="71"/>
                  </a:lnTo>
                  <a:lnTo>
                    <a:pt x="45" y="52"/>
                  </a:lnTo>
                  <a:lnTo>
                    <a:pt x="45" y="45"/>
                  </a:lnTo>
                  <a:lnTo>
                    <a:pt x="39" y="32"/>
                  </a:lnTo>
                  <a:lnTo>
                    <a:pt x="32" y="26"/>
                  </a:lnTo>
                  <a:lnTo>
                    <a:pt x="26" y="13"/>
                  </a:lnTo>
                  <a:lnTo>
                    <a:pt x="32" y="7"/>
                  </a:lnTo>
                  <a:lnTo>
                    <a:pt x="45" y="13"/>
                  </a:lnTo>
                  <a:lnTo>
                    <a:pt x="52" y="26"/>
                  </a:lnTo>
                  <a:lnTo>
                    <a:pt x="58" y="0"/>
                  </a:lnTo>
                  <a:lnTo>
                    <a:pt x="52" y="7"/>
                  </a:lnTo>
                  <a:lnTo>
                    <a:pt x="45" y="7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13" y="7"/>
                  </a:lnTo>
                  <a:lnTo>
                    <a:pt x="13" y="19"/>
                  </a:lnTo>
                  <a:lnTo>
                    <a:pt x="20" y="32"/>
                  </a:lnTo>
                  <a:lnTo>
                    <a:pt x="26" y="39"/>
                  </a:lnTo>
                  <a:lnTo>
                    <a:pt x="32" y="52"/>
                  </a:lnTo>
                  <a:lnTo>
                    <a:pt x="32" y="58"/>
                  </a:lnTo>
                  <a:lnTo>
                    <a:pt x="32" y="64"/>
                  </a:lnTo>
                  <a:lnTo>
                    <a:pt x="20" y="71"/>
                  </a:lnTo>
                  <a:lnTo>
                    <a:pt x="7" y="64"/>
                  </a:lnTo>
                  <a:lnTo>
                    <a:pt x="7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083" name="Freeform 9"/>
            <p:cNvSpPr>
              <a:spLocks noEditPoints="1"/>
            </p:cNvSpPr>
            <p:nvPr/>
          </p:nvSpPr>
          <p:spPr bwMode="auto">
            <a:xfrm>
              <a:off x="1330" y="2996"/>
              <a:ext cx="109" cy="58"/>
            </a:xfrm>
            <a:custGeom>
              <a:avLst/>
              <a:gdLst>
                <a:gd name="T0" fmla="*/ 109 w 109"/>
                <a:gd name="T1" fmla="*/ 0 h 58"/>
                <a:gd name="T2" fmla="*/ 0 w 109"/>
                <a:gd name="T3" fmla="*/ 0 h 58"/>
                <a:gd name="T4" fmla="*/ 0 w 109"/>
                <a:gd name="T5" fmla="*/ 13 h 58"/>
                <a:gd name="T6" fmla="*/ 109 w 109"/>
                <a:gd name="T7" fmla="*/ 13 h 58"/>
                <a:gd name="T8" fmla="*/ 109 w 109"/>
                <a:gd name="T9" fmla="*/ 0 h 58"/>
                <a:gd name="T10" fmla="*/ 109 w 109"/>
                <a:gd name="T11" fmla="*/ 39 h 58"/>
                <a:gd name="T12" fmla="*/ 0 w 109"/>
                <a:gd name="T13" fmla="*/ 39 h 58"/>
                <a:gd name="T14" fmla="*/ 0 w 109"/>
                <a:gd name="T15" fmla="*/ 58 h 58"/>
                <a:gd name="T16" fmla="*/ 109 w 109"/>
                <a:gd name="T17" fmla="*/ 58 h 58"/>
                <a:gd name="T18" fmla="*/ 109 w 109"/>
                <a:gd name="T19" fmla="*/ 39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9"/>
                <a:gd name="T31" fmla="*/ 0 h 58"/>
                <a:gd name="T32" fmla="*/ 109 w 109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9" h="58">
                  <a:moveTo>
                    <a:pt x="109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109" y="13"/>
                  </a:lnTo>
                  <a:lnTo>
                    <a:pt x="109" y="0"/>
                  </a:lnTo>
                  <a:close/>
                  <a:moveTo>
                    <a:pt x="109" y="39"/>
                  </a:moveTo>
                  <a:lnTo>
                    <a:pt x="0" y="39"/>
                  </a:lnTo>
                  <a:lnTo>
                    <a:pt x="0" y="58"/>
                  </a:lnTo>
                  <a:lnTo>
                    <a:pt x="109" y="58"/>
                  </a:lnTo>
                  <a:lnTo>
                    <a:pt x="109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084" name="Freeform 10"/>
            <p:cNvSpPr>
              <a:spLocks/>
            </p:cNvSpPr>
            <p:nvPr/>
          </p:nvSpPr>
          <p:spPr bwMode="auto">
            <a:xfrm>
              <a:off x="1523" y="2932"/>
              <a:ext cx="141" cy="147"/>
            </a:xfrm>
            <a:custGeom>
              <a:avLst/>
              <a:gdLst>
                <a:gd name="T0" fmla="*/ 141 w 141"/>
                <a:gd name="T1" fmla="*/ 96 h 147"/>
                <a:gd name="T2" fmla="*/ 135 w 141"/>
                <a:gd name="T3" fmla="*/ 96 h 147"/>
                <a:gd name="T4" fmla="*/ 122 w 141"/>
                <a:gd name="T5" fmla="*/ 122 h 147"/>
                <a:gd name="T6" fmla="*/ 103 w 141"/>
                <a:gd name="T7" fmla="*/ 135 h 147"/>
                <a:gd name="T8" fmla="*/ 77 w 141"/>
                <a:gd name="T9" fmla="*/ 141 h 147"/>
                <a:gd name="T10" fmla="*/ 45 w 141"/>
                <a:gd name="T11" fmla="*/ 141 h 147"/>
                <a:gd name="T12" fmla="*/ 135 w 141"/>
                <a:gd name="T13" fmla="*/ 0 h 147"/>
                <a:gd name="T14" fmla="*/ 135 w 141"/>
                <a:gd name="T15" fmla="*/ 0 h 147"/>
                <a:gd name="T16" fmla="*/ 13 w 141"/>
                <a:gd name="T17" fmla="*/ 0 h 147"/>
                <a:gd name="T18" fmla="*/ 6 w 141"/>
                <a:gd name="T19" fmla="*/ 45 h 147"/>
                <a:gd name="T20" fmla="*/ 13 w 141"/>
                <a:gd name="T21" fmla="*/ 45 h 147"/>
                <a:gd name="T22" fmla="*/ 25 w 141"/>
                <a:gd name="T23" fmla="*/ 25 h 147"/>
                <a:gd name="T24" fmla="*/ 45 w 141"/>
                <a:gd name="T25" fmla="*/ 6 h 147"/>
                <a:gd name="T26" fmla="*/ 58 w 141"/>
                <a:gd name="T27" fmla="*/ 6 h 147"/>
                <a:gd name="T28" fmla="*/ 70 w 141"/>
                <a:gd name="T29" fmla="*/ 6 h 147"/>
                <a:gd name="T30" fmla="*/ 90 w 141"/>
                <a:gd name="T31" fmla="*/ 6 h 147"/>
                <a:gd name="T32" fmla="*/ 0 w 141"/>
                <a:gd name="T33" fmla="*/ 141 h 147"/>
                <a:gd name="T34" fmla="*/ 0 w 141"/>
                <a:gd name="T35" fmla="*/ 147 h 147"/>
                <a:gd name="T36" fmla="*/ 135 w 141"/>
                <a:gd name="T37" fmla="*/ 147 h 147"/>
                <a:gd name="T38" fmla="*/ 141 w 141"/>
                <a:gd name="T39" fmla="*/ 96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1"/>
                <a:gd name="T61" fmla="*/ 0 h 147"/>
                <a:gd name="T62" fmla="*/ 141 w 141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1" h="147">
                  <a:moveTo>
                    <a:pt x="141" y="96"/>
                  </a:moveTo>
                  <a:lnTo>
                    <a:pt x="135" y="96"/>
                  </a:lnTo>
                  <a:lnTo>
                    <a:pt x="122" y="122"/>
                  </a:lnTo>
                  <a:lnTo>
                    <a:pt x="103" y="135"/>
                  </a:lnTo>
                  <a:lnTo>
                    <a:pt x="77" y="141"/>
                  </a:lnTo>
                  <a:lnTo>
                    <a:pt x="45" y="141"/>
                  </a:lnTo>
                  <a:lnTo>
                    <a:pt x="135" y="0"/>
                  </a:lnTo>
                  <a:lnTo>
                    <a:pt x="13" y="0"/>
                  </a:lnTo>
                  <a:lnTo>
                    <a:pt x="6" y="45"/>
                  </a:lnTo>
                  <a:lnTo>
                    <a:pt x="13" y="45"/>
                  </a:lnTo>
                  <a:lnTo>
                    <a:pt x="25" y="25"/>
                  </a:lnTo>
                  <a:lnTo>
                    <a:pt x="45" y="6"/>
                  </a:lnTo>
                  <a:lnTo>
                    <a:pt x="58" y="6"/>
                  </a:lnTo>
                  <a:lnTo>
                    <a:pt x="70" y="6"/>
                  </a:lnTo>
                  <a:lnTo>
                    <a:pt x="90" y="6"/>
                  </a:lnTo>
                  <a:lnTo>
                    <a:pt x="0" y="141"/>
                  </a:lnTo>
                  <a:lnTo>
                    <a:pt x="0" y="147"/>
                  </a:lnTo>
                  <a:lnTo>
                    <a:pt x="135" y="147"/>
                  </a:lnTo>
                  <a:lnTo>
                    <a:pt x="141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085" name="Freeform 11"/>
            <p:cNvSpPr>
              <a:spLocks/>
            </p:cNvSpPr>
            <p:nvPr/>
          </p:nvSpPr>
          <p:spPr bwMode="auto">
            <a:xfrm>
              <a:off x="1677" y="3060"/>
              <a:ext cx="58" cy="77"/>
            </a:xfrm>
            <a:custGeom>
              <a:avLst/>
              <a:gdLst>
                <a:gd name="T0" fmla="*/ 0 w 58"/>
                <a:gd name="T1" fmla="*/ 52 h 77"/>
                <a:gd name="T2" fmla="*/ 0 w 58"/>
                <a:gd name="T3" fmla="*/ 77 h 77"/>
                <a:gd name="T4" fmla="*/ 0 w 58"/>
                <a:gd name="T5" fmla="*/ 77 h 77"/>
                <a:gd name="T6" fmla="*/ 0 w 58"/>
                <a:gd name="T7" fmla="*/ 77 h 77"/>
                <a:gd name="T8" fmla="*/ 6 w 58"/>
                <a:gd name="T9" fmla="*/ 71 h 77"/>
                <a:gd name="T10" fmla="*/ 13 w 58"/>
                <a:gd name="T11" fmla="*/ 77 h 77"/>
                <a:gd name="T12" fmla="*/ 19 w 58"/>
                <a:gd name="T13" fmla="*/ 77 h 77"/>
                <a:gd name="T14" fmla="*/ 39 w 58"/>
                <a:gd name="T15" fmla="*/ 71 h 77"/>
                <a:gd name="T16" fmla="*/ 45 w 58"/>
                <a:gd name="T17" fmla="*/ 52 h 77"/>
                <a:gd name="T18" fmla="*/ 45 w 58"/>
                <a:gd name="T19" fmla="*/ 45 h 77"/>
                <a:gd name="T20" fmla="*/ 39 w 58"/>
                <a:gd name="T21" fmla="*/ 32 h 77"/>
                <a:gd name="T22" fmla="*/ 32 w 58"/>
                <a:gd name="T23" fmla="*/ 26 h 77"/>
                <a:gd name="T24" fmla="*/ 26 w 58"/>
                <a:gd name="T25" fmla="*/ 13 h 77"/>
                <a:gd name="T26" fmla="*/ 32 w 58"/>
                <a:gd name="T27" fmla="*/ 7 h 77"/>
                <a:gd name="T28" fmla="*/ 32 w 58"/>
                <a:gd name="T29" fmla="*/ 7 h 77"/>
                <a:gd name="T30" fmla="*/ 45 w 58"/>
                <a:gd name="T31" fmla="*/ 13 h 77"/>
                <a:gd name="T32" fmla="*/ 52 w 58"/>
                <a:gd name="T33" fmla="*/ 26 h 77"/>
                <a:gd name="T34" fmla="*/ 52 w 58"/>
                <a:gd name="T35" fmla="*/ 26 h 77"/>
                <a:gd name="T36" fmla="*/ 58 w 58"/>
                <a:gd name="T37" fmla="*/ 0 h 77"/>
                <a:gd name="T38" fmla="*/ 58 w 58"/>
                <a:gd name="T39" fmla="*/ 0 h 77"/>
                <a:gd name="T40" fmla="*/ 52 w 58"/>
                <a:gd name="T41" fmla="*/ 7 h 77"/>
                <a:gd name="T42" fmla="*/ 52 w 58"/>
                <a:gd name="T43" fmla="*/ 7 h 77"/>
                <a:gd name="T44" fmla="*/ 45 w 58"/>
                <a:gd name="T45" fmla="*/ 7 h 77"/>
                <a:gd name="T46" fmla="*/ 32 w 58"/>
                <a:gd name="T47" fmla="*/ 0 h 77"/>
                <a:gd name="T48" fmla="*/ 19 w 58"/>
                <a:gd name="T49" fmla="*/ 0 h 77"/>
                <a:gd name="T50" fmla="*/ 13 w 58"/>
                <a:gd name="T51" fmla="*/ 7 h 77"/>
                <a:gd name="T52" fmla="*/ 13 w 58"/>
                <a:gd name="T53" fmla="*/ 19 h 77"/>
                <a:gd name="T54" fmla="*/ 19 w 58"/>
                <a:gd name="T55" fmla="*/ 32 h 77"/>
                <a:gd name="T56" fmla="*/ 26 w 58"/>
                <a:gd name="T57" fmla="*/ 39 h 77"/>
                <a:gd name="T58" fmla="*/ 32 w 58"/>
                <a:gd name="T59" fmla="*/ 52 h 77"/>
                <a:gd name="T60" fmla="*/ 32 w 58"/>
                <a:gd name="T61" fmla="*/ 58 h 77"/>
                <a:gd name="T62" fmla="*/ 32 w 58"/>
                <a:gd name="T63" fmla="*/ 64 h 77"/>
                <a:gd name="T64" fmla="*/ 19 w 58"/>
                <a:gd name="T65" fmla="*/ 71 h 77"/>
                <a:gd name="T66" fmla="*/ 6 w 58"/>
                <a:gd name="T67" fmla="*/ 64 h 77"/>
                <a:gd name="T68" fmla="*/ 6 w 58"/>
                <a:gd name="T69" fmla="*/ 52 h 77"/>
                <a:gd name="T70" fmla="*/ 0 w 58"/>
                <a:gd name="T71" fmla="*/ 52 h 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8"/>
                <a:gd name="T109" fmla="*/ 0 h 77"/>
                <a:gd name="T110" fmla="*/ 58 w 58"/>
                <a:gd name="T111" fmla="*/ 77 h 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8" h="77">
                  <a:moveTo>
                    <a:pt x="0" y="52"/>
                  </a:moveTo>
                  <a:lnTo>
                    <a:pt x="0" y="77"/>
                  </a:lnTo>
                  <a:lnTo>
                    <a:pt x="6" y="71"/>
                  </a:lnTo>
                  <a:lnTo>
                    <a:pt x="13" y="77"/>
                  </a:lnTo>
                  <a:lnTo>
                    <a:pt x="19" y="77"/>
                  </a:lnTo>
                  <a:lnTo>
                    <a:pt x="39" y="71"/>
                  </a:lnTo>
                  <a:lnTo>
                    <a:pt x="45" y="52"/>
                  </a:lnTo>
                  <a:lnTo>
                    <a:pt x="45" y="45"/>
                  </a:lnTo>
                  <a:lnTo>
                    <a:pt x="39" y="32"/>
                  </a:lnTo>
                  <a:lnTo>
                    <a:pt x="32" y="26"/>
                  </a:lnTo>
                  <a:lnTo>
                    <a:pt x="26" y="13"/>
                  </a:lnTo>
                  <a:lnTo>
                    <a:pt x="32" y="7"/>
                  </a:lnTo>
                  <a:lnTo>
                    <a:pt x="45" y="13"/>
                  </a:lnTo>
                  <a:lnTo>
                    <a:pt x="52" y="26"/>
                  </a:lnTo>
                  <a:lnTo>
                    <a:pt x="58" y="0"/>
                  </a:lnTo>
                  <a:lnTo>
                    <a:pt x="52" y="7"/>
                  </a:lnTo>
                  <a:lnTo>
                    <a:pt x="45" y="7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3" y="7"/>
                  </a:lnTo>
                  <a:lnTo>
                    <a:pt x="13" y="19"/>
                  </a:lnTo>
                  <a:lnTo>
                    <a:pt x="19" y="32"/>
                  </a:lnTo>
                  <a:lnTo>
                    <a:pt x="26" y="39"/>
                  </a:lnTo>
                  <a:lnTo>
                    <a:pt x="32" y="52"/>
                  </a:lnTo>
                  <a:lnTo>
                    <a:pt x="32" y="58"/>
                  </a:lnTo>
                  <a:lnTo>
                    <a:pt x="32" y="64"/>
                  </a:lnTo>
                  <a:lnTo>
                    <a:pt x="19" y="71"/>
                  </a:lnTo>
                  <a:lnTo>
                    <a:pt x="6" y="64"/>
                  </a:lnTo>
                  <a:lnTo>
                    <a:pt x="6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086" name="Freeform 12"/>
            <p:cNvSpPr>
              <a:spLocks/>
            </p:cNvSpPr>
            <p:nvPr/>
          </p:nvSpPr>
          <p:spPr bwMode="auto">
            <a:xfrm>
              <a:off x="1767" y="2932"/>
              <a:ext cx="77" cy="147"/>
            </a:xfrm>
            <a:custGeom>
              <a:avLst/>
              <a:gdLst>
                <a:gd name="T0" fmla="*/ 77 w 77"/>
                <a:gd name="T1" fmla="*/ 141 h 147"/>
                <a:gd name="T2" fmla="*/ 64 w 77"/>
                <a:gd name="T3" fmla="*/ 141 h 147"/>
                <a:gd name="T4" fmla="*/ 58 w 77"/>
                <a:gd name="T5" fmla="*/ 128 h 147"/>
                <a:gd name="T6" fmla="*/ 58 w 77"/>
                <a:gd name="T7" fmla="*/ 19 h 147"/>
                <a:gd name="T8" fmla="*/ 64 w 77"/>
                <a:gd name="T9" fmla="*/ 6 h 147"/>
                <a:gd name="T10" fmla="*/ 77 w 77"/>
                <a:gd name="T11" fmla="*/ 0 h 147"/>
                <a:gd name="T12" fmla="*/ 77 w 77"/>
                <a:gd name="T13" fmla="*/ 0 h 147"/>
                <a:gd name="T14" fmla="*/ 0 w 77"/>
                <a:gd name="T15" fmla="*/ 0 h 147"/>
                <a:gd name="T16" fmla="*/ 0 w 77"/>
                <a:gd name="T17" fmla="*/ 0 h 147"/>
                <a:gd name="T18" fmla="*/ 13 w 77"/>
                <a:gd name="T19" fmla="*/ 6 h 147"/>
                <a:gd name="T20" fmla="*/ 19 w 77"/>
                <a:gd name="T21" fmla="*/ 19 h 147"/>
                <a:gd name="T22" fmla="*/ 19 w 77"/>
                <a:gd name="T23" fmla="*/ 128 h 147"/>
                <a:gd name="T24" fmla="*/ 13 w 77"/>
                <a:gd name="T25" fmla="*/ 141 h 147"/>
                <a:gd name="T26" fmla="*/ 0 w 77"/>
                <a:gd name="T27" fmla="*/ 141 h 147"/>
                <a:gd name="T28" fmla="*/ 0 w 77"/>
                <a:gd name="T29" fmla="*/ 147 h 147"/>
                <a:gd name="T30" fmla="*/ 77 w 77"/>
                <a:gd name="T31" fmla="*/ 147 h 147"/>
                <a:gd name="T32" fmla="*/ 77 w 77"/>
                <a:gd name="T33" fmla="*/ 141 h 1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147"/>
                <a:gd name="T53" fmla="*/ 77 w 77"/>
                <a:gd name="T54" fmla="*/ 147 h 1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147">
                  <a:moveTo>
                    <a:pt x="77" y="141"/>
                  </a:moveTo>
                  <a:lnTo>
                    <a:pt x="64" y="141"/>
                  </a:lnTo>
                  <a:lnTo>
                    <a:pt x="58" y="128"/>
                  </a:lnTo>
                  <a:lnTo>
                    <a:pt x="58" y="19"/>
                  </a:lnTo>
                  <a:lnTo>
                    <a:pt x="64" y="6"/>
                  </a:lnTo>
                  <a:lnTo>
                    <a:pt x="77" y="0"/>
                  </a:lnTo>
                  <a:lnTo>
                    <a:pt x="0" y="0"/>
                  </a:lnTo>
                  <a:lnTo>
                    <a:pt x="13" y="6"/>
                  </a:lnTo>
                  <a:lnTo>
                    <a:pt x="19" y="19"/>
                  </a:lnTo>
                  <a:lnTo>
                    <a:pt x="19" y="128"/>
                  </a:lnTo>
                  <a:lnTo>
                    <a:pt x="13" y="141"/>
                  </a:lnTo>
                  <a:lnTo>
                    <a:pt x="0" y="141"/>
                  </a:lnTo>
                  <a:lnTo>
                    <a:pt x="0" y="147"/>
                  </a:lnTo>
                  <a:lnTo>
                    <a:pt x="77" y="147"/>
                  </a:lnTo>
                  <a:lnTo>
                    <a:pt x="77" y="1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087" name="Freeform 13"/>
            <p:cNvSpPr>
              <a:spLocks/>
            </p:cNvSpPr>
            <p:nvPr/>
          </p:nvSpPr>
          <p:spPr bwMode="auto">
            <a:xfrm>
              <a:off x="1864" y="3060"/>
              <a:ext cx="57" cy="77"/>
            </a:xfrm>
            <a:custGeom>
              <a:avLst/>
              <a:gdLst>
                <a:gd name="T0" fmla="*/ 0 w 57"/>
                <a:gd name="T1" fmla="*/ 52 h 77"/>
                <a:gd name="T2" fmla="*/ 0 w 57"/>
                <a:gd name="T3" fmla="*/ 77 h 77"/>
                <a:gd name="T4" fmla="*/ 0 w 57"/>
                <a:gd name="T5" fmla="*/ 77 h 77"/>
                <a:gd name="T6" fmla="*/ 6 w 57"/>
                <a:gd name="T7" fmla="*/ 77 h 77"/>
                <a:gd name="T8" fmla="*/ 6 w 57"/>
                <a:gd name="T9" fmla="*/ 71 h 77"/>
                <a:gd name="T10" fmla="*/ 19 w 57"/>
                <a:gd name="T11" fmla="*/ 77 h 77"/>
                <a:gd name="T12" fmla="*/ 25 w 57"/>
                <a:gd name="T13" fmla="*/ 77 h 77"/>
                <a:gd name="T14" fmla="*/ 38 w 57"/>
                <a:gd name="T15" fmla="*/ 71 h 77"/>
                <a:gd name="T16" fmla="*/ 51 w 57"/>
                <a:gd name="T17" fmla="*/ 64 h 77"/>
                <a:gd name="T18" fmla="*/ 51 w 57"/>
                <a:gd name="T19" fmla="*/ 52 h 77"/>
                <a:gd name="T20" fmla="*/ 45 w 57"/>
                <a:gd name="T21" fmla="*/ 45 h 77"/>
                <a:gd name="T22" fmla="*/ 38 w 57"/>
                <a:gd name="T23" fmla="*/ 32 h 77"/>
                <a:gd name="T24" fmla="*/ 32 w 57"/>
                <a:gd name="T25" fmla="*/ 26 h 77"/>
                <a:gd name="T26" fmla="*/ 25 w 57"/>
                <a:gd name="T27" fmla="*/ 13 h 77"/>
                <a:gd name="T28" fmla="*/ 32 w 57"/>
                <a:gd name="T29" fmla="*/ 7 h 77"/>
                <a:gd name="T30" fmla="*/ 38 w 57"/>
                <a:gd name="T31" fmla="*/ 7 h 77"/>
                <a:gd name="T32" fmla="*/ 51 w 57"/>
                <a:gd name="T33" fmla="*/ 13 h 77"/>
                <a:gd name="T34" fmla="*/ 51 w 57"/>
                <a:gd name="T35" fmla="*/ 26 h 77"/>
                <a:gd name="T36" fmla="*/ 57 w 57"/>
                <a:gd name="T37" fmla="*/ 26 h 77"/>
                <a:gd name="T38" fmla="*/ 57 w 57"/>
                <a:gd name="T39" fmla="*/ 0 h 77"/>
                <a:gd name="T40" fmla="*/ 57 w 57"/>
                <a:gd name="T41" fmla="*/ 0 h 77"/>
                <a:gd name="T42" fmla="*/ 57 w 57"/>
                <a:gd name="T43" fmla="*/ 7 h 77"/>
                <a:gd name="T44" fmla="*/ 51 w 57"/>
                <a:gd name="T45" fmla="*/ 7 h 77"/>
                <a:gd name="T46" fmla="*/ 45 w 57"/>
                <a:gd name="T47" fmla="*/ 7 h 77"/>
                <a:gd name="T48" fmla="*/ 38 w 57"/>
                <a:gd name="T49" fmla="*/ 0 h 77"/>
                <a:gd name="T50" fmla="*/ 19 w 57"/>
                <a:gd name="T51" fmla="*/ 7 h 77"/>
                <a:gd name="T52" fmla="*/ 12 w 57"/>
                <a:gd name="T53" fmla="*/ 19 h 77"/>
                <a:gd name="T54" fmla="*/ 19 w 57"/>
                <a:gd name="T55" fmla="*/ 32 h 77"/>
                <a:gd name="T56" fmla="*/ 25 w 57"/>
                <a:gd name="T57" fmla="*/ 39 h 77"/>
                <a:gd name="T58" fmla="*/ 32 w 57"/>
                <a:gd name="T59" fmla="*/ 52 h 77"/>
                <a:gd name="T60" fmla="*/ 38 w 57"/>
                <a:gd name="T61" fmla="*/ 58 h 77"/>
                <a:gd name="T62" fmla="*/ 32 w 57"/>
                <a:gd name="T63" fmla="*/ 64 h 77"/>
                <a:gd name="T64" fmla="*/ 25 w 57"/>
                <a:gd name="T65" fmla="*/ 71 h 77"/>
                <a:gd name="T66" fmla="*/ 12 w 57"/>
                <a:gd name="T67" fmla="*/ 64 h 77"/>
                <a:gd name="T68" fmla="*/ 6 w 57"/>
                <a:gd name="T69" fmla="*/ 52 h 77"/>
                <a:gd name="T70" fmla="*/ 0 w 57"/>
                <a:gd name="T71" fmla="*/ 52 h 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7"/>
                <a:gd name="T109" fmla="*/ 0 h 77"/>
                <a:gd name="T110" fmla="*/ 57 w 57"/>
                <a:gd name="T111" fmla="*/ 77 h 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7" h="77">
                  <a:moveTo>
                    <a:pt x="0" y="52"/>
                  </a:moveTo>
                  <a:lnTo>
                    <a:pt x="0" y="77"/>
                  </a:lnTo>
                  <a:lnTo>
                    <a:pt x="6" y="77"/>
                  </a:lnTo>
                  <a:lnTo>
                    <a:pt x="6" y="71"/>
                  </a:lnTo>
                  <a:lnTo>
                    <a:pt x="19" y="77"/>
                  </a:lnTo>
                  <a:lnTo>
                    <a:pt x="25" y="77"/>
                  </a:lnTo>
                  <a:lnTo>
                    <a:pt x="38" y="71"/>
                  </a:lnTo>
                  <a:lnTo>
                    <a:pt x="51" y="64"/>
                  </a:lnTo>
                  <a:lnTo>
                    <a:pt x="51" y="52"/>
                  </a:lnTo>
                  <a:lnTo>
                    <a:pt x="45" y="45"/>
                  </a:lnTo>
                  <a:lnTo>
                    <a:pt x="38" y="32"/>
                  </a:lnTo>
                  <a:lnTo>
                    <a:pt x="32" y="26"/>
                  </a:lnTo>
                  <a:lnTo>
                    <a:pt x="25" y="13"/>
                  </a:lnTo>
                  <a:lnTo>
                    <a:pt x="32" y="7"/>
                  </a:lnTo>
                  <a:lnTo>
                    <a:pt x="38" y="7"/>
                  </a:lnTo>
                  <a:lnTo>
                    <a:pt x="51" y="13"/>
                  </a:lnTo>
                  <a:lnTo>
                    <a:pt x="51" y="26"/>
                  </a:lnTo>
                  <a:lnTo>
                    <a:pt x="57" y="26"/>
                  </a:lnTo>
                  <a:lnTo>
                    <a:pt x="57" y="0"/>
                  </a:lnTo>
                  <a:lnTo>
                    <a:pt x="57" y="7"/>
                  </a:lnTo>
                  <a:lnTo>
                    <a:pt x="51" y="7"/>
                  </a:lnTo>
                  <a:lnTo>
                    <a:pt x="45" y="7"/>
                  </a:lnTo>
                  <a:lnTo>
                    <a:pt x="38" y="0"/>
                  </a:lnTo>
                  <a:lnTo>
                    <a:pt x="19" y="7"/>
                  </a:lnTo>
                  <a:lnTo>
                    <a:pt x="12" y="19"/>
                  </a:lnTo>
                  <a:lnTo>
                    <a:pt x="19" y="32"/>
                  </a:lnTo>
                  <a:lnTo>
                    <a:pt x="25" y="39"/>
                  </a:lnTo>
                  <a:lnTo>
                    <a:pt x="32" y="52"/>
                  </a:lnTo>
                  <a:lnTo>
                    <a:pt x="38" y="58"/>
                  </a:lnTo>
                  <a:lnTo>
                    <a:pt x="32" y="64"/>
                  </a:lnTo>
                  <a:lnTo>
                    <a:pt x="25" y="71"/>
                  </a:lnTo>
                  <a:lnTo>
                    <a:pt x="12" y="64"/>
                  </a:lnTo>
                  <a:lnTo>
                    <a:pt x="6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088" name="Freeform 14"/>
            <p:cNvSpPr>
              <a:spLocks/>
            </p:cNvSpPr>
            <p:nvPr/>
          </p:nvSpPr>
          <p:spPr bwMode="auto">
            <a:xfrm>
              <a:off x="1343" y="1031"/>
              <a:ext cx="141" cy="154"/>
            </a:xfrm>
            <a:custGeom>
              <a:avLst/>
              <a:gdLst>
                <a:gd name="T0" fmla="*/ 141 w 141"/>
                <a:gd name="T1" fmla="*/ 97 h 154"/>
                <a:gd name="T2" fmla="*/ 135 w 141"/>
                <a:gd name="T3" fmla="*/ 97 h 154"/>
                <a:gd name="T4" fmla="*/ 122 w 141"/>
                <a:gd name="T5" fmla="*/ 129 h 154"/>
                <a:gd name="T6" fmla="*/ 103 w 141"/>
                <a:gd name="T7" fmla="*/ 142 h 154"/>
                <a:gd name="T8" fmla="*/ 77 w 141"/>
                <a:gd name="T9" fmla="*/ 142 h 154"/>
                <a:gd name="T10" fmla="*/ 45 w 141"/>
                <a:gd name="T11" fmla="*/ 142 h 154"/>
                <a:gd name="T12" fmla="*/ 135 w 141"/>
                <a:gd name="T13" fmla="*/ 7 h 154"/>
                <a:gd name="T14" fmla="*/ 135 w 141"/>
                <a:gd name="T15" fmla="*/ 0 h 154"/>
                <a:gd name="T16" fmla="*/ 12 w 141"/>
                <a:gd name="T17" fmla="*/ 0 h 154"/>
                <a:gd name="T18" fmla="*/ 6 w 141"/>
                <a:gd name="T19" fmla="*/ 45 h 154"/>
                <a:gd name="T20" fmla="*/ 12 w 141"/>
                <a:gd name="T21" fmla="*/ 45 h 154"/>
                <a:gd name="T22" fmla="*/ 25 w 141"/>
                <a:gd name="T23" fmla="*/ 32 h 154"/>
                <a:gd name="T24" fmla="*/ 38 w 141"/>
                <a:gd name="T25" fmla="*/ 13 h 154"/>
                <a:gd name="T26" fmla="*/ 58 w 141"/>
                <a:gd name="T27" fmla="*/ 13 h 154"/>
                <a:gd name="T28" fmla="*/ 70 w 141"/>
                <a:gd name="T29" fmla="*/ 13 h 154"/>
                <a:gd name="T30" fmla="*/ 90 w 141"/>
                <a:gd name="T31" fmla="*/ 13 h 154"/>
                <a:gd name="T32" fmla="*/ 0 w 141"/>
                <a:gd name="T33" fmla="*/ 148 h 154"/>
                <a:gd name="T34" fmla="*/ 0 w 141"/>
                <a:gd name="T35" fmla="*/ 154 h 154"/>
                <a:gd name="T36" fmla="*/ 135 w 141"/>
                <a:gd name="T37" fmla="*/ 154 h 154"/>
                <a:gd name="T38" fmla="*/ 141 w 141"/>
                <a:gd name="T39" fmla="*/ 97 h 1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1"/>
                <a:gd name="T61" fmla="*/ 0 h 154"/>
                <a:gd name="T62" fmla="*/ 141 w 141"/>
                <a:gd name="T63" fmla="*/ 154 h 1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1" h="154">
                  <a:moveTo>
                    <a:pt x="141" y="97"/>
                  </a:moveTo>
                  <a:lnTo>
                    <a:pt x="135" y="97"/>
                  </a:lnTo>
                  <a:lnTo>
                    <a:pt x="122" y="129"/>
                  </a:lnTo>
                  <a:lnTo>
                    <a:pt x="103" y="142"/>
                  </a:lnTo>
                  <a:lnTo>
                    <a:pt x="77" y="142"/>
                  </a:lnTo>
                  <a:lnTo>
                    <a:pt x="45" y="142"/>
                  </a:lnTo>
                  <a:lnTo>
                    <a:pt x="135" y="7"/>
                  </a:lnTo>
                  <a:lnTo>
                    <a:pt x="135" y="0"/>
                  </a:lnTo>
                  <a:lnTo>
                    <a:pt x="12" y="0"/>
                  </a:lnTo>
                  <a:lnTo>
                    <a:pt x="6" y="45"/>
                  </a:lnTo>
                  <a:lnTo>
                    <a:pt x="12" y="45"/>
                  </a:lnTo>
                  <a:lnTo>
                    <a:pt x="25" y="32"/>
                  </a:lnTo>
                  <a:lnTo>
                    <a:pt x="38" y="13"/>
                  </a:lnTo>
                  <a:lnTo>
                    <a:pt x="58" y="13"/>
                  </a:lnTo>
                  <a:lnTo>
                    <a:pt x="70" y="13"/>
                  </a:lnTo>
                  <a:lnTo>
                    <a:pt x="90" y="13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135" y="154"/>
                  </a:lnTo>
                  <a:lnTo>
                    <a:pt x="141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089" name="Freeform 15"/>
            <p:cNvSpPr>
              <a:spLocks/>
            </p:cNvSpPr>
            <p:nvPr/>
          </p:nvSpPr>
          <p:spPr bwMode="auto">
            <a:xfrm>
              <a:off x="1516" y="1166"/>
              <a:ext cx="58" cy="77"/>
            </a:xfrm>
            <a:custGeom>
              <a:avLst/>
              <a:gdLst>
                <a:gd name="T0" fmla="*/ 0 w 58"/>
                <a:gd name="T1" fmla="*/ 45 h 77"/>
                <a:gd name="T2" fmla="*/ 0 w 58"/>
                <a:gd name="T3" fmla="*/ 77 h 77"/>
                <a:gd name="T4" fmla="*/ 0 w 58"/>
                <a:gd name="T5" fmla="*/ 77 h 77"/>
                <a:gd name="T6" fmla="*/ 7 w 58"/>
                <a:gd name="T7" fmla="*/ 71 h 77"/>
                <a:gd name="T8" fmla="*/ 7 w 58"/>
                <a:gd name="T9" fmla="*/ 71 h 77"/>
                <a:gd name="T10" fmla="*/ 20 w 58"/>
                <a:gd name="T11" fmla="*/ 77 h 77"/>
                <a:gd name="T12" fmla="*/ 26 w 58"/>
                <a:gd name="T13" fmla="*/ 77 h 77"/>
                <a:gd name="T14" fmla="*/ 39 w 58"/>
                <a:gd name="T15" fmla="*/ 71 h 77"/>
                <a:gd name="T16" fmla="*/ 45 w 58"/>
                <a:gd name="T17" fmla="*/ 52 h 77"/>
                <a:gd name="T18" fmla="*/ 45 w 58"/>
                <a:gd name="T19" fmla="*/ 45 h 77"/>
                <a:gd name="T20" fmla="*/ 39 w 58"/>
                <a:gd name="T21" fmla="*/ 32 h 77"/>
                <a:gd name="T22" fmla="*/ 32 w 58"/>
                <a:gd name="T23" fmla="*/ 26 h 77"/>
                <a:gd name="T24" fmla="*/ 26 w 58"/>
                <a:gd name="T25" fmla="*/ 13 h 77"/>
                <a:gd name="T26" fmla="*/ 32 w 58"/>
                <a:gd name="T27" fmla="*/ 7 h 77"/>
                <a:gd name="T28" fmla="*/ 39 w 58"/>
                <a:gd name="T29" fmla="*/ 0 h 77"/>
                <a:gd name="T30" fmla="*/ 45 w 58"/>
                <a:gd name="T31" fmla="*/ 7 h 77"/>
                <a:gd name="T32" fmla="*/ 52 w 58"/>
                <a:gd name="T33" fmla="*/ 19 h 77"/>
                <a:gd name="T34" fmla="*/ 58 w 58"/>
                <a:gd name="T35" fmla="*/ 19 h 77"/>
                <a:gd name="T36" fmla="*/ 58 w 58"/>
                <a:gd name="T37" fmla="*/ 0 h 77"/>
                <a:gd name="T38" fmla="*/ 58 w 58"/>
                <a:gd name="T39" fmla="*/ 0 h 77"/>
                <a:gd name="T40" fmla="*/ 58 w 58"/>
                <a:gd name="T41" fmla="*/ 0 h 77"/>
                <a:gd name="T42" fmla="*/ 52 w 58"/>
                <a:gd name="T43" fmla="*/ 0 h 77"/>
                <a:gd name="T44" fmla="*/ 45 w 58"/>
                <a:gd name="T45" fmla="*/ 0 h 77"/>
                <a:gd name="T46" fmla="*/ 32 w 58"/>
                <a:gd name="T47" fmla="*/ 0 h 77"/>
                <a:gd name="T48" fmla="*/ 20 w 58"/>
                <a:gd name="T49" fmla="*/ 7 h 77"/>
                <a:gd name="T50" fmla="*/ 13 w 58"/>
                <a:gd name="T51" fmla="*/ 19 h 77"/>
                <a:gd name="T52" fmla="*/ 20 w 58"/>
                <a:gd name="T53" fmla="*/ 32 h 77"/>
                <a:gd name="T54" fmla="*/ 26 w 58"/>
                <a:gd name="T55" fmla="*/ 39 h 77"/>
                <a:gd name="T56" fmla="*/ 32 w 58"/>
                <a:gd name="T57" fmla="*/ 52 h 77"/>
                <a:gd name="T58" fmla="*/ 32 w 58"/>
                <a:gd name="T59" fmla="*/ 58 h 77"/>
                <a:gd name="T60" fmla="*/ 32 w 58"/>
                <a:gd name="T61" fmla="*/ 64 h 77"/>
                <a:gd name="T62" fmla="*/ 26 w 58"/>
                <a:gd name="T63" fmla="*/ 71 h 77"/>
                <a:gd name="T64" fmla="*/ 13 w 58"/>
                <a:gd name="T65" fmla="*/ 71 h 77"/>
                <a:gd name="T66" fmla="*/ 7 w 58"/>
                <a:gd name="T67" fmla="*/ 64 h 77"/>
                <a:gd name="T68" fmla="*/ 7 w 58"/>
                <a:gd name="T69" fmla="*/ 45 h 77"/>
                <a:gd name="T70" fmla="*/ 0 w 58"/>
                <a:gd name="T71" fmla="*/ 45 h 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8"/>
                <a:gd name="T109" fmla="*/ 0 h 77"/>
                <a:gd name="T110" fmla="*/ 58 w 58"/>
                <a:gd name="T111" fmla="*/ 77 h 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8" h="77">
                  <a:moveTo>
                    <a:pt x="0" y="45"/>
                  </a:moveTo>
                  <a:lnTo>
                    <a:pt x="0" y="77"/>
                  </a:lnTo>
                  <a:lnTo>
                    <a:pt x="7" y="71"/>
                  </a:lnTo>
                  <a:lnTo>
                    <a:pt x="20" y="77"/>
                  </a:lnTo>
                  <a:lnTo>
                    <a:pt x="26" y="77"/>
                  </a:lnTo>
                  <a:lnTo>
                    <a:pt x="39" y="71"/>
                  </a:lnTo>
                  <a:lnTo>
                    <a:pt x="45" y="52"/>
                  </a:lnTo>
                  <a:lnTo>
                    <a:pt x="45" y="45"/>
                  </a:lnTo>
                  <a:lnTo>
                    <a:pt x="39" y="32"/>
                  </a:lnTo>
                  <a:lnTo>
                    <a:pt x="32" y="26"/>
                  </a:lnTo>
                  <a:lnTo>
                    <a:pt x="26" y="13"/>
                  </a:lnTo>
                  <a:lnTo>
                    <a:pt x="32" y="7"/>
                  </a:lnTo>
                  <a:lnTo>
                    <a:pt x="39" y="0"/>
                  </a:lnTo>
                  <a:lnTo>
                    <a:pt x="45" y="7"/>
                  </a:lnTo>
                  <a:lnTo>
                    <a:pt x="52" y="19"/>
                  </a:lnTo>
                  <a:lnTo>
                    <a:pt x="58" y="19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2" y="0"/>
                  </a:lnTo>
                  <a:lnTo>
                    <a:pt x="20" y="7"/>
                  </a:lnTo>
                  <a:lnTo>
                    <a:pt x="13" y="19"/>
                  </a:lnTo>
                  <a:lnTo>
                    <a:pt x="20" y="32"/>
                  </a:lnTo>
                  <a:lnTo>
                    <a:pt x="26" y="39"/>
                  </a:lnTo>
                  <a:lnTo>
                    <a:pt x="32" y="52"/>
                  </a:lnTo>
                  <a:lnTo>
                    <a:pt x="32" y="58"/>
                  </a:lnTo>
                  <a:lnTo>
                    <a:pt x="32" y="64"/>
                  </a:lnTo>
                  <a:lnTo>
                    <a:pt x="26" y="71"/>
                  </a:lnTo>
                  <a:lnTo>
                    <a:pt x="13" y="71"/>
                  </a:lnTo>
                  <a:lnTo>
                    <a:pt x="7" y="64"/>
                  </a:lnTo>
                  <a:lnTo>
                    <a:pt x="7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090" name="Freeform 16"/>
            <p:cNvSpPr>
              <a:spLocks/>
            </p:cNvSpPr>
            <p:nvPr/>
          </p:nvSpPr>
          <p:spPr bwMode="auto">
            <a:xfrm>
              <a:off x="4873" y="2052"/>
              <a:ext cx="142" cy="148"/>
            </a:xfrm>
            <a:custGeom>
              <a:avLst/>
              <a:gdLst>
                <a:gd name="T0" fmla="*/ 142 w 142"/>
                <a:gd name="T1" fmla="*/ 97 h 148"/>
                <a:gd name="T2" fmla="*/ 135 w 142"/>
                <a:gd name="T3" fmla="*/ 97 h 148"/>
                <a:gd name="T4" fmla="*/ 123 w 142"/>
                <a:gd name="T5" fmla="*/ 122 h 148"/>
                <a:gd name="T6" fmla="*/ 103 w 142"/>
                <a:gd name="T7" fmla="*/ 135 h 148"/>
                <a:gd name="T8" fmla="*/ 78 w 142"/>
                <a:gd name="T9" fmla="*/ 141 h 148"/>
                <a:gd name="T10" fmla="*/ 45 w 142"/>
                <a:gd name="T11" fmla="*/ 141 h 148"/>
                <a:gd name="T12" fmla="*/ 135 w 142"/>
                <a:gd name="T13" fmla="*/ 0 h 148"/>
                <a:gd name="T14" fmla="*/ 135 w 142"/>
                <a:gd name="T15" fmla="*/ 0 h 148"/>
                <a:gd name="T16" fmla="*/ 13 w 142"/>
                <a:gd name="T17" fmla="*/ 0 h 148"/>
                <a:gd name="T18" fmla="*/ 7 w 142"/>
                <a:gd name="T19" fmla="*/ 45 h 148"/>
                <a:gd name="T20" fmla="*/ 13 w 142"/>
                <a:gd name="T21" fmla="*/ 45 h 148"/>
                <a:gd name="T22" fmla="*/ 26 w 142"/>
                <a:gd name="T23" fmla="*/ 26 h 148"/>
                <a:gd name="T24" fmla="*/ 39 w 142"/>
                <a:gd name="T25" fmla="*/ 7 h 148"/>
                <a:gd name="T26" fmla="*/ 58 w 142"/>
                <a:gd name="T27" fmla="*/ 7 h 148"/>
                <a:gd name="T28" fmla="*/ 71 w 142"/>
                <a:gd name="T29" fmla="*/ 7 h 148"/>
                <a:gd name="T30" fmla="*/ 90 w 142"/>
                <a:gd name="T31" fmla="*/ 7 h 148"/>
                <a:gd name="T32" fmla="*/ 0 w 142"/>
                <a:gd name="T33" fmla="*/ 141 h 148"/>
                <a:gd name="T34" fmla="*/ 0 w 142"/>
                <a:gd name="T35" fmla="*/ 148 h 148"/>
                <a:gd name="T36" fmla="*/ 135 w 142"/>
                <a:gd name="T37" fmla="*/ 148 h 148"/>
                <a:gd name="T38" fmla="*/ 142 w 142"/>
                <a:gd name="T39" fmla="*/ 97 h 14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2"/>
                <a:gd name="T61" fmla="*/ 0 h 148"/>
                <a:gd name="T62" fmla="*/ 142 w 142"/>
                <a:gd name="T63" fmla="*/ 148 h 14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2" h="148">
                  <a:moveTo>
                    <a:pt x="142" y="97"/>
                  </a:moveTo>
                  <a:lnTo>
                    <a:pt x="135" y="97"/>
                  </a:lnTo>
                  <a:lnTo>
                    <a:pt x="123" y="122"/>
                  </a:lnTo>
                  <a:lnTo>
                    <a:pt x="103" y="135"/>
                  </a:lnTo>
                  <a:lnTo>
                    <a:pt x="78" y="141"/>
                  </a:lnTo>
                  <a:lnTo>
                    <a:pt x="45" y="141"/>
                  </a:lnTo>
                  <a:lnTo>
                    <a:pt x="135" y="0"/>
                  </a:lnTo>
                  <a:lnTo>
                    <a:pt x="13" y="0"/>
                  </a:lnTo>
                  <a:lnTo>
                    <a:pt x="7" y="45"/>
                  </a:lnTo>
                  <a:lnTo>
                    <a:pt x="13" y="45"/>
                  </a:lnTo>
                  <a:lnTo>
                    <a:pt x="26" y="26"/>
                  </a:lnTo>
                  <a:lnTo>
                    <a:pt x="39" y="7"/>
                  </a:lnTo>
                  <a:lnTo>
                    <a:pt x="58" y="7"/>
                  </a:lnTo>
                  <a:lnTo>
                    <a:pt x="71" y="7"/>
                  </a:lnTo>
                  <a:lnTo>
                    <a:pt x="90" y="7"/>
                  </a:lnTo>
                  <a:lnTo>
                    <a:pt x="0" y="141"/>
                  </a:lnTo>
                  <a:lnTo>
                    <a:pt x="0" y="148"/>
                  </a:lnTo>
                  <a:lnTo>
                    <a:pt x="135" y="148"/>
                  </a:lnTo>
                  <a:lnTo>
                    <a:pt x="142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091" name="Freeform 17"/>
            <p:cNvSpPr>
              <a:spLocks/>
            </p:cNvSpPr>
            <p:nvPr/>
          </p:nvSpPr>
          <p:spPr bwMode="auto">
            <a:xfrm>
              <a:off x="5047" y="2181"/>
              <a:ext cx="58" cy="77"/>
            </a:xfrm>
            <a:custGeom>
              <a:avLst/>
              <a:gdLst>
                <a:gd name="T0" fmla="*/ 0 w 58"/>
                <a:gd name="T1" fmla="*/ 51 h 77"/>
                <a:gd name="T2" fmla="*/ 0 w 58"/>
                <a:gd name="T3" fmla="*/ 77 h 77"/>
                <a:gd name="T4" fmla="*/ 0 w 58"/>
                <a:gd name="T5" fmla="*/ 77 h 77"/>
                <a:gd name="T6" fmla="*/ 0 w 58"/>
                <a:gd name="T7" fmla="*/ 77 h 77"/>
                <a:gd name="T8" fmla="*/ 6 w 58"/>
                <a:gd name="T9" fmla="*/ 70 h 77"/>
                <a:gd name="T10" fmla="*/ 13 w 58"/>
                <a:gd name="T11" fmla="*/ 77 h 77"/>
                <a:gd name="T12" fmla="*/ 19 w 58"/>
                <a:gd name="T13" fmla="*/ 77 h 77"/>
                <a:gd name="T14" fmla="*/ 39 w 58"/>
                <a:gd name="T15" fmla="*/ 70 h 77"/>
                <a:gd name="T16" fmla="*/ 45 w 58"/>
                <a:gd name="T17" fmla="*/ 51 h 77"/>
                <a:gd name="T18" fmla="*/ 45 w 58"/>
                <a:gd name="T19" fmla="*/ 45 h 77"/>
                <a:gd name="T20" fmla="*/ 39 w 58"/>
                <a:gd name="T21" fmla="*/ 32 h 77"/>
                <a:gd name="T22" fmla="*/ 32 w 58"/>
                <a:gd name="T23" fmla="*/ 25 h 77"/>
                <a:gd name="T24" fmla="*/ 26 w 58"/>
                <a:gd name="T25" fmla="*/ 12 h 77"/>
                <a:gd name="T26" fmla="*/ 32 w 58"/>
                <a:gd name="T27" fmla="*/ 6 h 77"/>
                <a:gd name="T28" fmla="*/ 39 w 58"/>
                <a:gd name="T29" fmla="*/ 6 h 77"/>
                <a:gd name="T30" fmla="*/ 45 w 58"/>
                <a:gd name="T31" fmla="*/ 12 h 77"/>
                <a:gd name="T32" fmla="*/ 52 w 58"/>
                <a:gd name="T33" fmla="*/ 25 h 77"/>
                <a:gd name="T34" fmla="*/ 58 w 58"/>
                <a:gd name="T35" fmla="*/ 25 h 77"/>
                <a:gd name="T36" fmla="*/ 58 w 58"/>
                <a:gd name="T37" fmla="*/ 0 h 77"/>
                <a:gd name="T38" fmla="*/ 58 w 58"/>
                <a:gd name="T39" fmla="*/ 0 h 77"/>
                <a:gd name="T40" fmla="*/ 58 w 58"/>
                <a:gd name="T41" fmla="*/ 6 h 77"/>
                <a:gd name="T42" fmla="*/ 52 w 58"/>
                <a:gd name="T43" fmla="*/ 6 h 77"/>
                <a:gd name="T44" fmla="*/ 45 w 58"/>
                <a:gd name="T45" fmla="*/ 6 h 77"/>
                <a:gd name="T46" fmla="*/ 32 w 58"/>
                <a:gd name="T47" fmla="*/ 0 h 77"/>
                <a:gd name="T48" fmla="*/ 19 w 58"/>
                <a:gd name="T49" fmla="*/ 6 h 77"/>
                <a:gd name="T50" fmla="*/ 13 w 58"/>
                <a:gd name="T51" fmla="*/ 19 h 77"/>
                <a:gd name="T52" fmla="*/ 19 w 58"/>
                <a:gd name="T53" fmla="*/ 32 h 77"/>
                <a:gd name="T54" fmla="*/ 26 w 58"/>
                <a:gd name="T55" fmla="*/ 38 h 77"/>
                <a:gd name="T56" fmla="*/ 32 w 58"/>
                <a:gd name="T57" fmla="*/ 51 h 77"/>
                <a:gd name="T58" fmla="*/ 32 w 58"/>
                <a:gd name="T59" fmla="*/ 57 h 77"/>
                <a:gd name="T60" fmla="*/ 32 w 58"/>
                <a:gd name="T61" fmla="*/ 64 h 77"/>
                <a:gd name="T62" fmla="*/ 19 w 58"/>
                <a:gd name="T63" fmla="*/ 70 h 77"/>
                <a:gd name="T64" fmla="*/ 6 w 58"/>
                <a:gd name="T65" fmla="*/ 64 h 77"/>
                <a:gd name="T66" fmla="*/ 6 w 58"/>
                <a:gd name="T67" fmla="*/ 51 h 77"/>
                <a:gd name="T68" fmla="*/ 0 w 58"/>
                <a:gd name="T69" fmla="*/ 51 h 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8"/>
                <a:gd name="T106" fmla="*/ 0 h 77"/>
                <a:gd name="T107" fmla="*/ 58 w 58"/>
                <a:gd name="T108" fmla="*/ 77 h 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8" h="77">
                  <a:moveTo>
                    <a:pt x="0" y="51"/>
                  </a:moveTo>
                  <a:lnTo>
                    <a:pt x="0" y="77"/>
                  </a:lnTo>
                  <a:lnTo>
                    <a:pt x="6" y="70"/>
                  </a:lnTo>
                  <a:lnTo>
                    <a:pt x="13" y="77"/>
                  </a:lnTo>
                  <a:lnTo>
                    <a:pt x="19" y="77"/>
                  </a:lnTo>
                  <a:lnTo>
                    <a:pt x="39" y="70"/>
                  </a:lnTo>
                  <a:lnTo>
                    <a:pt x="45" y="51"/>
                  </a:lnTo>
                  <a:lnTo>
                    <a:pt x="45" y="45"/>
                  </a:lnTo>
                  <a:lnTo>
                    <a:pt x="39" y="32"/>
                  </a:lnTo>
                  <a:lnTo>
                    <a:pt x="32" y="25"/>
                  </a:lnTo>
                  <a:lnTo>
                    <a:pt x="26" y="12"/>
                  </a:lnTo>
                  <a:lnTo>
                    <a:pt x="32" y="6"/>
                  </a:lnTo>
                  <a:lnTo>
                    <a:pt x="39" y="6"/>
                  </a:lnTo>
                  <a:lnTo>
                    <a:pt x="45" y="12"/>
                  </a:lnTo>
                  <a:lnTo>
                    <a:pt x="52" y="25"/>
                  </a:lnTo>
                  <a:lnTo>
                    <a:pt x="58" y="25"/>
                  </a:lnTo>
                  <a:lnTo>
                    <a:pt x="58" y="0"/>
                  </a:lnTo>
                  <a:lnTo>
                    <a:pt x="58" y="6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2" y="0"/>
                  </a:lnTo>
                  <a:lnTo>
                    <a:pt x="19" y="6"/>
                  </a:lnTo>
                  <a:lnTo>
                    <a:pt x="13" y="19"/>
                  </a:lnTo>
                  <a:lnTo>
                    <a:pt x="19" y="32"/>
                  </a:lnTo>
                  <a:lnTo>
                    <a:pt x="26" y="38"/>
                  </a:lnTo>
                  <a:lnTo>
                    <a:pt x="32" y="51"/>
                  </a:lnTo>
                  <a:lnTo>
                    <a:pt x="32" y="57"/>
                  </a:lnTo>
                  <a:lnTo>
                    <a:pt x="32" y="64"/>
                  </a:lnTo>
                  <a:lnTo>
                    <a:pt x="19" y="70"/>
                  </a:lnTo>
                  <a:lnTo>
                    <a:pt x="6" y="64"/>
                  </a:lnTo>
                  <a:lnTo>
                    <a:pt x="6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092" name="Freeform 18"/>
            <p:cNvSpPr>
              <a:spLocks/>
            </p:cNvSpPr>
            <p:nvPr/>
          </p:nvSpPr>
          <p:spPr bwMode="auto">
            <a:xfrm>
              <a:off x="738" y="1481"/>
              <a:ext cx="1280" cy="1"/>
            </a:xfrm>
            <a:custGeom>
              <a:avLst/>
              <a:gdLst>
                <a:gd name="T0" fmla="*/ 1280 w 1280"/>
                <a:gd name="T1" fmla="*/ 0 h 1"/>
                <a:gd name="T2" fmla="*/ 0 w 1280"/>
                <a:gd name="T3" fmla="*/ 0 h 1"/>
                <a:gd name="T4" fmla="*/ 1280 w 1280"/>
                <a:gd name="T5" fmla="*/ 0 h 1"/>
                <a:gd name="T6" fmla="*/ 1280 w 1280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0"/>
                <a:gd name="T13" fmla="*/ 0 h 1"/>
                <a:gd name="T14" fmla="*/ 1280 w 1280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0" h="1">
                  <a:moveTo>
                    <a:pt x="1280" y="0"/>
                  </a:moveTo>
                  <a:lnTo>
                    <a:pt x="0" y="0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093" name="Freeform 19"/>
            <p:cNvSpPr>
              <a:spLocks noEditPoints="1"/>
            </p:cNvSpPr>
            <p:nvPr/>
          </p:nvSpPr>
          <p:spPr bwMode="auto">
            <a:xfrm>
              <a:off x="738" y="1481"/>
              <a:ext cx="1" cy="1303"/>
            </a:xfrm>
            <a:custGeom>
              <a:avLst/>
              <a:gdLst>
                <a:gd name="T0" fmla="*/ 0 w 1"/>
                <a:gd name="T1" fmla="*/ 0 h 1303"/>
                <a:gd name="T2" fmla="*/ 0 w 1"/>
                <a:gd name="T3" fmla="*/ 1303 h 1303"/>
                <a:gd name="T4" fmla="*/ 0 w 1"/>
                <a:gd name="T5" fmla="*/ 0 h 1303"/>
                <a:gd name="T6" fmla="*/ 0 w 1"/>
                <a:gd name="T7" fmla="*/ 0 h 1303"/>
                <a:gd name="T8" fmla="*/ 0 w 1"/>
                <a:gd name="T9" fmla="*/ 0 h 1303"/>
                <a:gd name="T10" fmla="*/ 0 w 1"/>
                <a:gd name="T11" fmla="*/ 0 h 1303"/>
                <a:gd name="T12" fmla="*/ 0 w 1"/>
                <a:gd name="T13" fmla="*/ 0 h 13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303"/>
                <a:gd name="T23" fmla="*/ 1 w 1"/>
                <a:gd name="T24" fmla="*/ 1303 h 13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303">
                  <a:moveTo>
                    <a:pt x="0" y="0"/>
                  </a:moveTo>
                  <a:lnTo>
                    <a:pt x="0" y="130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094" name="Freeform 20"/>
            <p:cNvSpPr>
              <a:spLocks noEditPoints="1"/>
            </p:cNvSpPr>
            <p:nvPr/>
          </p:nvSpPr>
          <p:spPr bwMode="auto">
            <a:xfrm>
              <a:off x="738" y="2784"/>
              <a:ext cx="1280" cy="1"/>
            </a:xfrm>
            <a:custGeom>
              <a:avLst/>
              <a:gdLst>
                <a:gd name="T0" fmla="*/ 0 w 1280"/>
                <a:gd name="T1" fmla="*/ 0 h 1"/>
                <a:gd name="T2" fmla="*/ 1280 w 1280"/>
                <a:gd name="T3" fmla="*/ 0 h 1"/>
                <a:gd name="T4" fmla="*/ 0 w 1280"/>
                <a:gd name="T5" fmla="*/ 0 h 1"/>
                <a:gd name="T6" fmla="*/ 0 w 1280"/>
                <a:gd name="T7" fmla="*/ 0 h 1"/>
                <a:gd name="T8" fmla="*/ 0 w 1280"/>
                <a:gd name="T9" fmla="*/ 0 h 1"/>
                <a:gd name="T10" fmla="*/ 0 w 1280"/>
                <a:gd name="T11" fmla="*/ 0 h 1"/>
                <a:gd name="T12" fmla="*/ 0 w 1280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0"/>
                <a:gd name="T22" fmla="*/ 0 h 1"/>
                <a:gd name="T23" fmla="*/ 1280 w 1280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0" h="1">
                  <a:moveTo>
                    <a:pt x="0" y="0"/>
                  </a:moveTo>
                  <a:lnTo>
                    <a:pt x="128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095" name="Freeform 21"/>
            <p:cNvSpPr>
              <a:spLocks/>
            </p:cNvSpPr>
            <p:nvPr/>
          </p:nvSpPr>
          <p:spPr bwMode="auto">
            <a:xfrm>
              <a:off x="2018" y="1436"/>
              <a:ext cx="109" cy="103"/>
            </a:xfrm>
            <a:custGeom>
              <a:avLst/>
              <a:gdLst>
                <a:gd name="T0" fmla="*/ 58 w 109"/>
                <a:gd name="T1" fmla="*/ 103 h 103"/>
                <a:gd name="T2" fmla="*/ 77 w 109"/>
                <a:gd name="T3" fmla="*/ 96 h 103"/>
                <a:gd name="T4" fmla="*/ 96 w 109"/>
                <a:gd name="T5" fmla="*/ 90 h 103"/>
                <a:gd name="T6" fmla="*/ 103 w 109"/>
                <a:gd name="T7" fmla="*/ 70 h 103"/>
                <a:gd name="T8" fmla="*/ 109 w 109"/>
                <a:gd name="T9" fmla="*/ 51 h 103"/>
                <a:gd name="T10" fmla="*/ 103 w 109"/>
                <a:gd name="T11" fmla="*/ 32 h 103"/>
                <a:gd name="T12" fmla="*/ 96 w 109"/>
                <a:gd name="T13" fmla="*/ 13 h 103"/>
                <a:gd name="T14" fmla="*/ 77 w 109"/>
                <a:gd name="T15" fmla="*/ 6 h 103"/>
                <a:gd name="T16" fmla="*/ 58 w 109"/>
                <a:gd name="T17" fmla="*/ 0 h 103"/>
                <a:gd name="T18" fmla="*/ 39 w 109"/>
                <a:gd name="T19" fmla="*/ 6 h 103"/>
                <a:gd name="T20" fmla="*/ 19 w 109"/>
                <a:gd name="T21" fmla="*/ 13 h 103"/>
                <a:gd name="T22" fmla="*/ 6 w 109"/>
                <a:gd name="T23" fmla="*/ 32 h 103"/>
                <a:gd name="T24" fmla="*/ 0 w 109"/>
                <a:gd name="T25" fmla="*/ 51 h 103"/>
                <a:gd name="T26" fmla="*/ 6 w 109"/>
                <a:gd name="T27" fmla="*/ 70 h 103"/>
                <a:gd name="T28" fmla="*/ 19 w 109"/>
                <a:gd name="T29" fmla="*/ 90 h 103"/>
                <a:gd name="T30" fmla="*/ 39 w 109"/>
                <a:gd name="T31" fmla="*/ 96 h 103"/>
                <a:gd name="T32" fmla="*/ 58 w 109"/>
                <a:gd name="T33" fmla="*/ 103 h 103"/>
                <a:gd name="T34" fmla="*/ 58 w 109"/>
                <a:gd name="T35" fmla="*/ 103 h 1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"/>
                <a:gd name="T55" fmla="*/ 0 h 103"/>
                <a:gd name="T56" fmla="*/ 109 w 109"/>
                <a:gd name="T57" fmla="*/ 103 h 1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" h="103">
                  <a:moveTo>
                    <a:pt x="58" y="103"/>
                  </a:moveTo>
                  <a:lnTo>
                    <a:pt x="77" y="96"/>
                  </a:lnTo>
                  <a:lnTo>
                    <a:pt x="96" y="90"/>
                  </a:lnTo>
                  <a:lnTo>
                    <a:pt x="103" y="70"/>
                  </a:lnTo>
                  <a:lnTo>
                    <a:pt x="109" y="51"/>
                  </a:lnTo>
                  <a:lnTo>
                    <a:pt x="103" y="32"/>
                  </a:lnTo>
                  <a:lnTo>
                    <a:pt x="96" y="13"/>
                  </a:lnTo>
                  <a:lnTo>
                    <a:pt x="77" y="6"/>
                  </a:lnTo>
                  <a:lnTo>
                    <a:pt x="58" y="0"/>
                  </a:lnTo>
                  <a:lnTo>
                    <a:pt x="39" y="6"/>
                  </a:lnTo>
                  <a:lnTo>
                    <a:pt x="19" y="13"/>
                  </a:lnTo>
                  <a:lnTo>
                    <a:pt x="6" y="32"/>
                  </a:lnTo>
                  <a:lnTo>
                    <a:pt x="0" y="51"/>
                  </a:lnTo>
                  <a:lnTo>
                    <a:pt x="6" y="70"/>
                  </a:lnTo>
                  <a:lnTo>
                    <a:pt x="19" y="90"/>
                  </a:lnTo>
                  <a:lnTo>
                    <a:pt x="39" y="96"/>
                  </a:lnTo>
                  <a:lnTo>
                    <a:pt x="58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096" name="Freeform 22"/>
            <p:cNvSpPr>
              <a:spLocks/>
            </p:cNvSpPr>
            <p:nvPr/>
          </p:nvSpPr>
          <p:spPr bwMode="auto">
            <a:xfrm>
              <a:off x="2076" y="1487"/>
              <a:ext cx="51" cy="52"/>
            </a:xfrm>
            <a:custGeom>
              <a:avLst/>
              <a:gdLst>
                <a:gd name="T0" fmla="*/ 0 w 51"/>
                <a:gd name="T1" fmla="*/ 52 h 52"/>
                <a:gd name="T2" fmla="*/ 19 w 51"/>
                <a:gd name="T3" fmla="*/ 45 h 52"/>
                <a:gd name="T4" fmla="*/ 38 w 51"/>
                <a:gd name="T5" fmla="*/ 39 h 52"/>
                <a:gd name="T6" fmla="*/ 45 w 51"/>
                <a:gd name="T7" fmla="*/ 19 h 52"/>
                <a:gd name="T8" fmla="*/ 51 w 51"/>
                <a:gd name="T9" fmla="*/ 0 h 52"/>
                <a:gd name="T10" fmla="*/ 51 w 51"/>
                <a:gd name="T11" fmla="*/ 0 h 52"/>
                <a:gd name="T12" fmla="*/ 45 w 51"/>
                <a:gd name="T13" fmla="*/ 19 h 52"/>
                <a:gd name="T14" fmla="*/ 38 w 51"/>
                <a:gd name="T15" fmla="*/ 39 h 52"/>
                <a:gd name="T16" fmla="*/ 19 w 51"/>
                <a:gd name="T17" fmla="*/ 45 h 52"/>
                <a:gd name="T18" fmla="*/ 0 w 51"/>
                <a:gd name="T19" fmla="*/ 52 h 52"/>
                <a:gd name="T20" fmla="*/ 0 w 51"/>
                <a:gd name="T21" fmla="*/ 52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"/>
                <a:gd name="T34" fmla="*/ 0 h 52"/>
                <a:gd name="T35" fmla="*/ 51 w 51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" h="52">
                  <a:moveTo>
                    <a:pt x="0" y="52"/>
                  </a:moveTo>
                  <a:lnTo>
                    <a:pt x="19" y="45"/>
                  </a:lnTo>
                  <a:lnTo>
                    <a:pt x="38" y="39"/>
                  </a:lnTo>
                  <a:lnTo>
                    <a:pt x="45" y="19"/>
                  </a:lnTo>
                  <a:lnTo>
                    <a:pt x="51" y="0"/>
                  </a:lnTo>
                  <a:lnTo>
                    <a:pt x="45" y="19"/>
                  </a:lnTo>
                  <a:lnTo>
                    <a:pt x="38" y="39"/>
                  </a:lnTo>
                  <a:lnTo>
                    <a:pt x="19" y="45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097" name="Freeform 23"/>
            <p:cNvSpPr>
              <a:spLocks noEditPoints="1"/>
            </p:cNvSpPr>
            <p:nvPr/>
          </p:nvSpPr>
          <p:spPr bwMode="auto">
            <a:xfrm>
              <a:off x="2076" y="1436"/>
              <a:ext cx="51" cy="51"/>
            </a:xfrm>
            <a:custGeom>
              <a:avLst/>
              <a:gdLst>
                <a:gd name="T0" fmla="*/ 51 w 51"/>
                <a:gd name="T1" fmla="*/ 51 h 51"/>
                <a:gd name="T2" fmla="*/ 45 w 51"/>
                <a:gd name="T3" fmla="*/ 32 h 51"/>
                <a:gd name="T4" fmla="*/ 38 w 51"/>
                <a:gd name="T5" fmla="*/ 13 h 51"/>
                <a:gd name="T6" fmla="*/ 19 w 51"/>
                <a:gd name="T7" fmla="*/ 6 h 51"/>
                <a:gd name="T8" fmla="*/ 0 w 51"/>
                <a:gd name="T9" fmla="*/ 0 h 51"/>
                <a:gd name="T10" fmla="*/ 0 w 51"/>
                <a:gd name="T11" fmla="*/ 0 h 51"/>
                <a:gd name="T12" fmla="*/ 19 w 51"/>
                <a:gd name="T13" fmla="*/ 6 h 51"/>
                <a:gd name="T14" fmla="*/ 38 w 51"/>
                <a:gd name="T15" fmla="*/ 13 h 51"/>
                <a:gd name="T16" fmla="*/ 45 w 51"/>
                <a:gd name="T17" fmla="*/ 32 h 51"/>
                <a:gd name="T18" fmla="*/ 51 w 51"/>
                <a:gd name="T19" fmla="*/ 51 h 51"/>
                <a:gd name="T20" fmla="*/ 51 w 51"/>
                <a:gd name="T21" fmla="*/ 51 h 51"/>
                <a:gd name="T22" fmla="*/ 51 w 51"/>
                <a:gd name="T23" fmla="*/ 51 h 51"/>
                <a:gd name="T24" fmla="*/ 51 w 51"/>
                <a:gd name="T25" fmla="*/ 51 h 51"/>
                <a:gd name="T26" fmla="*/ 51 w 51"/>
                <a:gd name="T27" fmla="*/ 51 h 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"/>
                <a:gd name="T43" fmla="*/ 0 h 51"/>
                <a:gd name="T44" fmla="*/ 51 w 51"/>
                <a:gd name="T45" fmla="*/ 51 h 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" h="51">
                  <a:moveTo>
                    <a:pt x="51" y="51"/>
                  </a:moveTo>
                  <a:lnTo>
                    <a:pt x="45" y="32"/>
                  </a:lnTo>
                  <a:lnTo>
                    <a:pt x="38" y="13"/>
                  </a:lnTo>
                  <a:lnTo>
                    <a:pt x="19" y="6"/>
                  </a:lnTo>
                  <a:lnTo>
                    <a:pt x="0" y="0"/>
                  </a:lnTo>
                  <a:lnTo>
                    <a:pt x="19" y="6"/>
                  </a:lnTo>
                  <a:lnTo>
                    <a:pt x="38" y="13"/>
                  </a:lnTo>
                  <a:lnTo>
                    <a:pt x="45" y="32"/>
                  </a:lnTo>
                  <a:lnTo>
                    <a:pt x="51" y="51"/>
                  </a:lnTo>
                  <a:close/>
                  <a:moveTo>
                    <a:pt x="51" y="51"/>
                  </a:moveTo>
                  <a:lnTo>
                    <a:pt x="51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098" name="Freeform 24"/>
            <p:cNvSpPr>
              <a:spLocks noEditPoints="1"/>
            </p:cNvSpPr>
            <p:nvPr/>
          </p:nvSpPr>
          <p:spPr bwMode="auto">
            <a:xfrm>
              <a:off x="2018" y="1436"/>
              <a:ext cx="58" cy="51"/>
            </a:xfrm>
            <a:custGeom>
              <a:avLst/>
              <a:gdLst>
                <a:gd name="T0" fmla="*/ 58 w 58"/>
                <a:gd name="T1" fmla="*/ 0 h 51"/>
                <a:gd name="T2" fmla="*/ 39 w 58"/>
                <a:gd name="T3" fmla="*/ 6 h 51"/>
                <a:gd name="T4" fmla="*/ 19 w 58"/>
                <a:gd name="T5" fmla="*/ 13 h 51"/>
                <a:gd name="T6" fmla="*/ 6 w 58"/>
                <a:gd name="T7" fmla="*/ 32 h 51"/>
                <a:gd name="T8" fmla="*/ 0 w 58"/>
                <a:gd name="T9" fmla="*/ 51 h 51"/>
                <a:gd name="T10" fmla="*/ 0 w 58"/>
                <a:gd name="T11" fmla="*/ 51 h 51"/>
                <a:gd name="T12" fmla="*/ 6 w 58"/>
                <a:gd name="T13" fmla="*/ 32 h 51"/>
                <a:gd name="T14" fmla="*/ 19 w 58"/>
                <a:gd name="T15" fmla="*/ 13 h 51"/>
                <a:gd name="T16" fmla="*/ 39 w 58"/>
                <a:gd name="T17" fmla="*/ 6 h 51"/>
                <a:gd name="T18" fmla="*/ 58 w 58"/>
                <a:gd name="T19" fmla="*/ 0 h 51"/>
                <a:gd name="T20" fmla="*/ 58 w 58"/>
                <a:gd name="T21" fmla="*/ 0 h 51"/>
                <a:gd name="T22" fmla="*/ 58 w 58"/>
                <a:gd name="T23" fmla="*/ 0 h 51"/>
                <a:gd name="T24" fmla="*/ 58 w 58"/>
                <a:gd name="T25" fmla="*/ 0 h 51"/>
                <a:gd name="T26" fmla="*/ 58 w 58"/>
                <a:gd name="T27" fmla="*/ 0 h 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"/>
                <a:gd name="T43" fmla="*/ 0 h 51"/>
                <a:gd name="T44" fmla="*/ 58 w 58"/>
                <a:gd name="T45" fmla="*/ 51 h 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" h="51">
                  <a:moveTo>
                    <a:pt x="58" y="0"/>
                  </a:moveTo>
                  <a:lnTo>
                    <a:pt x="39" y="6"/>
                  </a:lnTo>
                  <a:lnTo>
                    <a:pt x="19" y="13"/>
                  </a:lnTo>
                  <a:lnTo>
                    <a:pt x="6" y="32"/>
                  </a:lnTo>
                  <a:lnTo>
                    <a:pt x="0" y="51"/>
                  </a:lnTo>
                  <a:lnTo>
                    <a:pt x="6" y="32"/>
                  </a:lnTo>
                  <a:lnTo>
                    <a:pt x="19" y="13"/>
                  </a:lnTo>
                  <a:lnTo>
                    <a:pt x="39" y="6"/>
                  </a:lnTo>
                  <a:lnTo>
                    <a:pt x="58" y="0"/>
                  </a:lnTo>
                  <a:close/>
                  <a:moveTo>
                    <a:pt x="58" y="0"/>
                  </a:move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099" name="Freeform 25"/>
            <p:cNvSpPr>
              <a:spLocks noEditPoints="1"/>
            </p:cNvSpPr>
            <p:nvPr/>
          </p:nvSpPr>
          <p:spPr bwMode="auto">
            <a:xfrm>
              <a:off x="2018" y="1487"/>
              <a:ext cx="58" cy="52"/>
            </a:xfrm>
            <a:custGeom>
              <a:avLst/>
              <a:gdLst>
                <a:gd name="T0" fmla="*/ 0 w 58"/>
                <a:gd name="T1" fmla="*/ 0 h 52"/>
                <a:gd name="T2" fmla="*/ 6 w 58"/>
                <a:gd name="T3" fmla="*/ 19 h 52"/>
                <a:gd name="T4" fmla="*/ 19 w 58"/>
                <a:gd name="T5" fmla="*/ 39 h 52"/>
                <a:gd name="T6" fmla="*/ 39 w 58"/>
                <a:gd name="T7" fmla="*/ 45 h 52"/>
                <a:gd name="T8" fmla="*/ 58 w 58"/>
                <a:gd name="T9" fmla="*/ 52 h 52"/>
                <a:gd name="T10" fmla="*/ 58 w 58"/>
                <a:gd name="T11" fmla="*/ 52 h 52"/>
                <a:gd name="T12" fmla="*/ 39 w 58"/>
                <a:gd name="T13" fmla="*/ 45 h 52"/>
                <a:gd name="T14" fmla="*/ 19 w 58"/>
                <a:gd name="T15" fmla="*/ 39 h 52"/>
                <a:gd name="T16" fmla="*/ 6 w 58"/>
                <a:gd name="T17" fmla="*/ 19 h 52"/>
                <a:gd name="T18" fmla="*/ 0 w 58"/>
                <a:gd name="T19" fmla="*/ 0 h 52"/>
                <a:gd name="T20" fmla="*/ 0 w 58"/>
                <a:gd name="T21" fmla="*/ 0 h 52"/>
                <a:gd name="T22" fmla="*/ 0 w 58"/>
                <a:gd name="T23" fmla="*/ 0 h 52"/>
                <a:gd name="T24" fmla="*/ 0 w 58"/>
                <a:gd name="T25" fmla="*/ 0 h 52"/>
                <a:gd name="T26" fmla="*/ 0 w 58"/>
                <a:gd name="T27" fmla="*/ 0 h 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"/>
                <a:gd name="T43" fmla="*/ 0 h 52"/>
                <a:gd name="T44" fmla="*/ 58 w 58"/>
                <a:gd name="T45" fmla="*/ 52 h 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" h="52">
                  <a:moveTo>
                    <a:pt x="0" y="0"/>
                  </a:moveTo>
                  <a:lnTo>
                    <a:pt x="6" y="19"/>
                  </a:lnTo>
                  <a:lnTo>
                    <a:pt x="19" y="39"/>
                  </a:lnTo>
                  <a:lnTo>
                    <a:pt x="39" y="45"/>
                  </a:lnTo>
                  <a:lnTo>
                    <a:pt x="58" y="52"/>
                  </a:lnTo>
                  <a:lnTo>
                    <a:pt x="39" y="45"/>
                  </a:lnTo>
                  <a:lnTo>
                    <a:pt x="19" y="39"/>
                  </a:lnTo>
                  <a:lnTo>
                    <a:pt x="6" y="19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00" name="Freeform 26"/>
            <p:cNvSpPr>
              <a:spLocks/>
            </p:cNvSpPr>
            <p:nvPr/>
          </p:nvSpPr>
          <p:spPr bwMode="auto">
            <a:xfrm>
              <a:off x="2076" y="153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01" name="Freeform 27"/>
            <p:cNvSpPr>
              <a:spLocks/>
            </p:cNvSpPr>
            <p:nvPr/>
          </p:nvSpPr>
          <p:spPr bwMode="auto">
            <a:xfrm>
              <a:off x="2018" y="2726"/>
              <a:ext cx="103" cy="103"/>
            </a:xfrm>
            <a:custGeom>
              <a:avLst/>
              <a:gdLst>
                <a:gd name="T0" fmla="*/ 51 w 103"/>
                <a:gd name="T1" fmla="*/ 103 h 103"/>
                <a:gd name="T2" fmla="*/ 71 w 103"/>
                <a:gd name="T3" fmla="*/ 97 h 103"/>
                <a:gd name="T4" fmla="*/ 90 w 103"/>
                <a:gd name="T5" fmla="*/ 90 h 103"/>
                <a:gd name="T6" fmla="*/ 96 w 103"/>
                <a:gd name="T7" fmla="*/ 71 h 103"/>
                <a:gd name="T8" fmla="*/ 103 w 103"/>
                <a:gd name="T9" fmla="*/ 52 h 103"/>
                <a:gd name="T10" fmla="*/ 96 w 103"/>
                <a:gd name="T11" fmla="*/ 32 h 103"/>
                <a:gd name="T12" fmla="*/ 90 w 103"/>
                <a:gd name="T13" fmla="*/ 20 h 103"/>
                <a:gd name="T14" fmla="*/ 71 w 103"/>
                <a:gd name="T15" fmla="*/ 7 h 103"/>
                <a:gd name="T16" fmla="*/ 51 w 103"/>
                <a:gd name="T17" fmla="*/ 0 h 103"/>
                <a:gd name="T18" fmla="*/ 32 w 103"/>
                <a:gd name="T19" fmla="*/ 7 h 103"/>
                <a:gd name="T20" fmla="*/ 13 w 103"/>
                <a:gd name="T21" fmla="*/ 20 h 103"/>
                <a:gd name="T22" fmla="*/ 6 w 103"/>
                <a:gd name="T23" fmla="*/ 32 h 103"/>
                <a:gd name="T24" fmla="*/ 0 w 103"/>
                <a:gd name="T25" fmla="*/ 52 h 103"/>
                <a:gd name="T26" fmla="*/ 6 w 103"/>
                <a:gd name="T27" fmla="*/ 71 h 103"/>
                <a:gd name="T28" fmla="*/ 13 w 103"/>
                <a:gd name="T29" fmla="*/ 90 h 103"/>
                <a:gd name="T30" fmla="*/ 32 w 103"/>
                <a:gd name="T31" fmla="*/ 97 h 103"/>
                <a:gd name="T32" fmla="*/ 51 w 103"/>
                <a:gd name="T33" fmla="*/ 103 h 103"/>
                <a:gd name="T34" fmla="*/ 51 w 103"/>
                <a:gd name="T35" fmla="*/ 103 h 1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"/>
                <a:gd name="T55" fmla="*/ 0 h 103"/>
                <a:gd name="T56" fmla="*/ 103 w 103"/>
                <a:gd name="T57" fmla="*/ 103 h 1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" h="103">
                  <a:moveTo>
                    <a:pt x="51" y="103"/>
                  </a:moveTo>
                  <a:lnTo>
                    <a:pt x="71" y="97"/>
                  </a:lnTo>
                  <a:lnTo>
                    <a:pt x="90" y="90"/>
                  </a:lnTo>
                  <a:lnTo>
                    <a:pt x="96" y="71"/>
                  </a:lnTo>
                  <a:lnTo>
                    <a:pt x="103" y="52"/>
                  </a:lnTo>
                  <a:lnTo>
                    <a:pt x="96" y="32"/>
                  </a:lnTo>
                  <a:lnTo>
                    <a:pt x="90" y="20"/>
                  </a:lnTo>
                  <a:lnTo>
                    <a:pt x="71" y="7"/>
                  </a:lnTo>
                  <a:lnTo>
                    <a:pt x="51" y="0"/>
                  </a:lnTo>
                  <a:lnTo>
                    <a:pt x="32" y="7"/>
                  </a:lnTo>
                  <a:lnTo>
                    <a:pt x="13" y="20"/>
                  </a:lnTo>
                  <a:lnTo>
                    <a:pt x="6" y="32"/>
                  </a:lnTo>
                  <a:lnTo>
                    <a:pt x="0" y="52"/>
                  </a:lnTo>
                  <a:lnTo>
                    <a:pt x="6" y="71"/>
                  </a:lnTo>
                  <a:lnTo>
                    <a:pt x="13" y="90"/>
                  </a:lnTo>
                  <a:lnTo>
                    <a:pt x="32" y="97"/>
                  </a:lnTo>
                  <a:lnTo>
                    <a:pt x="51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02" name="Freeform 28"/>
            <p:cNvSpPr>
              <a:spLocks/>
            </p:cNvSpPr>
            <p:nvPr/>
          </p:nvSpPr>
          <p:spPr bwMode="auto">
            <a:xfrm>
              <a:off x="2069" y="2778"/>
              <a:ext cx="52" cy="51"/>
            </a:xfrm>
            <a:custGeom>
              <a:avLst/>
              <a:gdLst>
                <a:gd name="T0" fmla="*/ 0 w 52"/>
                <a:gd name="T1" fmla="*/ 51 h 51"/>
                <a:gd name="T2" fmla="*/ 20 w 52"/>
                <a:gd name="T3" fmla="*/ 45 h 51"/>
                <a:gd name="T4" fmla="*/ 39 w 52"/>
                <a:gd name="T5" fmla="*/ 38 h 51"/>
                <a:gd name="T6" fmla="*/ 45 w 52"/>
                <a:gd name="T7" fmla="*/ 19 h 51"/>
                <a:gd name="T8" fmla="*/ 52 w 52"/>
                <a:gd name="T9" fmla="*/ 0 h 51"/>
                <a:gd name="T10" fmla="*/ 52 w 52"/>
                <a:gd name="T11" fmla="*/ 0 h 51"/>
                <a:gd name="T12" fmla="*/ 45 w 52"/>
                <a:gd name="T13" fmla="*/ 19 h 51"/>
                <a:gd name="T14" fmla="*/ 39 w 52"/>
                <a:gd name="T15" fmla="*/ 38 h 51"/>
                <a:gd name="T16" fmla="*/ 20 w 52"/>
                <a:gd name="T17" fmla="*/ 45 h 51"/>
                <a:gd name="T18" fmla="*/ 0 w 52"/>
                <a:gd name="T19" fmla="*/ 51 h 51"/>
                <a:gd name="T20" fmla="*/ 0 w 52"/>
                <a:gd name="T21" fmla="*/ 51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51"/>
                <a:gd name="T35" fmla="*/ 52 w 52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51">
                  <a:moveTo>
                    <a:pt x="0" y="51"/>
                  </a:moveTo>
                  <a:lnTo>
                    <a:pt x="20" y="45"/>
                  </a:lnTo>
                  <a:lnTo>
                    <a:pt x="39" y="38"/>
                  </a:lnTo>
                  <a:lnTo>
                    <a:pt x="45" y="19"/>
                  </a:lnTo>
                  <a:lnTo>
                    <a:pt x="52" y="0"/>
                  </a:lnTo>
                  <a:lnTo>
                    <a:pt x="45" y="19"/>
                  </a:lnTo>
                  <a:lnTo>
                    <a:pt x="39" y="38"/>
                  </a:lnTo>
                  <a:lnTo>
                    <a:pt x="20" y="45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03" name="Freeform 29"/>
            <p:cNvSpPr>
              <a:spLocks noEditPoints="1"/>
            </p:cNvSpPr>
            <p:nvPr/>
          </p:nvSpPr>
          <p:spPr bwMode="auto">
            <a:xfrm>
              <a:off x="2069" y="2726"/>
              <a:ext cx="52" cy="52"/>
            </a:xfrm>
            <a:custGeom>
              <a:avLst/>
              <a:gdLst>
                <a:gd name="T0" fmla="*/ 52 w 52"/>
                <a:gd name="T1" fmla="*/ 52 h 52"/>
                <a:gd name="T2" fmla="*/ 45 w 52"/>
                <a:gd name="T3" fmla="*/ 32 h 52"/>
                <a:gd name="T4" fmla="*/ 39 w 52"/>
                <a:gd name="T5" fmla="*/ 20 h 52"/>
                <a:gd name="T6" fmla="*/ 20 w 52"/>
                <a:gd name="T7" fmla="*/ 7 h 52"/>
                <a:gd name="T8" fmla="*/ 0 w 52"/>
                <a:gd name="T9" fmla="*/ 0 h 52"/>
                <a:gd name="T10" fmla="*/ 0 w 52"/>
                <a:gd name="T11" fmla="*/ 0 h 52"/>
                <a:gd name="T12" fmla="*/ 20 w 52"/>
                <a:gd name="T13" fmla="*/ 7 h 52"/>
                <a:gd name="T14" fmla="*/ 39 w 52"/>
                <a:gd name="T15" fmla="*/ 20 h 52"/>
                <a:gd name="T16" fmla="*/ 45 w 52"/>
                <a:gd name="T17" fmla="*/ 32 h 52"/>
                <a:gd name="T18" fmla="*/ 52 w 52"/>
                <a:gd name="T19" fmla="*/ 52 h 52"/>
                <a:gd name="T20" fmla="*/ 52 w 52"/>
                <a:gd name="T21" fmla="*/ 52 h 52"/>
                <a:gd name="T22" fmla="*/ 52 w 52"/>
                <a:gd name="T23" fmla="*/ 52 h 52"/>
                <a:gd name="T24" fmla="*/ 52 w 52"/>
                <a:gd name="T25" fmla="*/ 52 h 52"/>
                <a:gd name="T26" fmla="*/ 52 w 52"/>
                <a:gd name="T27" fmla="*/ 52 h 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"/>
                <a:gd name="T43" fmla="*/ 0 h 52"/>
                <a:gd name="T44" fmla="*/ 52 w 52"/>
                <a:gd name="T45" fmla="*/ 52 h 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" h="52">
                  <a:moveTo>
                    <a:pt x="52" y="52"/>
                  </a:moveTo>
                  <a:lnTo>
                    <a:pt x="45" y="32"/>
                  </a:lnTo>
                  <a:lnTo>
                    <a:pt x="39" y="20"/>
                  </a:lnTo>
                  <a:lnTo>
                    <a:pt x="20" y="7"/>
                  </a:lnTo>
                  <a:lnTo>
                    <a:pt x="0" y="0"/>
                  </a:lnTo>
                  <a:lnTo>
                    <a:pt x="20" y="7"/>
                  </a:lnTo>
                  <a:lnTo>
                    <a:pt x="39" y="20"/>
                  </a:lnTo>
                  <a:lnTo>
                    <a:pt x="45" y="32"/>
                  </a:lnTo>
                  <a:lnTo>
                    <a:pt x="52" y="52"/>
                  </a:lnTo>
                  <a:close/>
                  <a:moveTo>
                    <a:pt x="52" y="52"/>
                  </a:moveTo>
                  <a:lnTo>
                    <a:pt x="52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04" name="Freeform 30"/>
            <p:cNvSpPr>
              <a:spLocks noEditPoints="1"/>
            </p:cNvSpPr>
            <p:nvPr/>
          </p:nvSpPr>
          <p:spPr bwMode="auto">
            <a:xfrm>
              <a:off x="2018" y="2726"/>
              <a:ext cx="51" cy="52"/>
            </a:xfrm>
            <a:custGeom>
              <a:avLst/>
              <a:gdLst>
                <a:gd name="T0" fmla="*/ 51 w 51"/>
                <a:gd name="T1" fmla="*/ 0 h 52"/>
                <a:gd name="T2" fmla="*/ 32 w 51"/>
                <a:gd name="T3" fmla="*/ 7 h 52"/>
                <a:gd name="T4" fmla="*/ 13 w 51"/>
                <a:gd name="T5" fmla="*/ 20 h 52"/>
                <a:gd name="T6" fmla="*/ 6 w 51"/>
                <a:gd name="T7" fmla="*/ 32 h 52"/>
                <a:gd name="T8" fmla="*/ 0 w 51"/>
                <a:gd name="T9" fmla="*/ 52 h 52"/>
                <a:gd name="T10" fmla="*/ 0 w 51"/>
                <a:gd name="T11" fmla="*/ 52 h 52"/>
                <a:gd name="T12" fmla="*/ 6 w 51"/>
                <a:gd name="T13" fmla="*/ 32 h 52"/>
                <a:gd name="T14" fmla="*/ 13 w 51"/>
                <a:gd name="T15" fmla="*/ 20 h 52"/>
                <a:gd name="T16" fmla="*/ 32 w 51"/>
                <a:gd name="T17" fmla="*/ 7 h 52"/>
                <a:gd name="T18" fmla="*/ 51 w 51"/>
                <a:gd name="T19" fmla="*/ 0 h 52"/>
                <a:gd name="T20" fmla="*/ 51 w 51"/>
                <a:gd name="T21" fmla="*/ 0 h 52"/>
                <a:gd name="T22" fmla="*/ 51 w 51"/>
                <a:gd name="T23" fmla="*/ 0 h 52"/>
                <a:gd name="T24" fmla="*/ 51 w 51"/>
                <a:gd name="T25" fmla="*/ 0 h 52"/>
                <a:gd name="T26" fmla="*/ 51 w 51"/>
                <a:gd name="T27" fmla="*/ 0 h 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"/>
                <a:gd name="T43" fmla="*/ 0 h 52"/>
                <a:gd name="T44" fmla="*/ 51 w 51"/>
                <a:gd name="T45" fmla="*/ 52 h 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" h="52">
                  <a:moveTo>
                    <a:pt x="51" y="0"/>
                  </a:moveTo>
                  <a:lnTo>
                    <a:pt x="32" y="7"/>
                  </a:lnTo>
                  <a:lnTo>
                    <a:pt x="13" y="20"/>
                  </a:lnTo>
                  <a:lnTo>
                    <a:pt x="6" y="32"/>
                  </a:lnTo>
                  <a:lnTo>
                    <a:pt x="0" y="52"/>
                  </a:lnTo>
                  <a:lnTo>
                    <a:pt x="6" y="32"/>
                  </a:lnTo>
                  <a:lnTo>
                    <a:pt x="13" y="20"/>
                  </a:lnTo>
                  <a:lnTo>
                    <a:pt x="32" y="7"/>
                  </a:lnTo>
                  <a:lnTo>
                    <a:pt x="51" y="0"/>
                  </a:lnTo>
                  <a:close/>
                  <a:moveTo>
                    <a:pt x="51" y="0"/>
                  </a:move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05" name="Freeform 31"/>
            <p:cNvSpPr>
              <a:spLocks noEditPoints="1"/>
            </p:cNvSpPr>
            <p:nvPr/>
          </p:nvSpPr>
          <p:spPr bwMode="auto">
            <a:xfrm>
              <a:off x="2018" y="2778"/>
              <a:ext cx="51" cy="51"/>
            </a:xfrm>
            <a:custGeom>
              <a:avLst/>
              <a:gdLst>
                <a:gd name="T0" fmla="*/ 0 w 51"/>
                <a:gd name="T1" fmla="*/ 0 h 51"/>
                <a:gd name="T2" fmla="*/ 6 w 51"/>
                <a:gd name="T3" fmla="*/ 19 h 51"/>
                <a:gd name="T4" fmla="*/ 13 w 51"/>
                <a:gd name="T5" fmla="*/ 38 h 51"/>
                <a:gd name="T6" fmla="*/ 32 w 51"/>
                <a:gd name="T7" fmla="*/ 45 h 51"/>
                <a:gd name="T8" fmla="*/ 51 w 51"/>
                <a:gd name="T9" fmla="*/ 51 h 51"/>
                <a:gd name="T10" fmla="*/ 51 w 51"/>
                <a:gd name="T11" fmla="*/ 51 h 51"/>
                <a:gd name="T12" fmla="*/ 32 w 51"/>
                <a:gd name="T13" fmla="*/ 45 h 51"/>
                <a:gd name="T14" fmla="*/ 13 w 51"/>
                <a:gd name="T15" fmla="*/ 38 h 51"/>
                <a:gd name="T16" fmla="*/ 6 w 51"/>
                <a:gd name="T17" fmla="*/ 19 h 51"/>
                <a:gd name="T18" fmla="*/ 0 w 51"/>
                <a:gd name="T19" fmla="*/ 0 h 51"/>
                <a:gd name="T20" fmla="*/ 0 w 51"/>
                <a:gd name="T21" fmla="*/ 0 h 51"/>
                <a:gd name="T22" fmla="*/ 0 w 51"/>
                <a:gd name="T23" fmla="*/ 0 h 51"/>
                <a:gd name="T24" fmla="*/ 0 w 51"/>
                <a:gd name="T25" fmla="*/ 0 h 51"/>
                <a:gd name="T26" fmla="*/ 0 w 51"/>
                <a:gd name="T27" fmla="*/ 0 h 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"/>
                <a:gd name="T43" fmla="*/ 0 h 51"/>
                <a:gd name="T44" fmla="*/ 51 w 51"/>
                <a:gd name="T45" fmla="*/ 51 h 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" h="51">
                  <a:moveTo>
                    <a:pt x="0" y="0"/>
                  </a:moveTo>
                  <a:lnTo>
                    <a:pt x="6" y="19"/>
                  </a:lnTo>
                  <a:lnTo>
                    <a:pt x="13" y="38"/>
                  </a:lnTo>
                  <a:lnTo>
                    <a:pt x="32" y="45"/>
                  </a:lnTo>
                  <a:lnTo>
                    <a:pt x="51" y="51"/>
                  </a:lnTo>
                  <a:lnTo>
                    <a:pt x="32" y="45"/>
                  </a:lnTo>
                  <a:lnTo>
                    <a:pt x="13" y="38"/>
                  </a:lnTo>
                  <a:lnTo>
                    <a:pt x="6" y="19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06" name="Freeform 32"/>
            <p:cNvSpPr>
              <a:spLocks/>
            </p:cNvSpPr>
            <p:nvPr/>
          </p:nvSpPr>
          <p:spPr bwMode="auto">
            <a:xfrm>
              <a:off x="2069" y="282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07" name="Freeform 33"/>
            <p:cNvSpPr>
              <a:spLocks/>
            </p:cNvSpPr>
            <p:nvPr/>
          </p:nvSpPr>
          <p:spPr bwMode="auto">
            <a:xfrm>
              <a:off x="1073" y="1378"/>
              <a:ext cx="675" cy="238"/>
            </a:xfrm>
            <a:custGeom>
              <a:avLst/>
              <a:gdLst>
                <a:gd name="T0" fmla="*/ 0 w 675"/>
                <a:gd name="T1" fmla="*/ 238 h 238"/>
                <a:gd name="T2" fmla="*/ 675 w 675"/>
                <a:gd name="T3" fmla="*/ 238 h 238"/>
                <a:gd name="T4" fmla="*/ 675 w 675"/>
                <a:gd name="T5" fmla="*/ 0 h 238"/>
                <a:gd name="T6" fmla="*/ 0 w 675"/>
                <a:gd name="T7" fmla="*/ 0 h 238"/>
                <a:gd name="T8" fmla="*/ 0 w 675"/>
                <a:gd name="T9" fmla="*/ 238 h 238"/>
                <a:gd name="T10" fmla="*/ 0 w 675"/>
                <a:gd name="T11" fmla="*/ 238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5"/>
                <a:gd name="T19" fmla="*/ 0 h 238"/>
                <a:gd name="T20" fmla="*/ 675 w 675"/>
                <a:gd name="T21" fmla="*/ 238 h 2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5" h="238">
                  <a:moveTo>
                    <a:pt x="0" y="238"/>
                  </a:moveTo>
                  <a:lnTo>
                    <a:pt x="675" y="238"/>
                  </a:lnTo>
                  <a:lnTo>
                    <a:pt x="675" y="0"/>
                  </a:lnTo>
                  <a:lnTo>
                    <a:pt x="0" y="0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08" name="Freeform 34"/>
            <p:cNvSpPr>
              <a:spLocks/>
            </p:cNvSpPr>
            <p:nvPr/>
          </p:nvSpPr>
          <p:spPr bwMode="auto">
            <a:xfrm>
              <a:off x="1073" y="1616"/>
              <a:ext cx="675" cy="1"/>
            </a:xfrm>
            <a:custGeom>
              <a:avLst/>
              <a:gdLst>
                <a:gd name="T0" fmla="*/ 0 w 675"/>
                <a:gd name="T1" fmla="*/ 0 h 1"/>
                <a:gd name="T2" fmla="*/ 675 w 675"/>
                <a:gd name="T3" fmla="*/ 0 h 1"/>
                <a:gd name="T4" fmla="*/ 0 w 675"/>
                <a:gd name="T5" fmla="*/ 0 h 1"/>
                <a:gd name="T6" fmla="*/ 0 w 67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5"/>
                <a:gd name="T13" fmla="*/ 0 h 1"/>
                <a:gd name="T14" fmla="*/ 675 w 675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5" h="1">
                  <a:moveTo>
                    <a:pt x="0" y="0"/>
                  </a:moveTo>
                  <a:lnTo>
                    <a:pt x="6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09" name="Freeform 35"/>
            <p:cNvSpPr>
              <a:spLocks noEditPoints="1"/>
            </p:cNvSpPr>
            <p:nvPr/>
          </p:nvSpPr>
          <p:spPr bwMode="auto">
            <a:xfrm>
              <a:off x="1748" y="1378"/>
              <a:ext cx="1" cy="238"/>
            </a:xfrm>
            <a:custGeom>
              <a:avLst/>
              <a:gdLst>
                <a:gd name="T0" fmla="*/ 0 w 1"/>
                <a:gd name="T1" fmla="*/ 238 h 238"/>
                <a:gd name="T2" fmla="*/ 0 w 1"/>
                <a:gd name="T3" fmla="*/ 0 h 238"/>
                <a:gd name="T4" fmla="*/ 0 w 1"/>
                <a:gd name="T5" fmla="*/ 238 h 238"/>
                <a:gd name="T6" fmla="*/ 0 w 1"/>
                <a:gd name="T7" fmla="*/ 238 h 238"/>
                <a:gd name="T8" fmla="*/ 0 w 1"/>
                <a:gd name="T9" fmla="*/ 238 h 238"/>
                <a:gd name="T10" fmla="*/ 0 w 1"/>
                <a:gd name="T11" fmla="*/ 238 h 238"/>
                <a:gd name="T12" fmla="*/ 0 w 1"/>
                <a:gd name="T13" fmla="*/ 238 h 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238"/>
                <a:gd name="T23" fmla="*/ 1 w 1"/>
                <a:gd name="T24" fmla="*/ 238 h 2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238">
                  <a:moveTo>
                    <a:pt x="0" y="238"/>
                  </a:moveTo>
                  <a:lnTo>
                    <a:pt x="0" y="0"/>
                  </a:lnTo>
                  <a:lnTo>
                    <a:pt x="0" y="238"/>
                  </a:lnTo>
                  <a:close/>
                  <a:moveTo>
                    <a:pt x="0" y="238"/>
                  </a:moveTo>
                  <a:lnTo>
                    <a:pt x="0" y="2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10" name="Freeform 36"/>
            <p:cNvSpPr>
              <a:spLocks noEditPoints="1"/>
            </p:cNvSpPr>
            <p:nvPr/>
          </p:nvSpPr>
          <p:spPr bwMode="auto">
            <a:xfrm>
              <a:off x="1073" y="1378"/>
              <a:ext cx="675" cy="1"/>
            </a:xfrm>
            <a:custGeom>
              <a:avLst/>
              <a:gdLst>
                <a:gd name="T0" fmla="*/ 675 w 675"/>
                <a:gd name="T1" fmla="*/ 0 h 1"/>
                <a:gd name="T2" fmla="*/ 0 w 675"/>
                <a:gd name="T3" fmla="*/ 0 h 1"/>
                <a:gd name="T4" fmla="*/ 675 w 675"/>
                <a:gd name="T5" fmla="*/ 0 h 1"/>
                <a:gd name="T6" fmla="*/ 675 w 675"/>
                <a:gd name="T7" fmla="*/ 0 h 1"/>
                <a:gd name="T8" fmla="*/ 675 w 675"/>
                <a:gd name="T9" fmla="*/ 0 h 1"/>
                <a:gd name="T10" fmla="*/ 675 w 675"/>
                <a:gd name="T11" fmla="*/ 0 h 1"/>
                <a:gd name="T12" fmla="*/ 675 w 675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5"/>
                <a:gd name="T22" fmla="*/ 0 h 1"/>
                <a:gd name="T23" fmla="*/ 675 w 675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5" h="1">
                  <a:moveTo>
                    <a:pt x="675" y="0"/>
                  </a:moveTo>
                  <a:lnTo>
                    <a:pt x="0" y="0"/>
                  </a:lnTo>
                  <a:lnTo>
                    <a:pt x="675" y="0"/>
                  </a:lnTo>
                  <a:close/>
                  <a:moveTo>
                    <a:pt x="675" y="0"/>
                  </a:moveTo>
                  <a:lnTo>
                    <a:pt x="6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11" name="Freeform 37"/>
            <p:cNvSpPr>
              <a:spLocks noEditPoints="1"/>
            </p:cNvSpPr>
            <p:nvPr/>
          </p:nvSpPr>
          <p:spPr bwMode="auto">
            <a:xfrm>
              <a:off x="1073" y="1378"/>
              <a:ext cx="1" cy="238"/>
            </a:xfrm>
            <a:custGeom>
              <a:avLst/>
              <a:gdLst>
                <a:gd name="T0" fmla="*/ 0 w 1"/>
                <a:gd name="T1" fmla="*/ 0 h 238"/>
                <a:gd name="T2" fmla="*/ 0 w 1"/>
                <a:gd name="T3" fmla="*/ 238 h 238"/>
                <a:gd name="T4" fmla="*/ 0 w 1"/>
                <a:gd name="T5" fmla="*/ 0 h 238"/>
                <a:gd name="T6" fmla="*/ 0 w 1"/>
                <a:gd name="T7" fmla="*/ 0 h 238"/>
                <a:gd name="T8" fmla="*/ 0 w 1"/>
                <a:gd name="T9" fmla="*/ 0 h 238"/>
                <a:gd name="T10" fmla="*/ 0 w 1"/>
                <a:gd name="T11" fmla="*/ 0 h 238"/>
                <a:gd name="T12" fmla="*/ 0 w 1"/>
                <a:gd name="T13" fmla="*/ 0 h 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238"/>
                <a:gd name="T23" fmla="*/ 1 w 1"/>
                <a:gd name="T24" fmla="*/ 238 h 2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238">
                  <a:moveTo>
                    <a:pt x="0" y="0"/>
                  </a:moveTo>
                  <a:lnTo>
                    <a:pt x="0" y="23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12" name="Freeform 38"/>
            <p:cNvSpPr>
              <a:spLocks/>
            </p:cNvSpPr>
            <p:nvPr/>
          </p:nvSpPr>
          <p:spPr bwMode="auto">
            <a:xfrm>
              <a:off x="1073" y="1616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13" name="Freeform 39"/>
            <p:cNvSpPr>
              <a:spLocks/>
            </p:cNvSpPr>
            <p:nvPr/>
          </p:nvSpPr>
          <p:spPr bwMode="auto">
            <a:xfrm>
              <a:off x="552" y="1962"/>
              <a:ext cx="385" cy="373"/>
            </a:xfrm>
            <a:custGeom>
              <a:avLst/>
              <a:gdLst>
                <a:gd name="T0" fmla="*/ 193 w 385"/>
                <a:gd name="T1" fmla="*/ 373 h 373"/>
                <a:gd name="T2" fmla="*/ 231 w 385"/>
                <a:gd name="T3" fmla="*/ 366 h 373"/>
                <a:gd name="T4" fmla="*/ 270 w 385"/>
                <a:gd name="T5" fmla="*/ 360 h 373"/>
                <a:gd name="T6" fmla="*/ 328 w 385"/>
                <a:gd name="T7" fmla="*/ 321 h 373"/>
                <a:gd name="T8" fmla="*/ 353 w 385"/>
                <a:gd name="T9" fmla="*/ 289 h 373"/>
                <a:gd name="T10" fmla="*/ 373 w 385"/>
                <a:gd name="T11" fmla="*/ 257 h 373"/>
                <a:gd name="T12" fmla="*/ 379 w 385"/>
                <a:gd name="T13" fmla="*/ 225 h 373"/>
                <a:gd name="T14" fmla="*/ 385 w 385"/>
                <a:gd name="T15" fmla="*/ 187 h 373"/>
                <a:gd name="T16" fmla="*/ 379 w 385"/>
                <a:gd name="T17" fmla="*/ 148 h 373"/>
                <a:gd name="T18" fmla="*/ 373 w 385"/>
                <a:gd name="T19" fmla="*/ 116 h 373"/>
                <a:gd name="T20" fmla="*/ 353 w 385"/>
                <a:gd name="T21" fmla="*/ 84 h 373"/>
                <a:gd name="T22" fmla="*/ 328 w 385"/>
                <a:gd name="T23" fmla="*/ 58 h 373"/>
                <a:gd name="T24" fmla="*/ 270 w 385"/>
                <a:gd name="T25" fmla="*/ 13 h 373"/>
                <a:gd name="T26" fmla="*/ 231 w 385"/>
                <a:gd name="T27" fmla="*/ 7 h 373"/>
                <a:gd name="T28" fmla="*/ 193 w 385"/>
                <a:gd name="T29" fmla="*/ 0 h 373"/>
                <a:gd name="T30" fmla="*/ 154 w 385"/>
                <a:gd name="T31" fmla="*/ 7 h 373"/>
                <a:gd name="T32" fmla="*/ 122 w 385"/>
                <a:gd name="T33" fmla="*/ 13 h 373"/>
                <a:gd name="T34" fmla="*/ 57 w 385"/>
                <a:gd name="T35" fmla="*/ 58 h 373"/>
                <a:gd name="T36" fmla="*/ 32 w 385"/>
                <a:gd name="T37" fmla="*/ 84 h 373"/>
                <a:gd name="T38" fmla="*/ 12 w 385"/>
                <a:gd name="T39" fmla="*/ 116 h 373"/>
                <a:gd name="T40" fmla="*/ 6 w 385"/>
                <a:gd name="T41" fmla="*/ 148 h 373"/>
                <a:gd name="T42" fmla="*/ 0 w 385"/>
                <a:gd name="T43" fmla="*/ 187 h 373"/>
                <a:gd name="T44" fmla="*/ 6 w 385"/>
                <a:gd name="T45" fmla="*/ 225 h 373"/>
                <a:gd name="T46" fmla="*/ 12 w 385"/>
                <a:gd name="T47" fmla="*/ 257 h 373"/>
                <a:gd name="T48" fmla="*/ 32 w 385"/>
                <a:gd name="T49" fmla="*/ 289 h 373"/>
                <a:gd name="T50" fmla="*/ 57 w 385"/>
                <a:gd name="T51" fmla="*/ 321 h 373"/>
                <a:gd name="T52" fmla="*/ 122 w 385"/>
                <a:gd name="T53" fmla="*/ 360 h 373"/>
                <a:gd name="T54" fmla="*/ 154 w 385"/>
                <a:gd name="T55" fmla="*/ 366 h 373"/>
                <a:gd name="T56" fmla="*/ 193 w 385"/>
                <a:gd name="T57" fmla="*/ 373 h 373"/>
                <a:gd name="T58" fmla="*/ 193 w 385"/>
                <a:gd name="T59" fmla="*/ 373 h 37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5"/>
                <a:gd name="T91" fmla="*/ 0 h 373"/>
                <a:gd name="T92" fmla="*/ 385 w 385"/>
                <a:gd name="T93" fmla="*/ 373 h 37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5" h="373">
                  <a:moveTo>
                    <a:pt x="193" y="373"/>
                  </a:moveTo>
                  <a:lnTo>
                    <a:pt x="231" y="366"/>
                  </a:lnTo>
                  <a:lnTo>
                    <a:pt x="270" y="360"/>
                  </a:lnTo>
                  <a:lnTo>
                    <a:pt x="328" y="321"/>
                  </a:lnTo>
                  <a:lnTo>
                    <a:pt x="353" y="289"/>
                  </a:lnTo>
                  <a:lnTo>
                    <a:pt x="373" y="257"/>
                  </a:lnTo>
                  <a:lnTo>
                    <a:pt x="379" y="225"/>
                  </a:lnTo>
                  <a:lnTo>
                    <a:pt x="385" y="187"/>
                  </a:lnTo>
                  <a:lnTo>
                    <a:pt x="379" y="148"/>
                  </a:lnTo>
                  <a:lnTo>
                    <a:pt x="373" y="116"/>
                  </a:lnTo>
                  <a:lnTo>
                    <a:pt x="353" y="84"/>
                  </a:lnTo>
                  <a:lnTo>
                    <a:pt x="328" y="58"/>
                  </a:lnTo>
                  <a:lnTo>
                    <a:pt x="270" y="13"/>
                  </a:lnTo>
                  <a:lnTo>
                    <a:pt x="231" y="7"/>
                  </a:lnTo>
                  <a:lnTo>
                    <a:pt x="193" y="0"/>
                  </a:lnTo>
                  <a:lnTo>
                    <a:pt x="154" y="7"/>
                  </a:lnTo>
                  <a:lnTo>
                    <a:pt x="122" y="13"/>
                  </a:lnTo>
                  <a:lnTo>
                    <a:pt x="57" y="58"/>
                  </a:lnTo>
                  <a:lnTo>
                    <a:pt x="32" y="84"/>
                  </a:lnTo>
                  <a:lnTo>
                    <a:pt x="12" y="116"/>
                  </a:lnTo>
                  <a:lnTo>
                    <a:pt x="6" y="148"/>
                  </a:lnTo>
                  <a:lnTo>
                    <a:pt x="0" y="187"/>
                  </a:lnTo>
                  <a:lnTo>
                    <a:pt x="6" y="225"/>
                  </a:lnTo>
                  <a:lnTo>
                    <a:pt x="12" y="257"/>
                  </a:lnTo>
                  <a:lnTo>
                    <a:pt x="32" y="289"/>
                  </a:lnTo>
                  <a:lnTo>
                    <a:pt x="57" y="321"/>
                  </a:lnTo>
                  <a:lnTo>
                    <a:pt x="122" y="360"/>
                  </a:lnTo>
                  <a:lnTo>
                    <a:pt x="154" y="366"/>
                  </a:lnTo>
                  <a:lnTo>
                    <a:pt x="193" y="373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14" name="Freeform 40"/>
            <p:cNvSpPr>
              <a:spLocks/>
            </p:cNvSpPr>
            <p:nvPr/>
          </p:nvSpPr>
          <p:spPr bwMode="auto">
            <a:xfrm>
              <a:off x="745" y="2149"/>
              <a:ext cx="192" cy="186"/>
            </a:xfrm>
            <a:custGeom>
              <a:avLst/>
              <a:gdLst>
                <a:gd name="T0" fmla="*/ 0 w 192"/>
                <a:gd name="T1" fmla="*/ 186 h 186"/>
                <a:gd name="T2" fmla="*/ 38 w 192"/>
                <a:gd name="T3" fmla="*/ 179 h 186"/>
                <a:gd name="T4" fmla="*/ 77 w 192"/>
                <a:gd name="T5" fmla="*/ 173 h 186"/>
                <a:gd name="T6" fmla="*/ 135 w 192"/>
                <a:gd name="T7" fmla="*/ 134 h 186"/>
                <a:gd name="T8" fmla="*/ 160 w 192"/>
                <a:gd name="T9" fmla="*/ 102 h 186"/>
                <a:gd name="T10" fmla="*/ 180 w 192"/>
                <a:gd name="T11" fmla="*/ 70 h 186"/>
                <a:gd name="T12" fmla="*/ 186 w 192"/>
                <a:gd name="T13" fmla="*/ 38 h 186"/>
                <a:gd name="T14" fmla="*/ 192 w 192"/>
                <a:gd name="T15" fmla="*/ 0 h 186"/>
                <a:gd name="T16" fmla="*/ 192 w 192"/>
                <a:gd name="T17" fmla="*/ 0 h 186"/>
                <a:gd name="T18" fmla="*/ 186 w 192"/>
                <a:gd name="T19" fmla="*/ 38 h 186"/>
                <a:gd name="T20" fmla="*/ 180 w 192"/>
                <a:gd name="T21" fmla="*/ 70 h 186"/>
                <a:gd name="T22" fmla="*/ 160 w 192"/>
                <a:gd name="T23" fmla="*/ 102 h 186"/>
                <a:gd name="T24" fmla="*/ 135 w 192"/>
                <a:gd name="T25" fmla="*/ 134 h 186"/>
                <a:gd name="T26" fmla="*/ 77 w 192"/>
                <a:gd name="T27" fmla="*/ 173 h 186"/>
                <a:gd name="T28" fmla="*/ 38 w 192"/>
                <a:gd name="T29" fmla="*/ 179 h 186"/>
                <a:gd name="T30" fmla="*/ 0 w 192"/>
                <a:gd name="T31" fmla="*/ 186 h 186"/>
                <a:gd name="T32" fmla="*/ 0 w 192"/>
                <a:gd name="T33" fmla="*/ 186 h 1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2"/>
                <a:gd name="T52" fmla="*/ 0 h 186"/>
                <a:gd name="T53" fmla="*/ 192 w 192"/>
                <a:gd name="T54" fmla="*/ 186 h 1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2" h="186">
                  <a:moveTo>
                    <a:pt x="0" y="186"/>
                  </a:moveTo>
                  <a:lnTo>
                    <a:pt x="38" y="179"/>
                  </a:lnTo>
                  <a:lnTo>
                    <a:pt x="77" y="173"/>
                  </a:lnTo>
                  <a:lnTo>
                    <a:pt x="135" y="134"/>
                  </a:lnTo>
                  <a:lnTo>
                    <a:pt x="160" y="102"/>
                  </a:lnTo>
                  <a:lnTo>
                    <a:pt x="180" y="70"/>
                  </a:lnTo>
                  <a:lnTo>
                    <a:pt x="186" y="38"/>
                  </a:lnTo>
                  <a:lnTo>
                    <a:pt x="192" y="0"/>
                  </a:lnTo>
                  <a:lnTo>
                    <a:pt x="186" y="38"/>
                  </a:lnTo>
                  <a:lnTo>
                    <a:pt x="180" y="70"/>
                  </a:lnTo>
                  <a:lnTo>
                    <a:pt x="160" y="102"/>
                  </a:lnTo>
                  <a:lnTo>
                    <a:pt x="135" y="134"/>
                  </a:lnTo>
                  <a:lnTo>
                    <a:pt x="77" y="173"/>
                  </a:lnTo>
                  <a:lnTo>
                    <a:pt x="38" y="179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15" name="Freeform 41"/>
            <p:cNvSpPr>
              <a:spLocks noEditPoints="1"/>
            </p:cNvSpPr>
            <p:nvPr/>
          </p:nvSpPr>
          <p:spPr bwMode="auto">
            <a:xfrm>
              <a:off x="745" y="1962"/>
              <a:ext cx="192" cy="187"/>
            </a:xfrm>
            <a:custGeom>
              <a:avLst/>
              <a:gdLst>
                <a:gd name="T0" fmla="*/ 192 w 192"/>
                <a:gd name="T1" fmla="*/ 187 h 187"/>
                <a:gd name="T2" fmla="*/ 186 w 192"/>
                <a:gd name="T3" fmla="*/ 148 h 187"/>
                <a:gd name="T4" fmla="*/ 180 w 192"/>
                <a:gd name="T5" fmla="*/ 116 h 187"/>
                <a:gd name="T6" fmla="*/ 160 w 192"/>
                <a:gd name="T7" fmla="*/ 84 h 187"/>
                <a:gd name="T8" fmla="*/ 135 w 192"/>
                <a:gd name="T9" fmla="*/ 58 h 187"/>
                <a:gd name="T10" fmla="*/ 77 w 192"/>
                <a:gd name="T11" fmla="*/ 13 h 187"/>
                <a:gd name="T12" fmla="*/ 38 w 192"/>
                <a:gd name="T13" fmla="*/ 7 h 187"/>
                <a:gd name="T14" fmla="*/ 0 w 192"/>
                <a:gd name="T15" fmla="*/ 0 h 187"/>
                <a:gd name="T16" fmla="*/ 0 w 192"/>
                <a:gd name="T17" fmla="*/ 0 h 187"/>
                <a:gd name="T18" fmla="*/ 38 w 192"/>
                <a:gd name="T19" fmla="*/ 7 h 187"/>
                <a:gd name="T20" fmla="*/ 77 w 192"/>
                <a:gd name="T21" fmla="*/ 13 h 187"/>
                <a:gd name="T22" fmla="*/ 135 w 192"/>
                <a:gd name="T23" fmla="*/ 58 h 187"/>
                <a:gd name="T24" fmla="*/ 160 w 192"/>
                <a:gd name="T25" fmla="*/ 84 h 187"/>
                <a:gd name="T26" fmla="*/ 180 w 192"/>
                <a:gd name="T27" fmla="*/ 116 h 187"/>
                <a:gd name="T28" fmla="*/ 186 w 192"/>
                <a:gd name="T29" fmla="*/ 148 h 187"/>
                <a:gd name="T30" fmla="*/ 192 w 192"/>
                <a:gd name="T31" fmla="*/ 187 h 187"/>
                <a:gd name="T32" fmla="*/ 192 w 192"/>
                <a:gd name="T33" fmla="*/ 187 h 187"/>
                <a:gd name="T34" fmla="*/ 192 w 192"/>
                <a:gd name="T35" fmla="*/ 187 h 187"/>
                <a:gd name="T36" fmla="*/ 192 w 192"/>
                <a:gd name="T37" fmla="*/ 187 h 187"/>
                <a:gd name="T38" fmla="*/ 192 w 192"/>
                <a:gd name="T39" fmla="*/ 187 h 18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2"/>
                <a:gd name="T61" fmla="*/ 0 h 187"/>
                <a:gd name="T62" fmla="*/ 192 w 192"/>
                <a:gd name="T63" fmla="*/ 187 h 18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2" h="187">
                  <a:moveTo>
                    <a:pt x="192" y="187"/>
                  </a:moveTo>
                  <a:lnTo>
                    <a:pt x="186" y="148"/>
                  </a:lnTo>
                  <a:lnTo>
                    <a:pt x="180" y="116"/>
                  </a:lnTo>
                  <a:lnTo>
                    <a:pt x="160" y="84"/>
                  </a:lnTo>
                  <a:lnTo>
                    <a:pt x="135" y="58"/>
                  </a:lnTo>
                  <a:lnTo>
                    <a:pt x="77" y="13"/>
                  </a:lnTo>
                  <a:lnTo>
                    <a:pt x="38" y="7"/>
                  </a:lnTo>
                  <a:lnTo>
                    <a:pt x="0" y="0"/>
                  </a:lnTo>
                  <a:lnTo>
                    <a:pt x="38" y="7"/>
                  </a:lnTo>
                  <a:lnTo>
                    <a:pt x="77" y="13"/>
                  </a:lnTo>
                  <a:lnTo>
                    <a:pt x="135" y="58"/>
                  </a:lnTo>
                  <a:lnTo>
                    <a:pt x="160" y="84"/>
                  </a:lnTo>
                  <a:lnTo>
                    <a:pt x="180" y="116"/>
                  </a:lnTo>
                  <a:lnTo>
                    <a:pt x="186" y="148"/>
                  </a:lnTo>
                  <a:lnTo>
                    <a:pt x="192" y="187"/>
                  </a:lnTo>
                  <a:close/>
                  <a:moveTo>
                    <a:pt x="192" y="187"/>
                  </a:moveTo>
                  <a:lnTo>
                    <a:pt x="192" y="1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16" name="Freeform 42"/>
            <p:cNvSpPr>
              <a:spLocks noEditPoints="1"/>
            </p:cNvSpPr>
            <p:nvPr/>
          </p:nvSpPr>
          <p:spPr bwMode="auto">
            <a:xfrm>
              <a:off x="552" y="1962"/>
              <a:ext cx="193" cy="187"/>
            </a:xfrm>
            <a:custGeom>
              <a:avLst/>
              <a:gdLst>
                <a:gd name="T0" fmla="*/ 193 w 193"/>
                <a:gd name="T1" fmla="*/ 0 h 187"/>
                <a:gd name="T2" fmla="*/ 154 w 193"/>
                <a:gd name="T3" fmla="*/ 7 h 187"/>
                <a:gd name="T4" fmla="*/ 122 w 193"/>
                <a:gd name="T5" fmla="*/ 13 h 187"/>
                <a:gd name="T6" fmla="*/ 57 w 193"/>
                <a:gd name="T7" fmla="*/ 58 h 187"/>
                <a:gd name="T8" fmla="*/ 32 w 193"/>
                <a:gd name="T9" fmla="*/ 84 h 187"/>
                <a:gd name="T10" fmla="*/ 12 w 193"/>
                <a:gd name="T11" fmla="*/ 116 h 187"/>
                <a:gd name="T12" fmla="*/ 6 w 193"/>
                <a:gd name="T13" fmla="*/ 148 h 187"/>
                <a:gd name="T14" fmla="*/ 0 w 193"/>
                <a:gd name="T15" fmla="*/ 187 h 187"/>
                <a:gd name="T16" fmla="*/ 0 w 193"/>
                <a:gd name="T17" fmla="*/ 187 h 187"/>
                <a:gd name="T18" fmla="*/ 6 w 193"/>
                <a:gd name="T19" fmla="*/ 148 h 187"/>
                <a:gd name="T20" fmla="*/ 12 w 193"/>
                <a:gd name="T21" fmla="*/ 116 h 187"/>
                <a:gd name="T22" fmla="*/ 32 w 193"/>
                <a:gd name="T23" fmla="*/ 84 h 187"/>
                <a:gd name="T24" fmla="*/ 57 w 193"/>
                <a:gd name="T25" fmla="*/ 58 h 187"/>
                <a:gd name="T26" fmla="*/ 122 w 193"/>
                <a:gd name="T27" fmla="*/ 13 h 187"/>
                <a:gd name="T28" fmla="*/ 154 w 193"/>
                <a:gd name="T29" fmla="*/ 7 h 187"/>
                <a:gd name="T30" fmla="*/ 193 w 193"/>
                <a:gd name="T31" fmla="*/ 0 h 187"/>
                <a:gd name="T32" fmla="*/ 193 w 193"/>
                <a:gd name="T33" fmla="*/ 0 h 187"/>
                <a:gd name="T34" fmla="*/ 193 w 193"/>
                <a:gd name="T35" fmla="*/ 0 h 187"/>
                <a:gd name="T36" fmla="*/ 193 w 193"/>
                <a:gd name="T37" fmla="*/ 0 h 187"/>
                <a:gd name="T38" fmla="*/ 193 w 193"/>
                <a:gd name="T39" fmla="*/ 0 h 18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3"/>
                <a:gd name="T61" fmla="*/ 0 h 187"/>
                <a:gd name="T62" fmla="*/ 193 w 193"/>
                <a:gd name="T63" fmla="*/ 187 h 18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3" h="187">
                  <a:moveTo>
                    <a:pt x="193" y="0"/>
                  </a:moveTo>
                  <a:lnTo>
                    <a:pt x="154" y="7"/>
                  </a:lnTo>
                  <a:lnTo>
                    <a:pt x="122" y="13"/>
                  </a:lnTo>
                  <a:lnTo>
                    <a:pt x="57" y="58"/>
                  </a:lnTo>
                  <a:lnTo>
                    <a:pt x="32" y="84"/>
                  </a:lnTo>
                  <a:lnTo>
                    <a:pt x="12" y="116"/>
                  </a:lnTo>
                  <a:lnTo>
                    <a:pt x="6" y="148"/>
                  </a:lnTo>
                  <a:lnTo>
                    <a:pt x="0" y="187"/>
                  </a:lnTo>
                  <a:lnTo>
                    <a:pt x="6" y="148"/>
                  </a:lnTo>
                  <a:lnTo>
                    <a:pt x="12" y="116"/>
                  </a:lnTo>
                  <a:lnTo>
                    <a:pt x="32" y="84"/>
                  </a:lnTo>
                  <a:lnTo>
                    <a:pt x="57" y="58"/>
                  </a:lnTo>
                  <a:lnTo>
                    <a:pt x="122" y="13"/>
                  </a:lnTo>
                  <a:lnTo>
                    <a:pt x="154" y="7"/>
                  </a:lnTo>
                  <a:lnTo>
                    <a:pt x="193" y="0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17" name="Freeform 43"/>
            <p:cNvSpPr>
              <a:spLocks noEditPoints="1"/>
            </p:cNvSpPr>
            <p:nvPr/>
          </p:nvSpPr>
          <p:spPr bwMode="auto">
            <a:xfrm>
              <a:off x="552" y="2149"/>
              <a:ext cx="193" cy="186"/>
            </a:xfrm>
            <a:custGeom>
              <a:avLst/>
              <a:gdLst>
                <a:gd name="T0" fmla="*/ 0 w 193"/>
                <a:gd name="T1" fmla="*/ 0 h 186"/>
                <a:gd name="T2" fmla="*/ 6 w 193"/>
                <a:gd name="T3" fmla="*/ 38 h 186"/>
                <a:gd name="T4" fmla="*/ 12 w 193"/>
                <a:gd name="T5" fmla="*/ 70 h 186"/>
                <a:gd name="T6" fmla="*/ 32 w 193"/>
                <a:gd name="T7" fmla="*/ 102 h 186"/>
                <a:gd name="T8" fmla="*/ 57 w 193"/>
                <a:gd name="T9" fmla="*/ 134 h 186"/>
                <a:gd name="T10" fmla="*/ 122 w 193"/>
                <a:gd name="T11" fmla="*/ 173 h 186"/>
                <a:gd name="T12" fmla="*/ 154 w 193"/>
                <a:gd name="T13" fmla="*/ 179 h 186"/>
                <a:gd name="T14" fmla="*/ 193 w 193"/>
                <a:gd name="T15" fmla="*/ 186 h 186"/>
                <a:gd name="T16" fmla="*/ 193 w 193"/>
                <a:gd name="T17" fmla="*/ 186 h 186"/>
                <a:gd name="T18" fmla="*/ 154 w 193"/>
                <a:gd name="T19" fmla="*/ 179 h 186"/>
                <a:gd name="T20" fmla="*/ 122 w 193"/>
                <a:gd name="T21" fmla="*/ 173 h 186"/>
                <a:gd name="T22" fmla="*/ 57 w 193"/>
                <a:gd name="T23" fmla="*/ 134 h 186"/>
                <a:gd name="T24" fmla="*/ 32 w 193"/>
                <a:gd name="T25" fmla="*/ 102 h 186"/>
                <a:gd name="T26" fmla="*/ 12 w 193"/>
                <a:gd name="T27" fmla="*/ 70 h 186"/>
                <a:gd name="T28" fmla="*/ 6 w 193"/>
                <a:gd name="T29" fmla="*/ 38 h 186"/>
                <a:gd name="T30" fmla="*/ 0 w 193"/>
                <a:gd name="T31" fmla="*/ 0 h 186"/>
                <a:gd name="T32" fmla="*/ 0 w 193"/>
                <a:gd name="T33" fmla="*/ 0 h 186"/>
                <a:gd name="T34" fmla="*/ 0 w 193"/>
                <a:gd name="T35" fmla="*/ 0 h 186"/>
                <a:gd name="T36" fmla="*/ 0 w 193"/>
                <a:gd name="T37" fmla="*/ 0 h 186"/>
                <a:gd name="T38" fmla="*/ 0 w 193"/>
                <a:gd name="T39" fmla="*/ 0 h 18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3"/>
                <a:gd name="T61" fmla="*/ 0 h 186"/>
                <a:gd name="T62" fmla="*/ 193 w 193"/>
                <a:gd name="T63" fmla="*/ 186 h 18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3" h="186">
                  <a:moveTo>
                    <a:pt x="0" y="0"/>
                  </a:moveTo>
                  <a:lnTo>
                    <a:pt x="6" y="38"/>
                  </a:lnTo>
                  <a:lnTo>
                    <a:pt x="12" y="70"/>
                  </a:lnTo>
                  <a:lnTo>
                    <a:pt x="32" y="102"/>
                  </a:lnTo>
                  <a:lnTo>
                    <a:pt x="57" y="134"/>
                  </a:lnTo>
                  <a:lnTo>
                    <a:pt x="122" y="173"/>
                  </a:lnTo>
                  <a:lnTo>
                    <a:pt x="154" y="179"/>
                  </a:lnTo>
                  <a:lnTo>
                    <a:pt x="193" y="186"/>
                  </a:lnTo>
                  <a:lnTo>
                    <a:pt x="154" y="179"/>
                  </a:lnTo>
                  <a:lnTo>
                    <a:pt x="122" y="173"/>
                  </a:lnTo>
                  <a:lnTo>
                    <a:pt x="57" y="134"/>
                  </a:lnTo>
                  <a:lnTo>
                    <a:pt x="32" y="102"/>
                  </a:lnTo>
                  <a:lnTo>
                    <a:pt x="12" y="70"/>
                  </a:lnTo>
                  <a:lnTo>
                    <a:pt x="6" y="3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18" name="Freeform 44"/>
            <p:cNvSpPr>
              <a:spLocks/>
            </p:cNvSpPr>
            <p:nvPr/>
          </p:nvSpPr>
          <p:spPr bwMode="auto">
            <a:xfrm>
              <a:off x="745" y="233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19" name="Freeform 45"/>
            <p:cNvSpPr>
              <a:spLocks/>
            </p:cNvSpPr>
            <p:nvPr/>
          </p:nvSpPr>
          <p:spPr bwMode="auto">
            <a:xfrm>
              <a:off x="687" y="2020"/>
              <a:ext cx="115" cy="116"/>
            </a:xfrm>
            <a:custGeom>
              <a:avLst/>
              <a:gdLst>
                <a:gd name="T0" fmla="*/ 45 w 115"/>
                <a:gd name="T1" fmla="*/ 51 h 116"/>
                <a:gd name="T2" fmla="*/ 0 w 115"/>
                <a:gd name="T3" fmla="*/ 51 h 116"/>
                <a:gd name="T4" fmla="*/ 0 w 115"/>
                <a:gd name="T5" fmla="*/ 64 h 116"/>
                <a:gd name="T6" fmla="*/ 45 w 115"/>
                <a:gd name="T7" fmla="*/ 64 h 116"/>
                <a:gd name="T8" fmla="*/ 45 w 115"/>
                <a:gd name="T9" fmla="*/ 116 h 116"/>
                <a:gd name="T10" fmla="*/ 64 w 115"/>
                <a:gd name="T11" fmla="*/ 116 h 116"/>
                <a:gd name="T12" fmla="*/ 64 w 115"/>
                <a:gd name="T13" fmla="*/ 64 h 116"/>
                <a:gd name="T14" fmla="*/ 115 w 115"/>
                <a:gd name="T15" fmla="*/ 64 h 116"/>
                <a:gd name="T16" fmla="*/ 115 w 115"/>
                <a:gd name="T17" fmla="*/ 51 h 116"/>
                <a:gd name="T18" fmla="*/ 64 w 115"/>
                <a:gd name="T19" fmla="*/ 51 h 116"/>
                <a:gd name="T20" fmla="*/ 64 w 115"/>
                <a:gd name="T21" fmla="*/ 0 h 116"/>
                <a:gd name="T22" fmla="*/ 45 w 115"/>
                <a:gd name="T23" fmla="*/ 0 h 116"/>
                <a:gd name="T24" fmla="*/ 45 w 115"/>
                <a:gd name="T25" fmla="*/ 51 h 1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5"/>
                <a:gd name="T40" fmla="*/ 0 h 116"/>
                <a:gd name="T41" fmla="*/ 115 w 115"/>
                <a:gd name="T42" fmla="*/ 116 h 1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5" h="116">
                  <a:moveTo>
                    <a:pt x="45" y="51"/>
                  </a:moveTo>
                  <a:lnTo>
                    <a:pt x="0" y="51"/>
                  </a:lnTo>
                  <a:lnTo>
                    <a:pt x="0" y="64"/>
                  </a:lnTo>
                  <a:lnTo>
                    <a:pt x="45" y="64"/>
                  </a:lnTo>
                  <a:lnTo>
                    <a:pt x="45" y="116"/>
                  </a:lnTo>
                  <a:lnTo>
                    <a:pt x="64" y="116"/>
                  </a:lnTo>
                  <a:lnTo>
                    <a:pt x="64" y="64"/>
                  </a:lnTo>
                  <a:lnTo>
                    <a:pt x="115" y="64"/>
                  </a:lnTo>
                  <a:lnTo>
                    <a:pt x="115" y="51"/>
                  </a:lnTo>
                  <a:lnTo>
                    <a:pt x="64" y="51"/>
                  </a:lnTo>
                  <a:lnTo>
                    <a:pt x="64" y="0"/>
                  </a:lnTo>
                  <a:lnTo>
                    <a:pt x="45" y="0"/>
                  </a:lnTo>
                  <a:lnTo>
                    <a:pt x="45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20" name="Rectangle 46"/>
            <p:cNvSpPr>
              <a:spLocks noChangeArrowheads="1"/>
            </p:cNvSpPr>
            <p:nvPr/>
          </p:nvSpPr>
          <p:spPr bwMode="auto">
            <a:xfrm>
              <a:off x="680" y="2226"/>
              <a:ext cx="122" cy="1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121" name="Freeform 47"/>
            <p:cNvSpPr>
              <a:spLocks noEditPoints="1"/>
            </p:cNvSpPr>
            <p:nvPr/>
          </p:nvSpPr>
          <p:spPr bwMode="auto">
            <a:xfrm>
              <a:off x="5452" y="1436"/>
              <a:ext cx="103" cy="103"/>
            </a:xfrm>
            <a:custGeom>
              <a:avLst/>
              <a:gdLst>
                <a:gd name="T0" fmla="*/ 103 w 103"/>
                <a:gd name="T1" fmla="*/ 77 h 103"/>
                <a:gd name="T2" fmla="*/ 90 w 103"/>
                <a:gd name="T3" fmla="*/ 83 h 103"/>
                <a:gd name="T4" fmla="*/ 84 w 103"/>
                <a:gd name="T5" fmla="*/ 90 h 103"/>
                <a:gd name="T6" fmla="*/ 84 w 103"/>
                <a:gd name="T7" fmla="*/ 90 h 103"/>
                <a:gd name="T8" fmla="*/ 84 w 103"/>
                <a:gd name="T9" fmla="*/ 83 h 103"/>
                <a:gd name="T10" fmla="*/ 90 w 103"/>
                <a:gd name="T11" fmla="*/ 77 h 103"/>
                <a:gd name="T12" fmla="*/ 97 w 103"/>
                <a:gd name="T13" fmla="*/ 45 h 103"/>
                <a:gd name="T14" fmla="*/ 103 w 103"/>
                <a:gd name="T15" fmla="*/ 19 h 103"/>
                <a:gd name="T16" fmla="*/ 103 w 103"/>
                <a:gd name="T17" fmla="*/ 6 h 103"/>
                <a:gd name="T18" fmla="*/ 103 w 103"/>
                <a:gd name="T19" fmla="*/ 0 h 103"/>
                <a:gd name="T20" fmla="*/ 103 w 103"/>
                <a:gd name="T21" fmla="*/ 0 h 103"/>
                <a:gd name="T22" fmla="*/ 84 w 103"/>
                <a:gd name="T23" fmla="*/ 6 h 103"/>
                <a:gd name="T24" fmla="*/ 84 w 103"/>
                <a:gd name="T25" fmla="*/ 6 h 103"/>
                <a:gd name="T26" fmla="*/ 84 w 103"/>
                <a:gd name="T27" fmla="*/ 13 h 103"/>
                <a:gd name="T28" fmla="*/ 84 w 103"/>
                <a:gd name="T29" fmla="*/ 13 h 103"/>
                <a:gd name="T30" fmla="*/ 77 w 103"/>
                <a:gd name="T31" fmla="*/ 6 h 103"/>
                <a:gd name="T32" fmla="*/ 65 w 103"/>
                <a:gd name="T33" fmla="*/ 0 h 103"/>
                <a:gd name="T34" fmla="*/ 39 w 103"/>
                <a:gd name="T35" fmla="*/ 6 h 103"/>
                <a:gd name="T36" fmla="*/ 20 w 103"/>
                <a:gd name="T37" fmla="*/ 26 h 103"/>
                <a:gd name="T38" fmla="*/ 7 w 103"/>
                <a:gd name="T39" fmla="*/ 51 h 103"/>
                <a:gd name="T40" fmla="*/ 0 w 103"/>
                <a:gd name="T41" fmla="*/ 77 h 103"/>
                <a:gd name="T42" fmla="*/ 7 w 103"/>
                <a:gd name="T43" fmla="*/ 90 h 103"/>
                <a:gd name="T44" fmla="*/ 13 w 103"/>
                <a:gd name="T45" fmla="*/ 103 h 103"/>
                <a:gd name="T46" fmla="*/ 26 w 103"/>
                <a:gd name="T47" fmla="*/ 103 h 103"/>
                <a:gd name="T48" fmla="*/ 45 w 103"/>
                <a:gd name="T49" fmla="*/ 96 h 103"/>
                <a:gd name="T50" fmla="*/ 58 w 103"/>
                <a:gd name="T51" fmla="*/ 90 h 103"/>
                <a:gd name="T52" fmla="*/ 71 w 103"/>
                <a:gd name="T53" fmla="*/ 70 h 103"/>
                <a:gd name="T54" fmla="*/ 71 w 103"/>
                <a:gd name="T55" fmla="*/ 70 h 103"/>
                <a:gd name="T56" fmla="*/ 65 w 103"/>
                <a:gd name="T57" fmla="*/ 83 h 103"/>
                <a:gd name="T58" fmla="*/ 65 w 103"/>
                <a:gd name="T59" fmla="*/ 90 h 103"/>
                <a:gd name="T60" fmla="*/ 65 w 103"/>
                <a:gd name="T61" fmla="*/ 96 h 103"/>
                <a:gd name="T62" fmla="*/ 71 w 103"/>
                <a:gd name="T63" fmla="*/ 103 h 103"/>
                <a:gd name="T64" fmla="*/ 90 w 103"/>
                <a:gd name="T65" fmla="*/ 96 h 103"/>
                <a:gd name="T66" fmla="*/ 103 w 103"/>
                <a:gd name="T67" fmla="*/ 77 h 103"/>
                <a:gd name="T68" fmla="*/ 103 w 103"/>
                <a:gd name="T69" fmla="*/ 77 h 103"/>
                <a:gd name="T70" fmla="*/ 20 w 103"/>
                <a:gd name="T71" fmla="*/ 77 h 103"/>
                <a:gd name="T72" fmla="*/ 26 w 103"/>
                <a:gd name="T73" fmla="*/ 58 h 103"/>
                <a:gd name="T74" fmla="*/ 32 w 103"/>
                <a:gd name="T75" fmla="*/ 32 h 103"/>
                <a:gd name="T76" fmla="*/ 45 w 103"/>
                <a:gd name="T77" fmla="*/ 13 h 103"/>
                <a:gd name="T78" fmla="*/ 65 w 103"/>
                <a:gd name="T79" fmla="*/ 6 h 103"/>
                <a:gd name="T80" fmla="*/ 71 w 103"/>
                <a:gd name="T81" fmla="*/ 13 h 103"/>
                <a:gd name="T82" fmla="*/ 77 w 103"/>
                <a:gd name="T83" fmla="*/ 19 h 103"/>
                <a:gd name="T84" fmla="*/ 77 w 103"/>
                <a:gd name="T85" fmla="*/ 38 h 103"/>
                <a:gd name="T86" fmla="*/ 65 w 103"/>
                <a:gd name="T87" fmla="*/ 64 h 103"/>
                <a:gd name="T88" fmla="*/ 52 w 103"/>
                <a:gd name="T89" fmla="*/ 83 h 103"/>
                <a:gd name="T90" fmla="*/ 32 w 103"/>
                <a:gd name="T91" fmla="*/ 90 h 103"/>
                <a:gd name="T92" fmla="*/ 26 w 103"/>
                <a:gd name="T93" fmla="*/ 90 h 103"/>
                <a:gd name="T94" fmla="*/ 20 w 103"/>
                <a:gd name="T95" fmla="*/ 77 h 103"/>
                <a:gd name="T96" fmla="*/ 20 w 103"/>
                <a:gd name="T97" fmla="*/ 77 h 1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3"/>
                <a:gd name="T148" fmla="*/ 0 h 103"/>
                <a:gd name="T149" fmla="*/ 103 w 103"/>
                <a:gd name="T150" fmla="*/ 103 h 1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3" h="103">
                  <a:moveTo>
                    <a:pt x="103" y="77"/>
                  </a:moveTo>
                  <a:lnTo>
                    <a:pt x="90" y="83"/>
                  </a:lnTo>
                  <a:lnTo>
                    <a:pt x="84" y="90"/>
                  </a:lnTo>
                  <a:lnTo>
                    <a:pt x="84" y="83"/>
                  </a:lnTo>
                  <a:lnTo>
                    <a:pt x="90" y="77"/>
                  </a:lnTo>
                  <a:lnTo>
                    <a:pt x="97" y="45"/>
                  </a:lnTo>
                  <a:lnTo>
                    <a:pt x="103" y="19"/>
                  </a:lnTo>
                  <a:lnTo>
                    <a:pt x="103" y="6"/>
                  </a:lnTo>
                  <a:lnTo>
                    <a:pt x="103" y="0"/>
                  </a:lnTo>
                  <a:lnTo>
                    <a:pt x="84" y="6"/>
                  </a:lnTo>
                  <a:lnTo>
                    <a:pt x="84" y="13"/>
                  </a:lnTo>
                  <a:lnTo>
                    <a:pt x="77" y="6"/>
                  </a:lnTo>
                  <a:lnTo>
                    <a:pt x="65" y="0"/>
                  </a:lnTo>
                  <a:lnTo>
                    <a:pt x="39" y="6"/>
                  </a:lnTo>
                  <a:lnTo>
                    <a:pt x="20" y="26"/>
                  </a:lnTo>
                  <a:lnTo>
                    <a:pt x="7" y="51"/>
                  </a:lnTo>
                  <a:lnTo>
                    <a:pt x="0" y="77"/>
                  </a:lnTo>
                  <a:lnTo>
                    <a:pt x="7" y="90"/>
                  </a:lnTo>
                  <a:lnTo>
                    <a:pt x="13" y="103"/>
                  </a:lnTo>
                  <a:lnTo>
                    <a:pt x="26" y="103"/>
                  </a:lnTo>
                  <a:lnTo>
                    <a:pt x="45" y="96"/>
                  </a:lnTo>
                  <a:lnTo>
                    <a:pt x="58" y="90"/>
                  </a:lnTo>
                  <a:lnTo>
                    <a:pt x="71" y="70"/>
                  </a:lnTo>
                  <a:lnTo>
                    <a:pt x="65" y="83"/>
                  </a:lnTo>
                  <a:lnTo>
                    <a:pt x="65" y="90"/>
                  </a:lnTo>
                  <a:lnTo>
                    <a:pt x="65" y="96"/>
                  </a:lnTo>
                  <a:lnTo>
                    <a:pt x="71" y="103"/>
                  </a:lnTo>
                  <a:lnTo>
                    <a:pt x="90" y="96"/>
                  </a:lnTo>
                  <a:lnTo>
                    <a:pt x="103" y="77"/>
                  </a:lnTo>
                  <a:close/>
                  <a:moveTo>
                    <a:pt x="20" y="77"/>
                  </a:moveTo>
                  <a:lnTo>
                    <a:pt x="26" y="58"/>
                  </a:lnTo>
                  <a:lnTo>
                    <a:pt x="32" y="32"/>
                  </a:lnTo>
                  <a:lnTo>
                    <a:pt x="45" y="13"/>
                  </a:lnTo>
                  <a:lnTo>
                    <a:pt x="65" y="6"/>
                  </a:lnTo>
                  <a:lnTo>
                    <a:pt x="71" y="13"/>
                  </a:lnTo>
                  <a:lnTo>
                    <a:pt x="77" y="19"/>
                  </a:lnTo>
                  <a:lnTo>
                    <a:pt x="77" y="38"/>
                  </a:lnTo>
                  <a:lnTo>
                    <a:pt x="65" y="64"/>
                  </a:lnTo>
                  <a:lnTo>
                    <a:pt x="52" y="83"/>
                  </a:lnTo>
                  <a:lnTo>
                    <a:pt x="32" y="90"/>
                  </a:lnTo>
                  <a:lnTo>
                    <a:pt x="26" y="90"/>
                  </a:lnTo>
                  <a:lnTo>
                    <a:pt x="20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22" name="Freeform 48"/>
            <p:cNvSpPr>
              <a:spLocks noEditPoints="1"/>
            </p:cNvSpPr>
            <p:nvPr/>
          </p:nvSpPr>
          <p:spPr bwMode="auto">
            <a:xfrm>
              <a:off x="5446" y="2701"/>
              <a:ext cx="103" cy="154"/>
            </a:xfrm>
            <a:custGeom>
              <a:avLst/>
              <a:gdLst>
                <a:gd name="T0" fmla="*/ 83 w 103"/>
                <a:gd name="T1" fmla="*/ 83 h 154"/>
                <a:gd name="T2" fmla="*/ 77 w 103"/>
                <a:gd name="T3" fmla="*/ 102 h 154"/>
                <a:gd name="T4" fmla="*/ 71 w 103"/>
                <a:gd name="T5" fmla="*/ 122 h 154"/>
                <a:gd name="T6" fmla="*/ 51 w 103"/>
                <a:gd name="T7" fmla="*/ 141 h 154"/>
                <a:gd name="T8" fmla="*/ 32 w 103"/>
                <a:gd name="T9" fmla="*/ 147 h 154"/>
                <a:gd name="T10" fmla="*/ 19 w 103"/>
                <a:gd name="T11" fmla="*/ 147 h 154"/>
                <a:gd name="T12" fmla="*/ 19 w 103"/>
                <a:gd name="T13" fmla="*/ 141 h 154"/>
                <a:gd name="T14" fmla="*/ 26 w 103"/>
                <a:gd name="T15" fmla="*/ 122 h 154"/>
                <a:gd name="T16" fmla="*/ 32 w 103"/>
                <a:gd name="T17" fmla="*/ 96 h 154"/>
                <a:gd name="T18" fmla="*/ 51 w 103"/>
                <a:gd name="T19" fmla="*/ 70 h 154"/>
                <a:gd name="T20" fmla="*/ 64 w 103"/>
                <a:gd name="T21" fmla="*/ 64 h 154"/>
                <a:gd name="T22" fmla="*/ 77 w 103"/>
                <a:gd name="T23" fmla="*/ 64 h 154"/>
                <a:gd name="T24" fmla="*/ 83 w 103"/>
                <a:gd name="T25" fmla="*/ 70 h 154"/>
                <a:gd name="T26" fmla="*/ 83 w 103"/>
                <a:gd name="T27" fmla="*/ 83 h 154"/>
                <a:gd name="T28" fmla="*/ 83 w 103"/>
                <a:gd name="T29" fmla="*/ 83 h 154"/>
                <a:gd name="T30" fmla="*/ 19 w 103"/>
                <a:gd name="T31" fmla="*/ 12 h 154"/>
                <a:gd name="T32" fmla="*/ 32 w 103"/>
                <a:gd name="T33" fmla="*/ 12 h 154"/>
                <a:gd name="T34" fmla="*/ 32 w 103"/>
                <a:gd name="T35" fmla="*/ 19 h 154"/>
                <a:gd name="T36" fmla="*/ 32 w 103"/>
                <a:gd name="T37" fmla="*/ 25 h 154"/>
                <a:gd name="T38" fmla="*/ 32 w 103"/>
                <a:gd name="T39" fmla="*/ 32 h 154"/>
                <a:gd name="T40" fmla="*/ 0 w 103"/>
                <a:gd name="T41" fmla="*/ 141 h 154"/>
                <a:gd name="T42" fmla="*/ 0 w 103"/>
                <a:gd name="T43" fmla="*/ 141 h 154"/>
                <a:gd name="T44" fmla="*/ 6 w 103"/>
                <a:gd name="T45" fmla="*/ 147 h 154"/>
                <a:gd name="T46" fmla="*/ 13 w 103"/>
                <a:gd name="T47" fmla="*/ 147 h 154"/>
                <a:gd name="T48" fmla="*/ 32 w 103"/>
                <a:gd name="T49" fmla="*/ 154 h 154"/>
                <a:gd name="T50" fmla="*/ 58 w 103"/>
                <a:gd name="T51" fmla="*/ 147 h 154"/>
                <a:gd name="T52" fmla="*/ 77 w 103"/>
                <a:gd name="T53" fmla="*/ 128 h 154"/>
                <a:gd name="T54" fmla="*/ 96 w 103"/>
                <a:gd name="T55" fmla="*/ 109 h 154"/>
                <a:gd name="T56" fmla="*/ 103 w 103"/>
                <a:gd name="T57" fmla="*/ 83 h 154"/>
                <a:gd name="T58" fmla="*/ 96 w 103"/>
                <a:gd name="T59" fmla="*/ 64 h 154"/>
                <a:gd name="T60" fmla="*/ 77 w 103"/>
                <a:gd name="T61" fmla="*/ 57 h 154"/>
                <a:gd name="T62" fmla="*/ 64 w 103"/>
                <a:gd name="T63" fmla="*/ 64 h 154"/>
                <a:gd name="T64" fmla="*/ 51 w 103"/>
                <a:gd name="T65" fmla="*/ 70 h 154"/>
                <a:gd name="T66" fmla="*/ 32 w 103"/>
                <a:gd name="T67" fmla="*/ 90 h 154"/>
                <a:gd name="T68" fmla="*/ 32 w 103"/>
                <a:gd name="T69" fmla="*/ 90 h 154"/>
                <a:gd name="T70" fmla="*/ 38 w 103"/>
                <a:gd name="T71" fmla="*/ 70 h 154"/>
                <a:gd name="T72" fmla="*/ 45 w 103"/>
                <a:gd name="T73" fmla="*/ 45 h 154"/>
                <a:gd name="T74" fmla="*/ 51 w 103"/>
                <a:gd name="T75" fmla="*/ 19 h 154"/>
                <a:gd name="T76" fmla="*/ 58 w 103"/>
                <a:gd name="T77" fmla="*/ 0 h 154"/>
                <a:gd name="T78" fmla="*/ 58 w 103"/>
                <a:gd name="T79" fmla="*/ 0 h 154"/>
                <a:gd name="T80" fmla="*/ 38 w 103"/>
                <a:gd name="T81" fmla="*/ 6 h 154"/>
                <a:gd name="T82" fmla="*/ 19 w 103"/>
                <a:gd name="T83" fmla="*/ 6 h 154"/>
                <a:gd name="T84" fmla="*/ 19 w 103"/>
                <a:gd name="T85" fmla="*/ 12 h 15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3"/>
                <a:gd name="T130" fmla="*/ 0 h 154"/>
                <a:gd name="T131" fmla="*/ 103 w 103"/>
                <a:gd name="T132" fmla="*/ 154 h 15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3" h="154">
                  <a:moveTo>
                    <a:pt x="83" y="83"/>
                  </a:moveTo>
                  <a:lnTo>
                    <a:pt x="77" y="102"/>
                  </a:lnTo>
                  <a:lnTo>
                    <a:pt x="71" y="122"/>
                  </a:lnTo>
                  <a:lnTo>
                    <a:pt x="51" y="141"/>
                  </a:lnTo>
                  <a:lnTo>
                    <a:pt x="32" y="147"/>
                  </a:lnTo>
                  <a:lnTo>
                    <a:pt x="19" y="147"/>
                  </a:lnTo>
                  <a:lnTo>
                    <a:pt x="19" y="141"/>
                  </a:lnTo>
                  <a:lnTo>
                    <a:pt x="26" y="122"/>
                  </a:lnTo>
                  <a:lnTo>
                    <a:pt x="32" y="96"/>
                  </a:lnTo>
                  <a:lnTo>
                    <a:pt x="51" y="70"/>
                  </a:lnTo>
                  <a:lnTo>
                    <a:pt x="64" y="64"/>
                  </a:lnTo>
                  <a:lnTo>
                    <a:pt x="77" y="64"/>
                  </a:lnTo>
                  <a:lnTo>
                    <a:pt x="83" y="70"/>
                  </a:lnTo>
                  <a:lnTo>
                    <a:pt x="83" y="83"/>
                  </a:lnTo>
                  <a:close/>
                  <a:moveTo>
                    <a:pt x="19" y="12"/>
                  </a:moveTo>
                  <a:lnTo>
                    <a:pt x="32" y="12"/>
                  </a:lnTo>
                  <a:lnTo>
                    <a:pt x="32" y="19"/>
                  </a:lnTo>
                  <a:lnTo>
                    <a:pt x="32" y="25"/>
                  </a:lnTo>
                  <a:lnTo>
                    <a:pt x="32" y="32"/>
                  </a:lnTo>
                  <a:lnTo>
                    <a:pt x="0" y="141"/>
                  </a:lnTo>
                  <a:lnTo>
                    <a:pt x="6" y="147"/>
                  </a:lnTo>
                  <a:lnTo>
                    <a:pt x="13" y="147"/>
                  </a:lnTo>
                  <a:lnTo>
                    <a:pt x="32" y="154"/>
                  </a:lnTo>
                  <a:lnTo>
                    <a:pt x="58" y="147"/>
                  </a:lnTo>
                  <a:lnTo>
                    <a:pt x="77" y="128"/>
                  </a:lnTo>
                  <a:lnTo>
                    <a:pt x="96" y="109"/>
                  </a:lnTo>
                  <a:lnTo>
                    <a:pt x="103" y="83"/>
                  </a:lnTo>
                  <a:lnTo>
                    <a:pt x="96" y="64"/>
                  </a:lnTo>
                  <a:lnTo>
                    <a:pt x="77" y="57"/>
                  </a:lnTo>
                  <a:lnTo>
                    <a:pt x="64" y="64"/>
                  </a:lnTo>
                  <a:lnTo>
                    <a:pt x="51" y="70"/>
                  </a:lnTo>
                  <a:lnTo>
                    <a:pt x="32" y="90"/>
                  </a:lnTo>
                  <a:lnTo>
                    <a:pt x="38" y="70"/>
                  </a:lnTo>
                  <a:lnTo>
                    <a:pt x="45" y="45"/>
                  </a:lnTo>
                  <a:lnTo>
                    <a:pt x="51" y="19"/>
                  </a:lnTo>
                  <a:lnTo>
                    <a:pt x="58" y="0"/>
                  </a:lnTo>
                  <a:lnTo>
                    <a:pt x="38" y="6"/>
                  </a:lnTo>
                  <a:lnTo>
                    <a:pt x="19" y="6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23" name="Freeform 49"/>
            <p:cNvSpPr>
              <a:spLocks/>
            </p:cNvSpPr>
            <p:nvPr/>
          </p:nvSpPr>
          <p:spPr bwMode="auto">
            <a:xfrm>
              <a:off x="3349" y="2052"/>
              <a:ext cx="77" cy="154"/>
            </a:xfrm>
            <a:custGeom>
              <a:avLst/>
              <a:gdLst>
                <a:gd name="T0" fmla="*/ 77 w 77"/>
                <a:gd name="T1" fmla="*/ 148 h 154"/>
                <a:gd name="T2" fmla="*/ 65 w 77"/>
                <a:gd name="T3" fmla="*/ 148 h 154"/>
                <a:gd name="T4" fmla="*/ 58 w 77"/>
                <a:gd name="T5" fmla="*/ 141 h 154"/>
                <a:gd name="T6" fmla="*/ 58 w 77"/>
                <a:gd name="T7" fmla="*/ 129 h 154"/>
                <a:gd name="T8" fmla="*/ 58 w 77"/>
                <a:gd name="T9" fmla="*/ 26 h 154"/>
                <a:gd name="T10" fmla="*/ 58 w 77"/>
                <a:gd name="T11" fmla="*/ 13 h 154"/>
                <a:gd name="T12" fmla="*/ 65 w 77"/>
                <a:gd name="T13" fmla="*/ 7 h 154"/>
                <a:gd name="T14" fmla="*/ 77 w 77"/>
                <a:gd name="T15" fmla="*/ 7 h 154"/>
                <a:gd name="T16" fmla="*/ 77 w 77"/>
                <a:gd name="T17" fmla="*/ 0 h 154"/>
                <a:gd name="T18" fmla="*/ 0 w 77"/>
                <a:gd name="T19" fmla="*/ 0 h 154"/>
                <a:gd name="T20" fmla="*/ 0 w 77"/>
                <a:gd name="T21" fmla="*/ 7 h 154"/>
                <a:gd name="T22" fmla="*/ 13 w 77"/>
                <a:gd name="T23" fmla="*/ 13 h 154"/>
                <a:gd name="T24" fmla="*/ 19 w 77"/>
                <a:gd name="T25" fmla="*/ 26 h 154"/>
                <a:gd name="T26" fmla="*/ 19 w 77"/>
                <a:gd name="T27" fmla="*/ 129 h 154"/>
                <a:gd name="T28" fmla="*/ 19 w 77"/>
                <a:gd name="T29" fmla="*/ 141 h 154"/>
                <a:gd name="T30" fmla="*/ 13 w 77"/>
                <a:gd name="T31" fmla="*/ 148 h 154"/>
                <a:gd name="T32" fmla="*/ 0 w 77"/>
                <a:gd name="T33" fmla="*/ 148 h 154"/>
                <a:gd name="T34" fmla="*/ 0 w 77"/>
                <a:gd name="T35" fmla="*/ 154 h 154"/>
                <a:gd name="T36" fmla="*/ 77 w 77"/>
                <a:gd name="T37" fmla="*/ 154 h 154"/>
                <a:gd name="T38" fmla="*/ 77 w 77"/>
                <a:gd name="T39" fmla="*/ 148 h 1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7"/>
                <a:gd name="T61" fmla="*/ 0 h 154"/>
                <a:gd name="T62" fmla="*/ 77 w 77"/>
                <a:gd name="T63" fmla="*/ 154 h 1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7" h="154">
                  <a:moveTo>
                    <a:pt x="77" y="148"/>
                  </a:moveTo>
                  <a:lnTo>
                    <a:pt x="65" y="148"/>
                  </a:lnTo>
                  <a:lnTo>
                    <a:pt x="58" y="141"/>
                  </a:lnTo>
                  <a:lnTo>
                    <a:pt x="58" y="129"/>
                  </a:lnTo>
                  <a:lnTo>
                    <a:pt x="58" y="26"/>
                  </a:lnTo>
                  <a:lnTo>
                    <a:pt x="58" y="13"/>
                  </a:lnTo>
                  <a:lnTo>
                    <a:pt x="65" y="7"/>
                  </a:lnTo>
                  <a:lnTo>
                    <a:pt x="77" y="7"/>
                  </a:lnTo>
                  <a:lnTo>
                    <a:pt x="7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3" y="13"/>
                  </a:lnTo>
                  <a:lnTo>
                    <a:pt x="19" y="26"/>
                  </a:lnTo>
                  <a:lnTo>
                    <a:pt x="19" y="129"/>
                  </a:lnTo>
                  <a:lnTo>
                    <a:pt x="19" y="141"/>
                  </a:lnTo>
                  <a:lnTo>
                    <a:pt x="13" y="148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77" y="154"/>
                  </a:lnTo>
                  <a:lnTo>
                    <a:pt x="77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24" name="Freeform 50"/>
            <p:cNvSpPr>
              <a:spLocks/>
            </p:cNvSpPr>
            <p:nvPr/>
          </p:nvSpPr>
          <p:spPr bwMode="auto">
            <a:xfrm>
              <a:off x="3433" y="2187"/>
              <a:ext cx="64" cy="77"/>
            </a:xfrm>
            <a:custGeom>
              <a:avLst/>
              <a:gdLst>
                <a:gd name="T0" fmla="*/ 6 w 64"/>
                <a:gd name="T1" fmla="*/ 51 h 77"/>
                <a:gd name="T2" fmla="*/ 0 w 64"/>
                <a:gd name="T3" fmla="*/ 77 h 77"/>
                <a:gd name="T4" fmla="*/ 6 w 64"/>
                <a:gd name="T5" fmla="*/ 77 h 77"/>
                <a:gd name="T6" fmla="*/ 6 w 64"/>
                <a:gd name="T7" fmla="*/ 71 h 77"/>
                <a:gd name="T8" fmla="*/ 6 w 64"/>
                <a:gd name="T9" fmla="*/ 71 h 77"/>
                <a:gd name="T10" fmla="*/ 19 w 64"/>
                <a:gd name="T11" fmla="*/ 77 h 77"/>
                <a:gd name="T12" fmla="*/ 26 w 64"/>
                <a:gd name="T13" fmla="*/ 77 h 77"/>
                <a:gd name="T14" fmla="*/ 45 w 64"/>
                <a:gd name="T15" fmla="*/ 71 h 77"/>
                <a:gd name="T16" fmla="*/ 51 w 64"/>
                <a:gd name="T17" fmla="*/ 51 h 77"/>
                <a:gd name="T18" fmla="*/ 51 w 64"/>
                <a:gd name="T19" fmla="*/ 45 h 77"/>
                <a:gd name="T20" fmla="*/ 45 w 64"/>
                <a:gd name="T21" fmla="*/ 32 h 77"/>
                <a:gd name="T22" fmla="*/ 38 w 64"/>
                <a:gd name="T23" fmla="*/ 26 h 77"/>
                <a:gd name="T24" fmla="*/ 32 w 64"/>
                <a:gd name="T25" fmla="*/ 13 h 77"/>
                <a:gd name="T26" fmla="*/ 38 w 64"/>
                <a:gd name="T27" fmla="*/ 6 h 77"/>
                <a:gd name="T28" fmla="*/ 38 w 64"/>
                <a:gd name="T29" fmla="*/ 6 h 77"/>
                <a:gd name="T30" fmla="*/ 51 w 64"/>
                <a:gd name="T31" fmla="*/ 13 h 77"/>
                <a:gd name="T32" fmla="*/ 58 w 64"/>
                <a:gd name="T33" fmla="*/ 26 h 77"/>
                <a:gd name="T34" fmla="*/ 58 w 64"/>
                <a:gd name="T35" fmla="*/ 26 h 77"/>
                <a:gd name="T36" fmla="*/ 64 w 64"/>
                <a:gd name="T37" fmla="*/ 0 h 77"/>
                <a:gd name="T38" fmla="*/ 58 w 64"/>
                <a:gd name="T39" fmla="*/ 0 h 77"/>
                <a:gd name="T40" fmla="*/ 58 w 64"/>
                <a:gd name="T41" fmla="*/ 0 h 77"/>
                <a:gd name="T42" fmla="*/ 38 w 64"/>
                <a:gd name="T43" fmla="*/ 0 h 77"/>
                <a:gd name="T44" fmla="*/ 26 w 64"/>
                <a:gd name="T45" fmla="*/ 0 h 77"/>
                <a:gd name="T46" fmla="*/ 19 w 64"/>
                <a:gd name="T47" fmla="*/ 6 h 77"/>
                <a:gd name="T48" fmla="*/ 19 w 64"/>
                <a:gd name="T49" fmla="*/ 19 h 77"/>
                <a:gd name="T50" fmla="*/ 26 w 64"/>
                <a:gd name="T51" fmla="*/ 32 h 77"/>
                <a:gd name="T52" fmla="*/ 32 w 64"/>
                <a:gd name="T53" fmla="*/ 39 h 77"/>
                <a:gd name="T54" fmla="*/ 38 w 64"/>
                <a:gd name="T55" fmla="*/ 51 h 77"/>
                <a:gd name="T56" fmla="*/ 38 w 64"/>
                <a:gd name="T57" fmla="*/ 58 h 77"/>
                <a:gd name="T58" fmla="*/ 38 w 64"/>
                <a:gd name="T59" fmla="*/ 64 h 77"/>
                <a:gd name="T60" fmla="*/ 26 w 64"/>
                <a:gd name="T61" fmla="*/ 71 h 77"/>
                <a:gd name="T62" fmla="*/ 13 w 64"/>
                <a:gd name="T63" fmla="*/ 64 h 77"/>
                <a:gd name="T64" fmla="*/ 6 w 64"/>
                <a:gd name="T65" fmla="*/ 51 h 77"/>
                <a:gd name="T66" fmla="*/ 6 w 64"/>
                <a:gd name="T67" fmla="*/ 51 h 7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"/>
                <a:gd name="T103" fmla="*/ 0 h 77"/>
                <a:gd name="T104" fmla="*/ 64 w 64"/>
                <a:gd name="T105" fmla="*/ 77 h 7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" h="77">
                  <a:moveTo>
                    <a:pt x="6" y="51"/>
                  </a:moveTo>
                  <a:lnTo>
                    <a:pt x="0" y="77"/>
                  </a:lnTo>
                  <a:lnTo>
                    <a:pt x="6" y="77"/>
                  </a:lnTo>
                  <a:lnTo>
                    <a:pt x="6" y="71"/>
                  </a:lnTo>
                  <a:lnTo>
                    <a:pt x="19" y="77"/>
                  </a:lnTo>
                  <a:lnTo>
                    <a:pt x="26" y="77"/>
                  </a:lnTo>
                  <a:lnTo>
                    <a:pt x="45" y="71"/>
                  </a:lnTo>
                  <a:lnTo>
                    <a:pt x="51" y="51"/>
                  </a:lnTo>
                  <a:lnTo>
                    <a:pt x="51" y="45"/>
                  </a:lnTo>
                  <a:lnTo>
                    <a:pt x="45" y="32"/>
                  </a:lnTo>
                  <a:lnTo>
                    <a:pt x="38" y="26"/>
                  </a:lnTo>
                  <a:lnTo>
                    <a:pt x="32" y="13"/>
                  </a:lnTo>
                  <a:lnTo>
                    <a:pt x="38" y="6"/>
                  </a:lnTo>
                  <a:lnTo>
                    <a:pt x="51" y="13"/>
                  </a:lnTo>
                  <a:lnTo>
                    <a:pt x="58" y="26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9" y="19"/>
                  </a:lnTo>
                  <a:lnTo>
                    <a:pt x="26" y="32"/>
                  </a:lnTo>
                  <a:lnTo>
                    <a:pt x="32" y="39"/>
                  </a:lnTo>
                  <a:lnTo>
                    <a:pt x="38" y="51"/>
                  </a:lnTo>
                  <a:lnTo>
                    <a:pt x="38" y="58"/>
                  </a:lnTo>
                  <a:lnTo>
                    <a:pt x="38" y="64"/>
                  </a:lnTo>
                  <a:lnTo>
                    <a:pt x="26" y="71"/>
                  </a:lnTo>
                  <a:lnTo>
                    <a:pt x="13" y="64"/>
                  </a:lnTo>
                  <a:lnTo>
                    <a:pt x="6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25" name="Freeform 51"/>
            <p:cNvSpPr>
              <a:spLocks/>
            </p:cNvSpPr>
            <p:nvPr/>
          </p:nvSpPr>
          <p:spPr bwMode="auto">
            <a:xfrm>
              <a:off x="4108" y="3041"/>
              <a:ext cx="84" cy="148"/>
            </a:xfrm>
            <a:custGeom>
              <a:avLst/>
              <a:gdLst>
                <a:gd name="T0" fmla="*/ 84 w 84"/>
                <a:gd name="T1" fmla="*/ 148 h 148"/>
                <a:gd name="T2" fmla="*/ 64 w 84"/>
                <a:gd name="T3" fmla="*/ 141 h 148"/>
                <a:gd name="T4" fmla="*/ 58 w 84"/>
                <a:gd name="T5" fmla="*/ 128 h 148"/>
                <a:gd name="T6" fmla="*/ 58 w 84"/>
                <a:gd name="T7" fmla="*/ 19 h 148"/>
                <a:gd name="T8" fmla="*/ 64 w 84"/>
                <a:gd name="T9" fmla="*/ 6 h 148"/>
                <a:gd name="T10" fmla="*/ 84 w 84"/>
                <a:gd name="T11" fmla="*/ 6 h 148"/>
                <a:gd name="T12" fmla="*/ 84 w 84"/>
                <a:gd name="T13" fmla="*/ 0 h 148"/>
                <a:gd name="T14" fmla="*/ 0 w 84"/>
                <a:gd name="T15" fmla="*/ 0 h 148"/>
                <a:gd name="T16" fmla="*/ 0 w 84"/>
                <a:gd name="T17" fmla="*/ 6 h 148"/>
                <a:gd name="T18" fmla="*/ 19 w 84"/>
                <a:gd name="T19" fmla="*/ 6 h 148"/>
                <a:gd name="T20" fmla="*/ 26 w 84"/>
                <a:gd name="T21" fmla="*/ 19 h 148"/>
                <a:gd name="T22" fmla="*/ 26 w 84"/>
                <a:gd name="T23" fmla="*/ 128 h 148"/>
                <a:gd name="T24" fmla="*/ 19 w 84"/>
                <a:gd name="T25" fmla="*/ 141 h 148"/>
                <a:gd name="T26" fmla="*/ 0 w 84"/>
                <a:gd name="T27" fmla="*/ 148 h 148"/>
                <a:gd name="T28" fmla="*/ 0 w 84"/>
                <a:gd name="T29" fmla="*/ 148 h 148"/>
                <a:gd name="T30" fmla="*/ 84 w 84"/>
                <a:gd name="T31" fmla="*/ 148 h 148"/>
                <a:gd name="T32" fmla="*/ 84 w 84"/>
                <a:gd name="T33" fmla="*/ 148 h 1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148"/>
                <a:gd name="T53" fmla="*/ 84 w 84"/>
                <a:gd name="T54" fmla="*/ 148 h 1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148">
                  <a:moveTo>
                    <a:pt x="84" y="148"/>
                  </a:moveTo>
                  <a:lnTo>
                    <a:pt x="64" y="141"/>
                  </a:lnTo>
                  <a:lnTo>
                    <a:pt x="58" y="128"/>
                  </a:lnTo>
                  <a:lnTo>
                    <a:pt x="58" y="19"/>
                  </a:lnTo>
                  <a:lnTo>
                    <a:pt x="64" y="6"/>
                  </a:lnTo>
                  <a:lnTo>
                    <a:pt x="84" y="6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9" y="6"/>
                  </a:lnTo>
                  <a:lnTo>
                    <a:pt x="26" y="19"/>
                  </a:lnTo>
                  <a:lnTo>
                    <a:pt x="26" y="128"/>
                  </a:lnTo>
                  <a:lnTo>
                    <a:pt x="19" y="141"/>
                  </a:lnTo>
                  <a:lnTo>
                    <a:pt x="0" y="148"/>
                  </a:lnTo>
                  <a:lnTo>
                    <a:pt x="84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26" name="Freeform 52"/>
            <p:cNvSpPr>
              <a:spLocks/>
            </p:cNvSpPr>
            <p:nvPr/>
          </p:nvSpPr>
          <p:spPr bwMode="auto">
            <a:xfrm>
              <a:off x="4217" y="3176"/>
              <a:ext cx="58" cy="70"/>
            </a:xfrm>
            <a:custGeom>
              <a:avLst/>
              <a:gdLst>
                <a:gd name="T0" fmla="*/ 0 w 58"/>
                <a:gd name="T1" fmla="*/ 45 h 70"/>
                <a:gd name="T2" fmla="*/ 0 w 58"/>
                <a:gd name="T3" fmla="*/ 70 h 70"/>
                <a:gd name="T4" fmla="*/ 0 w 58"/>
                <a:gd name="T5" fmla="*/ 70 h 70"/>
                <a:gd name="T6" fmla="*/ 0 w 58"/>
                <a:gd name="T7" fmla="*/ 70 h 70"/>
                <a:gd name="T8" fmla="*/ 7 w 58"/>
                <a:gd name="T9" fmla="*/ 70 h 70"/>
                <a:gd name="T10" fmla="*/ 13 w 58"/>
                <a:gd name="T11" fmla="*/ 70 h 70"/>
                <a:gd name="T12" fmla="*/ 20 w 58"/>
                <a:gd name="T13" fmla="*/ 70 h 70"/>
                <a:gd name="T14" fmla="*/ 39 w 58"/>
                <a:gd name="T15" fmla="*/ 70 h 70"/>
                <a:gd name="T16" fmla="*/ 45 w 58"/>
                <a:gd name="T17" fmla="*/ 64 h 70"/>
                <a:gd name="T18" fmla="*/ 45 w 58"/>
                <a:gd name="T19" fmla="*/ 51 h 70"/>
                <a:gd name="T20" fmla="*/ 45 w 58"/>
                <a:gd name="T21" fmla="*/ 38 h 70"/>
                <a:gd name="T22" fmla="*/ 39 w 58"/>
                <a:gd name="T23" fmla="*/ 32 h 70"/>
                <a:gd name="T24" fmla="*/ 33 w 58"/>
                <a:gd name="T25" fmla="*/ 19 h 70"/>
                <a:gd name="T26" fmla="*/ 26 w 58"/>
                <a:gd name="T27" fmla="*/ 13 h 70"/>
                <a:gd name="T28" fmla="*/ 33 w 58"/>
                <a:gd name="T29" fmla="*/ 0 h 70"/>
                <a:gd name="T30" fmla="*/ 33 w 58"/>
                <a:gd name="T31" fmla="*/ 0 h 70"/>
                <a:gd name="T32" fmla="*/ 45 w 58"/>
                <a:gd name="T33" fmla="*/ 6 h 70"/>
                <a:gd name="T34" fmla="*/ 52 w 58"/>
                <a:gd name="T35" fmla="*/ 19 h 70"/>
                <a:gd name="T36" fmla="*/ 52 w 58"/>
                <a:gd name="T37" fmla="*/ 19 h 70"/>
                <a:gd name="T38" fmla="*/ 58 w 58"/>
                <a:gd name="T39" fmla="*/ 0 h 70"/>
                <a:gd name="T40" fmla="*/ 58 w 58"/>
                <a:gd name="T41" fmla="*/ 0 h 70"/>
                <a:gd name="T42" fmla="*/ 52 w 58"/>
                <a:gd name="T43" fmla="*/ 0 h 70"/>
                <a:gd name="T44" fmla="*/ 52 w 58"/>
                <a:gd name="T45" fmla="*/ 0 h 70"/>
                <a:gd name="T46" fmla="*/ 33 w 58"/>
                <a:gd name="T47" fmla="*/ 0 h 70"/>
                <a:gd name="T48" fmla="*/ 20 w 58"/>
                <a:gd name="T49" fmla="*/ 0 h 70"/>
                <a:gd name="T50" fmla="*/ 13 w 58"/>
                <a:gd name="T51" fmla="*/ 6 h 70"/>
                <a:gd name="T52" fmla="*/ 13 w 58"/>
                <a:gd name="T53" fmla="*/ 13 h 70"/>
                <a:gd name="T54" fmla="*/ 20 w 58"/>
                <a:gd name="T55" fmla="*/ 25 h 70"/>
                <a:gd name="T56" fmla="*/ 26 w 58"/>
                <a:gd name="T57" fmla="*/ 38 h 70"/>
                <a:gd name="T58" fmla="*/ 33 w 58"/>
                <a:gd name="T59" fmla="*/ 45 h 70"/>
                <a:gd name="T60" fmla="*/ 33 w 58"/>
                <a:gd name="T61" fmla="*/ 58 h 70"/>
                <a:gd name="T62" fmla="*/ 33 w 58"/>
                <a:gd name="T63" fmla="*/ 64 h 70"/>
                <a:gd name="T64" fmla="*/ 20 w 58"/>
                <a:gd name="T65" fmla="*/ 70 h 70"/>
                <a:gd name="T66" fmla="*/ 13 w 58"/>
                <a:gd name="T67" fmla="*/ 70 h 70"/>
                <a:gd name="T68" fmla="*/ 7 w 58"/>
                <a:gd name="T69" fmla="*/ 58 h 70"/>
                <a:gd name="T70" fmla="*/ 7 w 58"/>
                <a:gd name="T71" fmla="*/ 45 h 70"/>
                <a:gd name="T72" fmla="*/ 0 w 58"/>
                <a:gd name="T73" fmla="*/ 45 h 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"/>
                <a:gd name="T112" fmla="*/ 0 h 70"/>
                <a:gd name="T113" fmla="*/ 58 w 58"/>
                <a:gd name="T114" fmla="*/ 70 h 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" h="70">
                  <a:moveTo>
                    <a:pt x="0" y="45"/>
                  </a:moveTo>
                  <a:lnTo>
                    <a:pt x="0" y="70"/>
                  </a:lnTo>
                  <a:lnTo>
                    <a:pt x="7" y="70"/>
                  </a:lnTo>
                  <a:lnTo>
                    <a:pt x="13" y="70"/>
                  </a:lnTo>
                  <a:lnTo>
                    <a:pt x="20" y="70"/>
                  </a:lnTo>
                  <a:lnTo>
                    <a:pt x="39" y="70"/>
                  </a:lnTo>
                  <a:lnTo>
                    <a:pt x="45" y="64"/>
                  </a:lnTo>
                  <a:lnTo>
                    <a:pt x="45" y="51"/>
                  </a:lnTo>
                  <a:lnTo>
                    <a:pt x="45" y="38"/>
                  </a:lnTo>
                  <a:lnTo>
                    <a:pt x="39" y="32"/>
                  </a:lnTo>
                  <a:lnTo>
                    <a:pt x="33" y="19"/>
                  </a:lnTo>
                  <a:lnTo>
                    <a:pt x="26" y="13"/>
                  </a:lnTo>
                  <a:lnTo>
                    <a:pt x="33" y="0"/>
                  </a:lnTo>
                  <a:lnTo>
                    <a:pt x="45" y="6"/>
                  </a:lnTo>
                  <a:lnTo>
                    <a:pt x="52" y="19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20" y="25"/>
                  </a:lnTo>
                  <a:lnTo>
                    <a:pt x="26" y="38"/>
                  </a:lnTo>
                  <a:lnTo>
                    <a:pt x="33" y="45"/>
                  </a:lnTo>
                  <a:lnTo>
                    <a:pt x="33" y="58"/>
                  </a:lnTo>
                  <a:lnTo>
                    <a:pt x="33" y="64"/>
                  </a:lnTo>
                  <a:lnTo>
                    <a:pt x="20" y="70"/>
                  </a:lnTo>
                  <a:lnTo>
                    <a:pt x="13" y="70"/>
                  </a:lnTo>
                  <a:lnTo>
                    <a:pt x="7" y="58"/>
                  </a:lnTo>
                  <a:lnTo>
                    <a:pt x="7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27" name="Freeform 53"/>
            <p:cNvSpPr>
              <a:spLocks noEditPoints="1"/>
            </p:cNvSpPr>
            <p:nvPr/>
          </p:nvSpPr>
          <p:spPr bwMode="auto">
            <a:xfrm>
              <a:off x="4352" y="3105"/>
              <a:ext cx="116" cy="58"/>
            </a:xfrm>
            <a:custGeom>
              <a:avLst/>
              <a:gdLst>
                <a:gd name="T0" fmla="*/ 116 w 116"/>
                <a:gd name="T1" fmla="*/ 0 h 58"/>
                <a:gd name="T2" fmla="*/ 0 w 116"/>
                <a:gd name="T3" fmla="*/ 0 h 58"/>
                <a:gd name="T4" fmla="*/ 0 w 116"/>
                <a:gd name="T5" fmla="*/ 13 h 58"/>
                <a:gd name="T6" fmla="*/ 116 w 116"/>
                <a:gd name="T7" fmla="*/ 13 h 58"/>
                <a:gd name="T8" fmla="*/ 116 w 116"/>
                <a:gd name="T9" fmla="*/ 0 h 58"/>
                <a:gd name="T10" fmla="*/ 116 w 116"/>
                <a:gd name="T11" fmla="*/ 45 h 58"/>
                <a:gd name="T12" fmla="*/ 0 w 116"/>
                <a:gd name="T13" fmla="*/ 45 h 58"/>
                <a:gd name="T14" fmla="*/ 0 w 116"/>
                <a:gd name="T15" fmla="*/ 58 h 58"/>
                <a:gd name="T16" fmla="*/ 116 w 116"/>
                <a:gd name="T17" fmla="*/ 58 h 58"/>
                <a:gd name="T18" fmla="*/ 116 w 116"/>
                <a:gd name="T19" fmla="*/ 45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"/>
                <a:gd name="T31" fmla="*/ 0 h 58"/>
                <a:gd name="T32" fmla="*/ 116 w 116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" h="58">
                  <a:moveTo>
                    <a:pt x="116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116" y="13"/>
                  </a:lnTo>
                  <a:lnTo>
                    <a:pt x="116" y="0"/>
                  </a:lnTo>
                  <a:close/>
                  <a:moveTo>
                    <a:pt x="116" y="45"/>
                  </a:moveTo>
                  <a:lnTo>
                    <a:pt x="0" y="45"/>
                  </a:lnTo>
                  <a:lnTo>
                    <a:pt x="0" y="58"/>
                  </a:lnTo>
                  <a:lnTo>
                    <a:pt x="116" y="58"/>
                  </a:lnTo>
                  <a:lnTo>
                    <a:pt x="116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28" name="Freeform 54"/>
            <p:cNvSpPr>
              <a:spLocks/>
            </p:cNvSpPr>
            <p:nvPr/>
          </p:nvSpPr>
          <p:spPr bwMode="auto">
            <a:xfrm>
              <a:off x="3832" y="1481"/>
              <a:ext cx="1395" cy="1"/>
            </a:xfrm>
            <a:custGeom>
              <a:avLst/>
              <a:gdLst>
                <a:gd name="T0" fmla="*/ 1395 w 1395"/>
                <a:gd name="T1" fmla="*/ 0 h 1"/>
                <a:gd name="T2" fmla="*/ 0 w 1395"/>
                <a:gd name="T3" fmla="*/ 0 h 1"/>
                <a:gd name="T4" fmla="*/ 1395 w 1395"/>
                <a:gd name="T5" fmla="*/ 0 h 1"/>
                <a:gd name="T6" fmla="*/ 1395 w 139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5"/>
                <a:gd name="T13" fmla="*/ 0 h 1"/>
                <a:gd name="T14" fmla="*/ 1395 w 1395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5" h="1">
                  <a:moveTo>
                    <a:pt x="1395" y="0"/>
                  </a:moveTo>
                  <a:lnTo>
                    <a:pt x="0" y="0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29" name="Freeform 55"/>
            <p:cNvSpPr>
              <a:spLocks noEditPoints="1"/>
            </p:cNvSpPr>
            <p:nvPr/>
          </p:nvSpPr>
          <p:spPr bwMode="auto">
            <a:xfrm>
              <a:off x="3832" y="1481"/>
              <a:ext cx="1" cy="1303"/>
            </a:xfrm>
            <a:custGeom>
              <a:avLst/>
              <a:gdLst>
                <a:gd name="T0" fmla="*/ 0 w 1"/>
                <a:gd name="T1" fmla="*/ 0 h 1303"/>
                <a:gd name="T2" fmla="*/ 0 w 1"/>
                <a:gd name="T3" fmla="*/ 1303 h 1303"/>
                <a:gd name="T4" fmla="*/ 0 w 1"/>
                <a:gd name="T5" fmla="*/ 0 h 1303"/>
                <a:gd name="T6" fmla="*/ 0 w 1"/>
                <a:gd name="T7" fmla="*/ 0 h 1303"/>
                <a:gd name="T8" fmla="*/ 0 w 1"/>
                <a:gd name="T9" fmla="*/ 0 h 1303"/>
                <a:gd name="T10" fmla="*/ 0 w 1"/>
                <a:gd name="T11" fmla="*/ 0 h 1303"/>
                <a:gd name="T12" fmla="*/ 0 w 1"/>
                <a:gd name="T13" fmla="*/ 0 h 13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303"/>
                <a:gd name="T23" fmla="*/ 1 w 1"/>
                <a:gd name="T24" fmla="*/ 1303 h 13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303">
                  <a:moveTo>
                    <a:pt x="0" y="0"/>
                  </a:moveTo>
                  <a:lnTo>
                    <a:pt x="0" y="130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30" name="Freeform 56"/>
            <p:cNvSpPr>
              <a:spLocks noEditPoints="1"/>
            </p:cNvSpPr>
            <p:nvPr/>
          </p:nvSpPr>
          <p:spPr bwMode="auto">
            <a:xfrm>
              <a:off x="3832" y="2784"/>
              <a:ext cx="1395" cy="1"/>
            </a:xfrm>
            <a:custGeom>
              <a:avLst/>
              <a:gdLst>
                <a:gd name="T0" fmla="*/ 0 w 1395"/>
                <a:gd name="T1" fmla="*/ 0 h 1"/>
                <a:gd name="T2" fmla="*/ 1395 w 1395"/>
                <a:gd name="T3" fmla="*/ 0 h 1"/>
                <a:gd name="T4" fmla="*/ 0 w 1395"/>
                <a:gd name="T5" fmla="*/ 0 h 1"/>
                <a:gd name="T6" fmla="*/ 0 w 1395"/>
                <a:gd name="T7" fmla="*/ 0 h 1"/>
                <a:gd name="T8" fmla="*/ 0 w 1395"/>
                <a:gd name="T9" fmla="*/ 0 h 1"/>
                <a:gd name="T10" fmla="*/ 0 w 1395"/>
                <a:gd name="T11" fmla="*/ 0 h 1"/>
                <a:gd name="T12" fmla="*/ 0 w 1395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95"/>
                <a:gd name="T22" fmla="*/ 0 h 1"/>
                <a:gd name="T23" fmla="*/ 1395 w 1395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95" h="1">
                  <a:moveTo>
                    <a:pt x="0" y="0"/>
                  </a:moveTo>
                  <a:lnTo>
                    <a:pt x="1395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31" name="Freeform 57"/>
            <p:cNvSpPr>
              <a:spLocks/>
            </p:cNvSpPr>
            <p:nvPr/>
          </p:nvSpPr>
          <p:spPr bwMode="auto">
            <a:xfrm>
              <a:off x="5227" y="1436"/>
              <a:ext cx="103" cy="103"/>
            </a:xfrm>
            <a:custGeom>
              <a:avLst/>
              <a:gdLst>
                <a:gd name="T0" fmla="*/ 52 w 103"/>
                <a:gd name="T1" fmla="*/ 103 h 103"/>
                <a:gd name="T2" fmla="*/ 71 w 103"/>
                <a:gd name="T3" fmla="*/ 96 h 103"/>
                <a:gd name="T4" fmla="*/ 90 w 103"/>
                <a:gd name="T5" fmla="*/ 90 h 103"/>
                <a:gd name="T6" fmla="*/ 97 w 103"/>
                <a:gd name="T7" fmla="*/ 70 h 103"/>
                <a:gd name="T8" fmla="*/ 103 w 103"/>
                <a:gd name="T9" fmla="*/ 51 h 103"/>
                <a:gd name="T10" fmla="*/ 97 w 103"/>
                <a:gd name="T11" fmla="*/ 32 h 103"/>
                <a:gd name="T12" fmla="*/ 90 w 103"/>
                <a:gd name="T13" fmla="*/ 13 h 103"/>
                <a:gd name="T14" fmla="*/ 71 w 103"/>
                <a:gd name="T15" fmla="*/ 6 h 103"/>
                <a:gd name="T16" fmla="*/ 52 w 103"/>
                <a:gd name="T17" fmla="*/ 0 h 103"/>
                <a:gd name="T18" fmla="*/ 32 w 103"/>
                <a:gd name="T19" fmla="*/ 6 h 103"/>
                <a:gd name="T20" fmla="*/ 19 w 103"/>
                <a:gd name="T21" fmla="*/ 13 h 103"/>
                <a:gd name="T22" fmla="*/ 7 w 103"/>
                <a:gd name="T23" fmla="*/ 32 h 103"/>
                <a:gd name="T24" fmla="*/ 0 w 103"/>
                <a:gd name="T25" fmla="*/ 51 h 103"/>
                <a:gd name="T26" fmla="*/ 7 w 103"/>
                <a:gd name="T27" fmla="*/ 70 h 103"/>
                <a:gd name="T28" fmla="*/ 19 w 103"/>
                <a:gd name="T29" fmla="*/ 90 h 103"/>
                <a:gd name="T30" fmla="*/ 32 w 103"/>
                <a:gd name="T31" fmla="*/ 96 h 103"/>
                <a:gd name="T32" fmla="*/ 52 w 103"/>
                <a:gd name="T33" fmla="*/ 103 h 103"/>
                <a:gd name="T34" fmla="*/ 52 w 103"/>
                <a:gd name="T35" fmla="*/ 103 h 1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"/>
                <a:gd name="T55" fmla="*/ 0 h 103"/>
                <a:gd name="T56" fmla="*/ 103 w 103"/>
                <a:gd name="T57" fmla="*/ 103 h 1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" h="103">
                  <a:moveTo>
                    <a:pt x="52" y="103"/>
                  </a:moveTo>
                  <a:lnTo>
                    <a:pt x="71" y="96"/>
                  </a:lnTo>
                  <a:lnTo>
                    <a:pt x="90" y="90"/>
                  </a:lnTo>
                  <a:lnTo>
                    <a:pt x="97" y="70"/>
                  </a:lnTo>
                  <a:lnTo>
                    <a:pt x="103" y="51"/>
                  </a:lnTo>
                  <a:lnTo>
                    <a:pt x="97" y="32"/>
                  </a:lnTo>
                  <a:lnTo>
                    <a:pt x="90" y="13"/>
                  </a:lnTo>
                  <a:lnTo>
                    <a:pt x="71" y="6"/>
                  </a:lnTo>
                  <a:lnTo>
                    <a:pt x="52" y="0"/>
                  </a:lnTo>
                  <a:lnTo>
                    <a:pt x="32" y="6"/>
                  </a:lnTo>
                  <a:lnTo>
                    <a:pt x="19" y="13"/>
                  </a:lnTo>
                  <a:lnTo>
                    <a:pt x="7" y="32"/>
                  </a:lnTo>
                  <a:lnTo>
                    <a:pt x="0" y="51"/>
                  </a:lnTo>
                  <a:lnTo>
                    <a:pt x="7" y="70"/>
                  </a:lnTo>
                  <a:lnTo>
                    <a:pt x="19" y="90"/>
                  </a:lnTo>
                  <a:lnTo>
                    <a:pt x="32" y="96"/>
                  </a:lnTo>
                  <a:lnTo>
                    <a:pt x="52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32" name="Freeform 58"/>
            <p:cNvSpPr>
              <a:spLocks/>
            </p:cNvSpPr>
            <p:nvPr/>
          </p:nvSpPr>
          <p:spPr bwMode="auto">
            <a:xfrm>
              <a:off x="5279" y="1487"/>
              <a:ext cx="51" cy="52"/>
            </a:xfrm>
            <a:custGeom>
              <a:avLst/>
              <a:gdLst>
                <a:gd name="T0" fmla="*/ 0 w 51"/>
                <a:gd name="T1" fmla="*/ 52 h 52"/>
                <a:gd name="T2" fmla="*/ 19 w 51"/>
                <a:gd name="T3" fmla="*/ 45 h 52"/>
                <a:gd name="T4" fmla="*/ 38 w 51"/>
                <a:gd name="T5" fmla="*/ 39 h 52"/>
                <a:gd name="T6" fmla="*/ 45 w 51"/>
                <a:gd name="T7" fmla="*/ 19 h 52"/>
                <a:gd name="T8" fmla="*/ 51 w 51"/>
                <a:gd name="T9" fmla="*/ 0 h 52"/>
                <a:gd name="T10" fmla="*/ 51 w 51"/>
                <a:gd name="T11" fmla="*/ 0 h 52"/>
                <a:gd name="T12" fmla="*/ 45 w 51"/>
                <a:gd name="T13" fmla="*/ 19 h 52"/>
                <a:gd name="T14" fmla="*/ 38 w 51"/>
                <a:gd name="T15" fmla="*/ 39 h 52"/>
                <a:gd name="T16" fmla="*/ 19 w 51"/>
                <a:gd name="T17" fmla="*/ 45 h 52"/>
                <a:gd name="T18" fmla="*/ 0 w 51"/>
                <a:gd name="T19" fmla="*/ 52 h 52"/>
                <a:gd name="T20" fmla="*/ 0 w 51"/>
                <a:gd name="T21" fmla="*/ 52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"/>
                <a:gd name="T34" fmla="*/ 0 h 52"/>
                <a:gd name="T35" fmla="*/ 51 w 51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" h="52">
                  <a:moveTo>
                    <a:pt x="0" y="52"/>
                  </a:moveTo>
                  <a:lnTo>
                    <a:pt x="19" y="45"/>
                  </a:lnTo>
                  <a:lnTo>
                    <a:pt x="38" y="39"/>
                  </a:lnTo>
                  <a:lnTo>
                    <a:pt x="45" y="19"/>
                  </a:lnTo>
                  <a:lnTo>
                    <a:pt x="51" y="0"/>
                  </a:lnTo>
                  <a:lnTo>
                    <a:pt x="45" y="19"/>
                  </a:lnTo>
                  <a:lnTo>
                    <a:pt x="38" y="39"/>
                  </a:lnTo>
                  <a:lnTo>
                    <a:pt x="19" y="45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33" name="Freeform 59"/>
            <p:cNvSpPr>
              <a:spLocks noEditPoints="1"/>
            </p:cNvSpPr>
            <p:nvPr/>
          </p:nvSpPr>
          <p:spPr bwMode="auto">
            <a:xfrm>
              <a:off x="5279" y="1436"/>
              <a:ext cx="51" cy="51"/>
            </a:xfrm>
            <a:custGeom>
              <a:avLst/>
              <a:gdLst>
                <a:gd name="T0" fmla="*/ 51 w 51"/>
                <a:gd name="T1" fmla="*/ 51 h 51"/>
                <a:gd name="T2" fmla="*/ 45 w 51"/>
                <a:gd name="T3" fmla="*/ 32 h 51"/>
                <a:gd name="T4" fmla="*/ 38 w 51"/>
                <a:gd name="T5" fmla="*/ 13 h 51"/>
                <a:gd name="T6" fmla="*/ 19 w 51"/>
                <a:gd name="T7" fmla="*/ 6 h 51"/>
                <a:gd name="T8" fmla="*/ 0 w 51"/>
                <a:gd name="T9" fmla="*/ 0 h 51"/>
                <a:gd name="T10" fmla="*/ 0 w 51"/>
                <a:gd name="T11" fmla="*/ 0 h 51"/>
                <a:gd name="T12" fmla="*/ 19 w 51"/>
                <a:gd name="T13" fmla="*/ 6 h 51"/>
                <a:gd name="T14" fmla="*/ 38 w 51"/>
                <a:gd name="T15" fmla="*/ 13 h 51"/>
                <a:gd name="T16" fmla="*/ 45 w 51"/>
                <a:gd name="T17" fmla="*/ 32 h 51"/>
                <a:gd name="T18" fmla="*/ 51 w 51"/>
                <a:gd name="T19" fmla="*/ 51 h 51"/>
                <a:gd name="T20" fmla="*/ 51 w 51"/>
                <a:gd name="T21" fmla="*/ 51 h 51"/>
                <a:gd name="T22" fmla="*/ 51 w 51"/>
                <a:gd name="T23" fmla="*/ 51 h 51"/>
                <a:gd name="T24" fmla="*/ 51 w 51"/>
                <a:gd name="T25" fmla="*/ 51 h 51"/>
                <a:gd name="T26" fmla="*/ 51 w 51"/>
                <a:gd name="T27" fmla="*/ 51 h 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"/>
                <a:gd name="T43" fmla="*/ 0 h 51"/>
                <a:gd name="T44" fmla="*/ 51 w 51"/>
                <a:gd name="T45" fmla="*/ 51 h 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" h="51">
                  <a:moveTo>
                    <a:pt x="51" y="51"/>
                  </a:moveTo>
                  <a:lnTo>
                    <a:pt x="45" y="32"/>
                  </a:lnTo>
                  <a:lnTo>
                    <a:pt x="38" y="13"/>
                  </a:lnTo>
                  <a:lnTo>
                    <a:pt x="19" y="6"/>
                  </a:lnTo>
                  <a:lnTo>
                    <a:pt x="0" y="0"/>
                  </a:lnTo>
                  <a:lnTo>
                    <a:pt x="19" y="6"/>
                  </a:lnTo>
                  <a:lnTo>
                    <a:pt x="38" y="13"/>
                  </a:lnTo>
                  <a:lnTo>
                    <a:pt x="45" y="32"/>
                  </a:lnTo>
                  <a:lnTo>
                    <a:pt x="51" y="51"/>
                  </a:lnTo>
                  <a:close/>
                  <a:moveTo>
                    <a:pt x="51" y="51"/>
                  </a:moveTo>
                  <a:lnTo>
                    <a:pt x="51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34" name="Freeform 60"/>
            <p:cNvSpPr>
              <a:spLocks noEditPoints="1"/>
            </p:cNvSpPr>
            <p:nvPr/>
          </p:nvSpPr>
          <p:spPr bwMode="auto">
            <a:xfrm>
              <a:off x="5227" y="1436"/>
              <a:ext cx="52" cy="51"/>
            </a:xfrm>
            <a:custGeom>
              <a:avLst/>
              <a:gdLst>
                <a:gd name="T0" fmla="*/ 52 w 52"/>
                <a:gd name="T1" fmla="*/ 0 h 51"/>
                <a:gd name="T2" fmla="*/ 32 w 52"/>
                <a:gd name="T3" fmla="*/ 6 h 51"/>
                <a:gd name="T4" fmla="*/ 19 w 52"/>
                <a:gd name="T5" fmla="*/ 13 h 51"/>
                <a:gd name="T6" fmla="*/ 7 w 52"/>
                <a:gd name="T7" fmla="*/ 32 h 51"/>
                <a:gd name="T8" fmla="*/ 0 w 52"/>
                <a:gd name="T9" fmla="*/ 51 h 51"/>
                <a:gd name="T10" fmla="*/ 0 w 52"/>
                <a:gd name="T11" fmla="*/ 51 h 51"/>
                <a:gd name="T12" fmla="*/ 7 w 52"/>
                <a:gd name="T13" fmla="*/ 32 h 51"/>
                <a:gd name="T14" fmla="*/ 19 w 52"/>
                <a:gd name="T15" fmla="*/ 13 h 51"/>
                <a:gd name="T16" fmla="*/ 32 w 52"/>
                <a:gd name="T17" fmla="*/ 6 h 51"/>
                <a:gd name="T18" fmla="*/ 52 w 52"/>
                <a:gd name="T19" fmla="*/ 0 h 51"/>
                <a:gd name="T20" fmla="*/ 52 w 52"/>
                <a:gd name="T21" fmla="*/ 0 h 51"/>
                <a:gd name="T22" fmla="*/ 52 w 52"/>
                <a:gd name="T23" fmla="*/ 0 h 51"/>
                <a:gd name="T24" fmla="*/ 52 w 52"/>
                <a:gd name="T25" fmla="*/ 0 h 51"/>
                <a:gd name="T26" fmla="*/ 52 w 52"/>
                <a:gd name="T27" fmla="*/ 0 h 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"/>
                <a:gd name="T43" fmla="*/ 0 h 51"/>
                <a:gd name="T44" fmla="*/ 52 w 52"/>
                <a:gd name="T45" fmla="*/ 51 h 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" h="51">
                  <a:moveTo>
                    <a:pt x="52" y="0"/>
                  </a:moveTo>
                  <a:lnTo>
                    <a:pt x="32" y="6"/>
                  </a:lnTo>
                  <a:lnTo>
                    <a:pt x="19" y="13"/>
                  </a:lnTo>
                  <a:lnTo>
                    <a:pt x="7" y="32"/>
                  </a:lnTo>
                  <a:lnTo>
                    <a:pt x="0" y="51"/>
                  </a:lnTo>
                  <a:lnTo>
                    <a:pt x="7" y="32"/>
                  </a:lnTo>
                  <a:lnTo>
                    <a:pt x="19" y="13"/>
                  </a:lnTo>
                  <a:lnTo>
                    <a:pt x="32" y="6"/>
                  </a:lnTo>
                  <a:lnTo>
                    <a:pt x="52" y="0"/>
                  </a:lnTo>
                  <a:close/>
                  <a:moveTo>
                    <a:pt x="52" y="0"/>
                  </a:move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35" name="Freeform 61"/>
            <p:cNvSpPr>
              <a:spLocks noEditPoints="1"/>
            </p:cNvSpPr>
            <p:nvPr/>
          </p:nvSpPr>
          <p:spPr bwMode="auto">
            <a:xfrm>
              <a:off x="5227" y="1487"/>
              <a:ext cx="52" cy="52"/>
            </a:xfrm>
            <a:custGeom>
              <a:avLst/>
              <a:gdLst>
                <a:gd name="T0" fmla="*/ 0 w 52"/>
                <a:gd name="T1" fmla="*/ 0 h 52"/>
                <a:gd name="T2" fmla="*/ 7 w 52"/>
                <a:gd name="T3" fmla="*/ 19 h 52"/>
                <a:gd name="T4" fmla="*/ 19 w 52"/>
                <a:gd name="T5" fmla="*/ 39 h 52"/>
                <a:gd name="T6" fmla="*/ 32 w 52"/>
                <a:gd name="T7" fmla="*/ 45 h 52"/>
                <a:gd name="T8" fmla="*/ 52 w 52"/>
                <a:gd name="T9" fmla="*/ 52 h 52"/>
                <a:gd name="T10" fmla="*/ 52 w 52"/>
                <a:gd name="T11" fmla="*/ 52 h 52"/>
                <a:gd name="T12" fmla="*/ 32 w 52"/>
                <a:gd name="T13" fmla="*/ 45 h 52"/>
                <a:gd name="T14" fmla="*/ 19 w 52"/>
                <a:gd name="T15" fmla="*/ 39 h 52"/>
                <a:gd name="T16" fmla="*/ 7 w 52"/>
                <a:gd name="T17" fmla="*/ 19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"/>
                <a:gd name="T43" fmla="*/ 0 h 52"/>
                <a:gd name="T44" fmla="*/ 52 w 52"/>
                <a:gd name="T45" fmla="*/ 52 h 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" h="52">
                  <a:moveTo>
                    <a:pt x="0" y="0"/>
                  </a:moveTo>
                  <a:lnTo>
                    <a:pt x="7" y="19"/>
                  </a:lnTo>
                  <a:lnTo>
                    <a:pt x="19" y="39"/>
                  </a:lnTo>
                  <a:lnTo>
                    <a:pt x="32" y="45"/>
                  </a:lnTo>
                  <a:lnTo>
                    <a:pt x="52" y="52"/>
                  </a:lnTo>
                  <a:lnTo>
                    <a:pt x="32" y="45"/>
                  </a:lnTo>
                  <a:lnTo>
                    <a:pt x="19" y="39"/>
                  </a:lnTo>
                  <a:lnTo>
                    <a:pt x="7" y="19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36" name="Freeform 62"/>
            <p:cNvSpPr>
              <a:spLocks/>
            </p:cNvSpPr>
            <p:nvPr/>
          </p:nvSpPr>
          <p:spPr bwMode="auto">
            <a:xfrm>
              <a:off x="5279" y="153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37" name="Freeform 63"/>
            <p:cNvSpPr>
              <a:spLocks/>
            </p:cNvSpPr>
            <p:nvPr/>
          </p:nvSpPr>
          <p:spPr bwMode="auto">
            <a:xfrm>
              <a:off x="5221" y="2726"/>
              <a:ext cx="109" cy="103"/>
            </a:xfrm>
            <a:custGeom>
              <a:avLst/>
              <a:gdLst>
                <a:gd name="T0" fmla="*/ 51 w 109"/>
                <a:gd name="T1" fmla="*/ 103 h 103"/>
                <a:gd name="T2" fmla="*/ 77 w 109"/>
                <a:gd name="T3" fmla="*/ 97 h 103"/>
                <a:gd name="T4" fmla="*/ 90 w 109"/>
                <a:gd name="T5" fmla="*/ 90 h 103"/>
                <a:gd name="T6" fmla="*/ 103 w 109"/>
                <a:gd name="T7" fmla="*/ 71 h 103"/>
                <a:gd name="T8" fmla="*/ 109 w 109"/>
                <a:gd name="T9" fmla="*/ 52 h 103"/>
                <a:gd name="T10" fmla="*/ 103 w 109"/>
                <a:gd name="T11" fmla="*/ 32 h 103"/>
                <a:gd name="T12" fmla="*/ 90 w 109"/>
                <a:gd name="T13" fmla="*/ 20 h 103"/>
                <a:gd name="T14" fmla="*/ 77 w 109"/>
                <a:gd name="T15" fmla="*/ 7 h 103"/>
                <a:gd name="T16" fmla="*/ 51 w 109"/>
                <a:gd name="T17" fmla="*/ 0 h 103"/>
                <a:gd name="T18" fmla="*/ 32 w 109"/>
                <a:gd name="T19" fmla="*/ 7 h 103"/>
                <a:gd name="T20" fmla="*/ 19 w 109"/>
                <a:gd name="T21" fmla="*/ 20 h 103"/>
                <a:gd name="T22" fmla="*/ 6 w 109"/>
                <a:gd name="T23" fmla="*/ 32 h 103"/>
                <a:gd name="T24" fmla="*/ 0 w 109"/>
                <a:gd name="T25" fmla="*/ 52 h 103"/>
                <a:gd name="T26" fmla="*/ 6 w 109"/>
                <a:gd name="T27" fmla="*/ 71 h 103"/>
                <a:gd name="T28" fmla="*/ 19 w 109"/>
                <a:gd name="T29" fmla="*/ 90 h 103"/>
                <a:gd name="T30" fmla="*/ 32 w 109"/>
                <a:gd name="T31" fmla="*/ 97 h 103"/>
                <a:gd name="T32" fmla="*/ 51 w 109"/>
                <a:gd name="T33" fmla="*/ 103 h 103"/>
                <a:gd name="T34" fmla="*/ 51 w 109"/>
                <a:gd name="T35" fmla="*/ 103 h 1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"/>
                <a:gd name="T55" fmla="*/ 0 h 103"/>
                <a:gd name="T56" fmla="*/ 109 w 109"/>
                <a:gd name="T57" fmla="*/ 103 h 1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" h="103">
                  <a:moveTo>
                    <a:pt x="51" y="103"/>
                  </a:moveTo>
                  <a:lnTo>
                    <a:pt x="77" y="97"/>
                  </a:lnTo>
                  <a:lnTo>
                    <a:pt x="90" y="90"/>
                  </a:lnTo>
                  <a:lnTo>
                    <a:pt x="103" y="71"/>
                  </a:lnTo>
                  <a:lnTo>
                    <a:pt x="109" y="52"/>
                  </a:lnTo>
                  <a:lnTo>
                    <a:pt x="103" y="32"/>
                  </a:lnTo>
                  <a:lnTo>
                    <a:pt x="90" y="20"/>
                  </a:lnTo>
                  <a:lnTo>
                    <a:pt x="77" y="7"/>
                  </a:lnTo>
                  <a:lnTo>
                    <a:pt x="51" y="0"/>
                  </a:lnTo>
                  <a:lnTo>
                    <a:pt x="32" y="7"/>
                  </a:lnTo>
                  <a:lnTo>
                    <a:pt x="19" y="20"/>
                  </a:lnTo>
                  <a:lnTo>
                    <a:pt x="6" y="32"/>
                  </a:lnTo>
                  <a:lnTo>
                    <a:pt x="0" y="52"/>
                  </a:lnTo>
                  <a:lnTo>
                    <a:pt x="6" y="71"/>
                  </a:lnTo>
                  <a:lnTo>
                    <a:pt x="19" y="90"/>
                  </a:lnTo>
                  <a:lnTo>
                    <a:pt x="32" y="97"/>
                  </a:lnTo>
                  <a:lnTo>
                    <a:pt x="51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38" name="Freeform 64"/>
            <p:cNvSpPr>
              <a:spLocks/>
            </p:cNvSpPr>
            <p:nvPr/>
          </p:nvSpPr>
          <p:spPr bwMode="auto">
            <a:xfrm>
              <a:off x="5272" y="2778"/>
              <a:ext cx="58" cy="51"/>
            </a:xfrm>
            <a:custGeom>
              <a:avLst/>
              <a:gdLst>
                <a:gd name="T0" fmla="*/ 0 w 58"/>
                <a:gd name="T1" fmla="*/ 51 h 51"/>
                <a:gd name="T2" fmla="*/ 26 w 58"/>
                <a:gd name="T3" fmla="*/ 45 h 51"/>
                <a:gd name="T4" fmla="*/ 39 w 58"/>
                <a:gd name="T5" fmla="*/ 38 h 51"/>
                <a:gd name="T6" fmla="*/ 52 w 58"/>
                <a:gd name="T7" fmla="*/ 19 h 51"/>
                <a:gd name="T8" fmla="*/ 58 w 58"/>
                <a:gd name="T9" fmla="*/ 0 h 51"/>
                <a:gd name="T10" fmla="*/ 58 w 58"/>
                <a:gd name="T11" fmla="*/ 0 h 51"/>
                <a:gd name="T12" fmla="*/ 52 w 58"/>
                <a:gd name="T13" fmla="*/ 19 h 51"/>
                <a:gd name="T14" fmla="*/ 39 w 58"/>
                <a:gd name="T15" fmla="*/ 38 h 51"/>
                <a:gd name="T16" fmla="*/ 26 w 58"/>
                <a:gd name="T17" fmla="*/ 45 h 51"/>
                <a:gd name="T18" fmla="*/ 0 w 58"/>
                <a:gd name="T19" fmla="*/ 51 h 51"/>
                <a:gd name="T20" fmla="*/ 0 w 58"/>
                <a:gd name="T21" fmla="*/ 51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51"/>
                <a:gd name="T35" fmla="*/ 58 w 58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51">
                  <a:moveTo>
                    <a:pt x="0" y="51"/>
                  </a:moveTo>
                  <a:lnTo>
                    <a:pt x="26" y="45"/>
                  </a:lnTo>
                  <a:lnTo>
                    <a:pt x="39" y="38"/>
                  </a:lnTo>
                  <a:lnTo>
                    <a:pt x="52" y="19"/>
                  </a:lnTo>
                  <a:lnTo>
                    <a:pt x="58" y="0"/>
                  </a:lnTo>
                  <a:lnTo>
                    <a:pt x="52" y="19"/>
                  </a:lnTo>
                  <a:lnTo>
                    <a:pt x="39" y="38"/>
                  </a:lnTo>
                  <a:lnTo>
                    <a:pt x="26" y="45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39" name="Freeform 65"/>
            <p:cNvSpPr>
              <a:spLocks noEditPoints="1"/>
            </p:cNvSpPr>
            <p:nvPr/>
          </p:nvSpPr>
          <p:spPr bwMode="auto">
            <a:xfrm>
              <a:off x="5272" y="2726"/>
              <a:ext cx="58" cy="52"/>
            </a:xfrm>
            <a:custGeom>
              <a:avLst/>
              <a:gdLst>
                <a:gd name="T0" fmla="*/ 58 w 58"/>
                <a:gd name="T1" fmla="*/ 52 h 52"/>
                <a:gd name="T2" fmla="*/ 52 w 58"/>
                <a:gd name="T3" fmla="*/ 32 h 52"/>
                <a:gd name="T4" fmla="*/ 39 w 58"/>
                <a:gd name="T5" fmla="*/ 20 h 52"/>
                <a:gd name="T6" fmla="*/ 26 w 58"/>
                <a:gd name="T7" fmla="*/ 7 h 52"/>
                <a:gd name="T8" fmla="*/ 0 w 58"/>
                <a:gd name="T9" fmla="*/ 0 h 52"/>
                <a:gd name="T10" fmla="*/ 0 w 58"/>
                <a:gd name="T11" fmla="*/ 0 h 52"/>
                <a:gd name="T12" fmla="*/ 26 w 58"/>
                <a:gd name="T13" fmla="*/ 7 h 52"/>
                <a:gd name="T14" fmla="*/ 39 w 58"/>
                <a:gd name="T15" fmla="*/ 20 h 52"/>
                <a:gd name="T16" fmla="*/ 52 w 58"/>
                <a:gd name="T17" fmla="*/ 32 h 52"/>
                <a:gd name="T18" fmla="*/ 58 w 58"/>
                <a:gd name="T19" fmla="*/ 52 h 52"/>
                <a:gd name="T20" fmla="*/ 58 w 58"/>
                <a:gd name="T21" fmla="*/ 52 h 52"/>
                <a:gd name="T22" fmla="*/ 58 w 58"/>
                <a:gd name="T23" fmla="*/ 52 h 52"/>
                <a:gd name="T24" fmla="*/ 58 w 58"/>
                <a:gd name="T25" fmla="*/ 52 h 52"/>
                <a:gd name="T26" fmla="*/ 58 w 58"/>
                <a:gd name="T27" fmla="*/ 52 h 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"/>
                <a:gd name="T43" fmla="*/ 0 h 52"/>
                <a:gd name="T44" fmla="*/ 58 w 58"/>
                <a:gd name="T45" fmla="*/ 52 h 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" h="52">
                  <a:moveTo>
                    <a:pt x="58" y="52"/>
                  </a:moveTo>
                  <a:lnTo>
                    <a:pt x="52" y="32"/>
                  </a:lnTo>
                  <a:lnTo>
                    <a:pt x="39" y="20"/>
                  </a:lnTo>
                  <a:lnTo>
                    <a:pt x="26" y="7"/>
                  </a:lnTo>
                  <a:lnTo>
                    <a:pt x="0" y="0"/>
                  </a:lnTo>
                  <a:lnTo>
                    <a:pt x="26" y="7"/>
                  </a:lnTo>
                  <a:lnTo>
                    <a:pt x="39" y="20"/>
                  </a:lnTo>
                  <a:lnTo>
                    <a:pt x="52" y="32"/>
                  </a:lnTo>
                  <a:lnTo>
                    <a:pt x="58" y="52"/>
                  </a:lnTo>
                  <a:close/>
                  <a:moveTo>
                    <a:pt x="58" y="52"/>
                  </a:moveTo>
                  <a:lnTo>
                    <a:pt x="58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40" name="Freeform 66"/>
            <p:cNvSpPr>
              <a:spLocks noEditPoints="1"/>
            </p:cNvSpPr>
            <p:nvPr/>
          </p:nvSpPr>
          <p:spPr bwMode="auto">
            <a:xfrm>
              <a:off x="5221" y="2726"/>
              <a:ext cx="51" cy="52"/>
            </a:xfrm>
            <a:custGeom>
              <a:avLst/>
              <a:gdLst>
                <a:gd name="T0" fmla="*/ 51 w 51"/>
                <a:gd name="T1" fmla="*/ 0 h 52"/>
                <a:gd name="T2" fmla="*/ 32 w 51"/>
                <a:gd name="T3" fmla="*/ 7 h 52"/>
                <a:gd name="T4" fmla="*/ 19 w 51"/>
                <a:gd name="T5" fmla="*/ 20 h 52"/>
                <a:gd name="T6" fmla="*/ 6 w 51"/>
                <a:gd name="T7" fmla="*/ 32 h 52"/>
                <a:gd name="T8" fmla="*/ 0 w 51"/>
                <a:gd name="T9" fmla="*/ 52 h 52"/>
                <a:gd name="T10" fmla="*/ 0 w 51"/>
                <a:gd name="T11" fmla="*/ 52 h 52"/>
                <a:gd name="T12" fmla="*/ 6 w 51"/>
                <a:gd name="T13" fmla="*/ 32 h 52"/>
                <a:gd name="T14" fmla="*/ 19 w 51"/>
                <a:gd name="T15" fmla="*/ 20 h 52"/>
                <a:gd name="T16" fmla="*/ 32 w 51"/>
                <a:gd name="T17" fmla="*/ 7 h 52"/>
                <a:gd name="T18" fmla="*/ 51 w 51"/>
                <a:gd name="T19" fmla="*/ 0 h 52"/>
                <a:gd name="T20" fmla="*/ 51 w 51"/>
                <a:gd name="T21" fmla="*/ 0 h 52"/>
                <a:gd name="T22" fmla="*/ 51 w 51"/>
                <a:gd name="T23" fmla="*/ 0 h 52"/>
                <a:gd name="T24" fmla="*/ 51 w 51"/>
                <a:gd name="T25" fmla="*/ 0 h 52"/>
                <a:gd name="T26" fmla="*/ 51 w 51"/>
                <a:gd name="T27" fmla="*/ 0 h 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"/>
                <a:gd name="T43" fmla="*/ 0 h 52"/>
                <a:gd name="T44" fmla="*/ 51 w 51"/>
                <a:gd name="T45" fmla="*/ 52 h 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" h="52">
                  <a:moveTo>
                    <a:pt x="51" y="0"/>
                  </a:moveTo>
                  <a:lnTo>
                    <a:pt x="32" y="7"/>
                  </a:lnTo>
                  <a:lnTo>
                    <a:pt x="19" y="20"/>
                  </a:lnTo>
                  <a:lnTo>
                    <a:pt x="6" y="32"/>
                  </a:lnTo>
                  <a:lnTo>
                    <a:pt x="0" y="52"/>
                  </a:lnTo>
                  <a:lnTo>
                    <a:pt x="6" y="32"/>
                  </a:lnTo>
                  <a:lnTo>
                    <a:pt x="19" y="20"/>
                  </a:lnTo>
                  <a:lnTo>
                    <a:pt x="32" y="7"/>
                  </a:lnTo>
                  <a:lnTo>
                    <a:pt x="51" y="0"/>
                  </a:lnTo>
                  <a:close/>
                  <a:moveTo>
                    <a:pt x="51" y="0"/>
                  </a:move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41" name="Freeform 67"/>
            <p:cNvSpPr>
              <a:spLocks noEditPoints="1"/>
            </p:cNvSpPr>
            <p:nvPr/>
          </p:nvSpPr>
          <p:spPr bwMode="auto">
            <a:xfrm>
              <a:off x="5221" y="2778"/>
              <a:ext cx="51" cy="51"/>
            </a:xfrm>
            <a:custGeom>
              <a:avLst/>
              <a:gdLst>
                <a:gd name="T0" fmla="*/ 0 w 51"/>
                <a:gd name="T1" fmla="*/ 0 h 51"/>
                <a:gd name="T2" fmla="*/ 6 w 51"/>
                <a:gd name="T3" fmla="*/ 19 h 51"/>
                <a:gd name="T4" fmla="*/ 19 w 51"/>
                <a:gd name="T5" fmla="*/ 38 h 51"/>
                <a:gd name="T6" fmla="*/ 32 w 51"/>
                <a:gd name="T7" fmla="*/ 45 h 51"/>
                <a:gd name="T8" fmla="*/ 51 w 51"/>
                <a:gd name="T9" fmla="*/ 51 h 51"/>
                <a:gd name="T10" fmla="*/ 51 w 51"/>
                <a:gd name="T11" fmla="*/ 51 h 51"/>
                <a:gd name="T12" fmla="*/ 32 w 51"/>
                <a:gd name="T13" fmla="*/ 45 h 51"/>
                <a:gd name="T14" fmla="*/ 19 w 51"/>
                <a:gd name="T15" fmla="*/ 38 h 51"/>
                <a:gd name="T16" fmla="*/ 6 w 51"/>
                <a:gd name="T17" fmla="*/ 19 h 51"/>
                <a:gd name="T18" fmla="*/ 0 w 51"/>
                <a:gd name="T19" fmla="*/ 0 h 51"/>
                <a:gd name="T20" fmla="*/ 0 w 51"/>
                <a:gd name="T21" fmla="*/ 0 h 51"/>
                <a:gd name="T22" fmla="*/ 0 w 51"/>
                <a:gd name="T23" fmla="*/ 0 h 51"/>
                <a:gd name="T24" fmla="*/ 0 w 51"/>
                <a:gd name="T25" fmla="*/ 0 h 51"/>
                <a:gd name="T26" fmla="*/ 0 w 51"/>
                <a:gd name="T27" fmla="*/ 0 h 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"/>
                <a:gd name="T43" fmla="*/ 0 h 51"/>
                <a:gd name="T44" fmla="*/ 51 w 51"/>
                <a:gd name="T45" fmla="*/ 51 h 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" h="51">
                  <a:moveTo>
                    <a:pt x="0" y="0"/>
                  </a:moveTo>
                  <a:lnTo>
                    <a:pt x="6" y="19"/>
                  </a:lnTo>
                  <a:lnTo>
                    <a:pt x="19" y="38"/>
                  </a:lnTo>
                  <a:lnTo>
                    <a:pt x="32" y="45"/>
                  </a:lnTo>
                  <a:lnTo>
                    <a:pt x="51" y="51"/>
                  </a:lnTo>
                  <a:lnTo>
                    <a:pt x="32" y="45"/>
                  </a:lnTo>
                  <a:lnTo>
                    <a:pt x="19" y="38"/>
                  </a:lnTo>
                  <a:lnTo>
                    <a:pt x="6" y="19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42" name="Freeform 68"/>
            <p:cNvSpPr>
              <a:spLocks/>
            </p:cNvSpPr>
            <p:nvPr/>
          </p:nvSpPr>
          <p:spPr bwMode="auto">
            <a:xfrm>
              <a:off x="5272" y="282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43" name="Freeform 69"/>
            <p:cNvSpPr>
              <a:spLocks/>
            </p:cNvSpPr>
            <p:nvPr/>
          </p:nvSpPr>
          <p:spPr bwMode="auto">
            <a:xfrm>
              <a:off x="3645" y="1962"/>
              <a:ext cx="386" cy="373"/>
            </a:xfrm>
            <a:custGeom>
              <a:avLst/>
              <a:gdLst>
                <a:gd name="T0" fmla="*/ 193 w 386"/>
                <a:gd name="T1" fmla="*/ 373 h 373"/>
                <a:gd name="T2" fmla="*/ 232 w 386"/>
                <a:gd name="T3" fmla="*/ 366 h 373"/>
                <a:gd name="T4" fmla="*/ 264 w 386"/>
                <a:gd name="T5" fmla="*/ 360 h 373"/>
                <a:gd name="T6" fmla="*/ 328 w 386"/>
                <a:gd name="T7" fmla="*/ 321 h 373"/>
                <a:gd name="T8" fmla="*/ 354 w 386"/>
                <a:gd name="T9" fmla="*/ 289 h 373"/>
                <a:gd name="T10" fmla="*/ 373 w 386"/>
                <a:gd name="T11" fmla="*/ 257 h 373"/>
                <a:gd name="T12" fmla="*/ 379 w 386"/>
                <a:gd name="T13" fmla="*/ 225 h 373"/>
                <a:gd name="T14" fmla="*/ 386 w 386"/>
                <a:gd name="T15" fmla="*/ 187 h 373"/>
                <a:gd name="T16" fmla="*/ 379 w 386"/>
                <a:gd name="T17" fmla="*/ 148 h 373"/>
                <a:gd name="T18" fmla="*/ 373 w 386"/>
                <a:gd name="T19" fmla="*/ 116 h 373"/>
                <a:gd name="T20" fmla="*/ 354 w 386"/>
                <a:gd name="T21" fmla="*/ 84 h 373"/>
                <a:gd name="T22" fmla="*/ 328 w 386"/>
                <a:gd name="T23" fmla="*/ 58 h 373"/>
                <a:gd name="T24" fmla="*/ 264 w 386"/>
                <a:gd name="T25" fmla="*/ 13 h 373"/>
                <a:gd name="T26" fmla="*/ 232 w 386"/>
                <a:gd name="T27" fmla="*/ 7 h 373"/>
                <a:gd name="T28" fmla="*/ 193 w 386"/>
                <a:gd name="T29" fmla="*/ 0 h 373"/>
                <a:gd name="T30" fmla="*/ 154 w 386"/>
                <a:gd name="T31" fmla="*/ 7 h 373"/>
                <a:gd name="T32" fmla="*/ 116 w 386"/>
                <a:gd name="T33" fmla="*/ 13 h 373"/>
                <a:gd name="T34" fmla="*/ 58 w 386"/>
                <a:gd name="T35" fmla="*/ 58 h 373"/>
                <a:gd name="T36" fmla="*/ 32 w 386"/>
                <a:gd name="T37" fmla="*/ 84 h 373"/>
                <a:gd name="T38" fmla="*/ 13 w 386"/>
                <a:gd name="T39" fmla="*/ 116 h 373"/>
                <a:gd name="T40" fmla="*/ 6 w 386"/>
                <a:gd name="T41" fmla="*/ 148 h 373"/>
                <a:gd name="T42" fmla="*/ 0 w 386"/>
                <a:gd name="T43" fmla="*/ 187 h 373"/>
                <a:gd name="T44" fmla="*/ 6 w 386"/>
                <a:gd name="T45" fmla="*/ 225 h 373"/>
                <a:gd name="T46" fmla="*/ 13 w 386"/>
                <a:gd name="T47" fmla="*/ 257 h 373"/>
                <a:gd name="T48" fmla="*/ 32 w 386"/>
                <a:gd name="T49" fmla="*/ 289 h 373"/>
                <a:gd name="T50" fmla="*/ 58 w 386"/>
                <a:gd name="T51" fmla="*/ 321 h 373"/>
                <a:gd name="T52" fmla="*/ 116 w 386"/>
                <a:gd name="T53" fmla="*/ 360 h 373"/>
                <a:gd name="T54" fmla="*/ 154 w 386"/>
                <a:gd name="T55" fmla="*/ 366 h 373"/>
                <a:gd name="T56" fmla="*/ 193 w 386"/>
                <a:gd name="T57" fmla="*/ 373 h 373"/>
                <a:gd name="T58" fmla="*/ 193 w 386"/>
                <a:gd name="T59" fmla="*/ 373 h 37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6"/>
                <a:gd name="T91" fmla="*/ 0 h 373"/>
                <a:gd name="T92" fmla="*/ 386 w 386"/>
                <a:gd name="T93" fmla="*/ 373 h 37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6" h="373">
                  <a:moveTo>
                    <a:pt x="193" y="373"/>
                  </a:moveTo>
                  <a:lnTo>
                    <a:pt x="232" y="366"/>
                  </a:lnTo>
                  <a:lnTo>
                    <a:pt x="264" y="360"/>
                  </a:lnTo>
                  <a:lnTo>
                    <a:pt x="328" y="321"/>
                  </a:lnTo>
                  <a:lnTo>
                    <a:pt x="354" y="289"/>
                  </a:lnTo>
                  <a:lnTo>
                    <a:pt x="373" y="257"/>
                  </a:lnTo>
                  <a:lnTo>
                    <a:pt x="379" y="225"/>
                  </a:lnTo>
                  <a:lnTo>
                    <a:pt x="386" y="187"/>
                  </a:lnTo>
                  <a:lnTo>
                    <a:pt x="379" y="148"/>
                  </a:lnTo>
                  <a:lnTo>
                    <a:pt x="373" y="116"/>
                  </a:lnTo>
                  <a:lnTo>
                    <a:pt x="354" y="84"/>
                  </a:lnTo>
                  <a:lnTo>
                    <a:pt x="328" y="58"/>
                  </a:lnTo>
                  <a:lnTo>
                    <a:pt x="264" y="13"/>
                  </a:lnTo>
                  <a:lnTo>
                    <a:pt x="232" y="7"/>
                  </a:lnTo>
                  <a:lnTo>
                    <a:pt x="193" y="0"/>
                  </a:lnTo>
                  <a:lnTo>
                    <a:pt x="154" y="7"/>
                  </a:lnTo>
                  <a:lnTo>
                    <a:pt x="116" y="13"/>
                  </a:lnTo>
                  <a:lnTo>
                    <a:pt x="58" y="58"/>
                  </a:lnTo>
                  <a:lnTo>
                    <a:pt x="32" y="84"/>
                  </a:lnTo>
                  <a:lnTo>
                    <a:pt x="13" y="116"/>
                  </a:lnTo>
                  <a:lnTo>
                    <a:pt x="6" y="148"/>
                  </a:lnTo>
                  <a:lnTo>
                    <a:pt x="0" y="187"/>
                  </a:lnTo>
                  <a:lnTo>
                    <a:pt x="6" y="225"/>
                  </a:lnTo>
                  <a:lnTo>
                    <a:pt x="13" y="257"/>
                  </a:lnTo>
                  <a:lnTo>
                    <a:pt x="32" y="289"/>
                  </a:lnTo>
                  <a:lnTo>
                    <a:pt x="58" y="321"/>
                  </a:lnTo>
                  <a:lnTo>
                    <a:pt x="116" y="360"/>
                  </a:lnTo>
                  <a:lnTo>
                    <a:pt x="154" y="366"/>
                  </a:lnTo>
                  <a:lnTo>
                    <a:pt x="193" y="373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44" name="Freeform 70"/>
            <p:cNvSpPr>
              <a:spLocks/>
            </p:cNvSpPr>
            <p:nvPr/>
          </p:nvSpPr>
          <p:spPr bwMode="auto">
            <a:xfrm>
              <a:off x="3838" y="2149"/>
              <a:ext cx="193" cy="186"/>
            </a:xfrm>
            <a:custGeom>
              <a:avLst/>
              <a:gdLst>
                <a:gd name="T0" fmla="*/ 0 w 193"/>
                <a:gd name="T1" fmla="*/ 186 h 186"/>
                <a:gd name="T2" fmla="*/ 39 w 193"/>
                <a:gd name="T3" fmla="*/ 179 h 186"/>
                <a:gd name="T4" fmla="*/ 71 w 193"/>
                <a:gd name="T5" fmla="*/ 173 h 186"/>
                <a:gd name="T6" fmla="*/ 135 w 193"/>
                <a:gd name="T7" fmla="*/ 134 h 186"/>
                <a:gd name="T8" fmla="*/ 161 w 193"/>
                <a:gd name="T9" fmla="*/ 102 h 186"/>
                <a:gd name="T10" fmla="*/ 180 w 193"/>
                <a:gd name="T11" fmla="*/ 70 h 186"/>
                <a:gd name="T12" fmla="*/ 186 w 193"/>
                <a:gd name="T13" fmla="*/ 38 h 186"/>
                <a:gd name="T14" fmla="*/ 193 w 193"/>
                <a:gd name="T15" fmla="*/ 0 h 186"/>
                <a:gd name="T16" fmla="*/ 193 w 193"/>
                <a:gd name="T17" fmla="*/ 0 h 186"/>
                <a:gd name="T18" fmla="*/ 186 w 193"/>
                <a:gd name="T19" fmla="*/ 38 h 186"/>
                <a:gd name="T20" fmla="*/ 180 w 193"/>
                <a:gd name="T21" fmla="*/ 70 h 186"/>
                <a:gd name="T22" fmla="*/ 161 w 193"/>
                <a:gd name="T23" fmla="*/ 102 h 186"/>
                <a:gd name="T24" fmla="*/ 135 w 193"/>
                <a:gd name="T25" fmla="*/ 134 h 186"/>
                <a:gd name="T26" fmla="*/ 71 w 193"/>
                <a:gd name="T27" fmla="*/ 173 h 186"/>
                <a:gd name="T28" fmla="*/ 39 w 193"/>
                <a:gd name="T29" fmla="*/ 179 h 186"/>
                <a:gd name="T30" fmla="*/ 0 w 193"/>
                <a:gd name="T31" fmla="*/ 186 h 186"/>
                <a:gd name="T32" fmla="*/ 0 w 193"/>
                <a:gd name="T33" fmla="*/ 186 h 1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3"/>
                <a:gd name="T52" fmla="*/ 0 h 186"/>
                <a:gd name="T53" fmla="*/ 193 w 193"/>
                <a:gd name="T54" fmla="*/ 186 h 1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3" h="186">
                  <a:moveTo>
                    <a:pt x="0" y="186"/>
                  </a:moveTo>
                  <a:lnTo>
                    <a:pt x="39" y="179"/>
                  </a:lnTo>
                  <a:lnTo>
                    <a:pt x="71" y="173"/>
                  </a:lnTo>
                  <a:lnTo>
                    <a:pt x="135" y="134"/>
                  </a:lnTo>
                  <a:lnTo>
                    <a:pt x="161" y="102"/>
                  </a:lnTo>
                  <a:lnTo>
                    <a:pt x="180" y="70"/>
                  </a:lnTo>
                  <a:lnTo>
                    <a:pt x="186" y="38"/>
                  </a:lnTo>
                  <a:lnTo>
                    <a:pt x="193" y="0"/>
                  </a:lnTo>
                  <a:lnTo>
                    <a:pt x="186" y="38"/>
                  </a:lnTo>
                  <a:lnTo>
                    <a:pt x="180" y="70"/>
                  </a:lnTo>
                  <a:lnTo>
                    <a:pt x="161" y="102"/>
                  </a:lnTo>
                  <a:lnTo>
                    <a:pt x="135" y="134"/>
                  </a:lnTo>
                  <a:lnTo>
                    <a:pt x="71" y="173"/>
                  </a:lnTo>
                  <a:lnTo>
                    <a:pt x="39" y="179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45" name="Freeform 71"/>
            <p:cNvSpPr>
              <a:spLocks noEditPoints="1"/>
            </p:cNvSpPr>
            <p:nvPr/>
          </p:nvSpPr>
          <p:spPr bwMode="auto">
            <a:xfrm>
              <a:off x="3838" y="1962"/>
              <a:ext cx="193" cy="187"/>
            </a:xfrm>
            <a:custGeom>
              <a:avLst/>
              <a:gdLst>
                <a:gd name="T0" fmla="*/ 193 w 193"/>
                <a:gd name="T1" fmla="*/ 187 h 187"/>
                <a:gd name="T2" fmla="*/ 186 w 193"/>
                <a:gd name="T3" fmla="*/ 148 h 187"/>
                <a:gd name="T4" fmla="*/ 180 w 193"/>
                <a:gd name="T5" fmla="*/ 116 h 187"/>
                <a:gd name="T6" fmla="*/ 161 w 193"/>
                <a:gd name="T7" fmla="*/ 84 h 187"/>
                <a:gd name="T8" fmla="*/ 135 w 193"/>
                <a:gd name="T9" fmla="*/ 58 h 187"/>
                <a:gd name="T10" fmla="*/ 71 w 193"/>
                <a:gd name="T11" fmla="*/ 13 h 187"/>
                <a:gd name="T12" fmla="*/ 39 w 193"/>
                <a:gd name="T13" fmla="*/ 7 h 187"/>
                <a:gd name="T14" fmla="*/ 0 w 193"/>
                <a:gd name="T15" fmla="*/ 0 h 187"/>
                <a:gd name="T16" fmla="*/ 0 w 193"/>
                <a:gd name="T17" fmla="*/ 0 h 187"/>
                <a:gd name="T18" fmla="*/ 39 w 193"/>
                <a:gd name="T19" fmla="*/ 7 h 187"/>
                <a:gd name="T20" fmla="*/ 71 w 193"/>
                <a:gd name="T21" fmla="*/ 13 h 187"/>
                <a:gd name="T22" fmla="*/ 135 w 193"/>
                <a:gd name="T23" fmla="*/ 58 h 187"/>
                <a:gd name="T24" fmla="*/ 161 w 193"/>
                <a:gd name="T25" fmla="*/ 84 h 187"/>
                <a:gd name="T26" fmla="*/ 180 w 193"/>
                <a:gd name="T27" fmla="*/ 116 h 187"/>
                <a:gd name="T28" fmla="*/ 186 w 193"/>
                <a:gd name="T29" fmla="*/ 148 h 187"/>
                <a:gd name="T30" fmla="*/ 193 w 193"/>
                <a:gd name="T31" fmla="*/ 187 h 187"/>
                <a:gd name="T32" fmla="*/ 193 w 193"/>
                <a:gd name="T33" fmla="*/ 187 h 187"/>
                <a:gd name="T34" fmla="*/ 193 w 193"/>
                <a:gd name="T35" fmla="*/ 187 h 187"/>
                <a:gd name="T36" fmla="*/ 193 w 193"/>
                <a:gd name="T37" fmla="*/ 187 h 187"/>
                <a:gd name="T38" fmla="*/ 193 w 193"/>
                <a:gd name="T39" fmla="*/ 187 h 18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3"/>
                <a:gd name="T61" fmla="*/ 0 h 187"/>
                <a:gd name="T62" fmla="*/ 193 w 193"/>
                <a:gd name="T63" fmla="*/ 187 h 18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3" h="187">
                  <a:moveTo>
                    <a:pt x="193" y="187"/>
                  </a:moveTo>
                  <a:lnTo>
                    <a:pt x="186" y="148"/>
                  </a:lnTo>
                  <a:lnTo>
                    <a:pt x="180" y="116"/>
                  </a:lnTo>
                  <a:lnTo>
                    <a:pt x="161" y="84"/>
                  </a:lnTo>
                  <a:lnTo>
                    <a:pt x="135" y="58"/>
                  </a:lnTo>
                  <a:lnTo>
                    <a:pt x="71" y="13"/>
                  </a:lnTo>
                  <a:lnTo>
                    <a:pt x="39" y="7"/>
                  </a:lnTo>
                  <a:lnTo>
                    <a:pt x="0" y="0"/>
                  </a:lnTo>
                  <a:lnTo>
                    <a:pt x="39" y="7"/>
                  </a:lnTo>
                  <a:lnTo>
                    <a:pt x="71" y="13"/>
                  </a:lnTo>
                  <a:lnTo>
                    <a:pt x="135" y="58"/>
                  </a:lnTo>
                  <a:lnTo>
                    <a:pt x="161" y="84"/>
                  </a:lnTo>
                  <a:lnTo>
                    <a:pt x="180" y="116"/>
                  </a:lnTo>
                  <a:lnTo>
                    <a:pt x="186" y="148"/>
                  </a:lnTo>
                  <a:lnTo>
                    <a:pt x="193" y="187"/>
                  </a:lnTo>
                  <a:close/>
                  <a:moveTo>
                    <a:pt x="193" y="187"/>
                  </a:moveTo>
                  <a:lnTo>
                    <a:pt x="193" y="1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46" name="Freeform 72"/>
            <p:cNvSpPr>
              <a:spLocks noEditPoints="1"/>
            </p:cNvSpPr>
            <p:nvPr/>
          </p:nvSpPr>
          <p:spPr bwMode="auto">
            <a:xfrm>
              <a:off x="3645" y="1962"/>
              <a:ext cx="193" cy="187"/>
            </a:xfrm>
            <a:custGeom>
              <a:avLst/>
              <a:gdLst>
                <a:gd name="T0" fmla="*/ 193 w 193"/>
                <a:gd name="T1" fmla="*/ 0 h 187"/>
                <a:gd name="T2" fmla="*/ 154 w 193"/>
                <a:gd name="T3" fmla="*/ 7 h 187"/>
                <a:gd name="T4" fmla="*/ 116 w 193"/>
                <a:gd name="T5" fmla="*/ 13 h 187"/>
                <a:gd name="T6" fmla="*/ 58 w 193"/>
                <a:gd name="T7" fmla="*/ 58 h 187"/>
                <a:gd name="T8" fmla="*/ 32 w 193"/>
                <a:gd name="T9" fmla="*/ 84 h 187"/>
                <a:gd name="T10" fmla="*/ 13 w 193"/>
                <a:gd name="T11" fmla="*/ 116 h 187"/>
                <a:gd name="T12" fmla="*/ 6 w 193"/>
                <a:gd name="T13" fmla="*/ 148 h 187"/>
                <a:gd name="T14" fmla="*/ 0 w 193"/>
                <a:gd name="T15" fmla="*/ 187 h 187"/>
                <a:gd name="T16" fmla="*/ 0 w 193"/>
                <a:gd name="T17" fmla="*/ 187 h 187"/>
                <a:gd name="T18" fmla="*/ 6 w 193"/>
                <a:gd name="T19" fmla="*/ 148 h 187"/>
                <a:gd name="T20" fmla="*/ 13 w 193"/>
                <a:gd name="T21" fmla="*/ 116 h 187"/>
                <a:gd name="T22" fmla="*/ 32 w 193"/>
                <a:gd name="T23" fmla="*/ 84 h 187"/>
                <a:gd name="T24" fmla="*/ 58 w 193"/>
                <a:gd name="T25" fmla="*/ 58 h 187"/>
                <a:gd name="T26" fmla="*/ 116 w 193"/>
                <a:gd name="T27" fmla="*/ 13 h 187"/>
                <a:gd name="T28" fmla="*/ 154 w 193"/>
                <a:gd name="T29" fmla="*/ 7 h 187"/>
                <a:gd name="T30" fmla="*/ 193 w 193"/>
                <a:gd name="T31" fmla="*/ 0 h 187"/>
                <a:gd name="T32" fmla="*/ 193 w 193"/>
                <a:gd name="T33" fmla="*/ 0 h 187"/>
                <a:gd name="T34" fmla="*/ 193 w 193"/>
                <a:gd name="T35" fmla="*/ 0 h 187"/>
                <a:gd name="T36" fmla="*/ 193 w 193"/>
                <a:gd name="T37" fmla="*/ 0 h 187"/>
                <a:gd name="T38" fmla="*/ 193 w 193"/>
                <a:gd name="T39" fmla="*/ 0 h 18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3"/>
                <a:gd name="T61" fmla="*/ 0 h 187"/>
                <a:gd name="T62" fmla="*/ 193 w 193"/>
                <a:gd name="T63" fmla="*/ 187 h 18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3" h="187">
                  <a:moveTo>
                    <a:pt x="193" y="0"/>
                  </a:moveTo>
                  <a:lnTo>
                    <a:pt x="154" y="7"/>
                  </a:lnTo>
                  <a:lnTo>
                    <a:pt x="116" y="13"/>
                  </a:lnTo>
                  <a:lnTo>
                    <a:pt x="58" y="58"/>
                  </a:lnTo>
                  <a:lnTo>
                    <a:pt x="32" y="84"/>
                  </a:lnTo>
                  <a:lnTo>
                    <a:pt x="13" y="116"/>
                  </a:lnTo>
                  <a:lnTo>
                    <a:pt x="6" y="148"/>
                  </a:lnTo>
                  <a:lnTo>
                    <a:pt x="0" y="187"/>
                  </a:lnTo>
                  <a:lnTo>
                    <a:pt x="6" y="148"/>
                  </a:lnTo>
                  <a:lnTo>
                    <a:pt x="13" y="116"/>
                  </a:lnTo>
                  <a:lnTo>
                    <a:pt x="32" y="84"/>
                  </a:lnTo>
                  <a:lnTo>
                    <a:pt x="58" y="58"/>
                  </a:lnTo>
                  <a:lnTo>
                    <a:pt x="116" y="13"/>
                  </a:lnTo>
                  <a:lnTo>
                    <a:pt x="154" y="7"/>
                  </a:lnTo>
                  <a:lnTo>
                    <a:pt x="193" y="0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47" name="Freeform 73"/>
            <p:cNvSpPr>
              <a:spLocks noEditPoints="1"/>
            </p:cNvSpPr>
            <p:nvPr/>
          </p:nvSpPr>
          <p:spPr bwMode="auto">
            <a:xfrm>
              <a:off x="3645" y="2149"/>
              <a:ext cx="193" cy="186"/>
            </a:xfrm>
            <a:custGeom>
              <a:avLst/>
              <a:gdLst>
                <a:gd name="T0" fmla="*/ 0 w 193"/>
                <a:gd name="T1" fmla="*/ 0 h 186"/>
                <a:gd name="T2" fmla="*/ 6 w 193"/>
                <a:gd name="T3" fmla="*/ 38 h 186"/>
                <a:gd name="T4" fmla="*/ 13 w 193"/>
                <a:gd name="T5" fmla="*/ 70 h 186"/>
                <a:gd name="T6" fmla="*/ 32 w 193"/>
                <a:gd name="T7" fmla="*/ 102 h 186"/>
                <a:gd name="T8" fmla="*/ 58 w 193"/>
                <a:gd name="T9" fmla="*/ 134 h 186"/>
                <a:gd name="T10" fmla="*/ 116 w 193"/>
                <a:gd name="T11" fmla="*/ 173 h 186"/>
                <a:gd name="T12" fmla="*/ 154 w 193"/>
                <a:gd name="T13" fmla="*/ 179 h 186"/>
                <a:gd name="T14" fmla="*/ 193 w 193"/>
                <a:gd name="T15" fmla="*/ 186 h 186"/>
                <a:gd name="T16" fmla="*/ 193 w 193"/>
                <a:gd name="T17" fmla="*/ 186 h 186"/>
                <a:gd name="T18" fmla="*/ 154 w 193"/>
                <a:gd name="T19" fmla="*/ 179 h 186"/>
                <a:gd name="T20" fmla="*/ 116 w 193"/>
                <a:gd name="T21" fmla="*/ 173 h 186"/>
                <a:gd name="T22" fmla="*/ 58 w 193"/>
                <a:gd name="T23" fmla="*/ 134 h 186"/>
                <a:gd name="T24" fmla="*/ 32 w 193"/>
                <a:gd name="T25" fmla="*/ 102 h 186"/>
                <a:gd name="T26" fmla="*/ 13 w 193"/>
                <a:gd name="T27" fmla="*/ 70 h 186"/>
                <a:gd name="T28" fmla="*/ 6 w 193"/>
                <a:gd name="T29" fmla="*/ 38 h 186"/>
                <a:gd name="T30" fmla="*/ 0 w 193"/>
                <a:gd name="T31" fmla="*/ 0 h 186"/>
                <a:gd name="T32" fmla="*/ 0 w 193"/>
                <a:gd name="T33" fmla="*/ 0 h 186"/>
                <a:gd name="T34" fmla="*/ 0 w 193"/>
                <a:gd name="T35" fmla="*/ 0 h 186"/>
                <a:gd name="T36" fmla="*/ 0 w 193"/>
                <a:gd name="T37" fmla="*/ 0 h 186"/>
                <a:gd name="T38" fmla="*/ 0 w 193"/>
                <a:gd name="T39" fmla="*/ 0 h 18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3"/>
                <a:gd name="T61" fmla="*/ 0 h 186"/>
                <a:gd name="T62" fmla="*/ 193 w 193"/>
                <a:gd name="T63" fmla="*/ 186 h 18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3" h="186">
                  <a:moveTo>
                    <a:pt x="0" y="0"/>
                  </a:moveTo>
                  <a:lnTo>
                    <a:pt x="6" y="38"/>
                  </a:lnTo>
                  <a:lnTo>
                    <a:pt x="13" y="70"/>
                  </a:lnTo>
                  <a:lnTo>
                    <a:pt x="32" y="102"/>
                  </a:lnTo>
                  <a:lnTo>
                    <a:pt x="58" y="134"/>
                  </a:lnTo>
                  <a:lnTo>
                    <a:pt x="116" y="173"/>
                  </a:lnTo>
                  <a:lnTo>
                    <a:pt x="154" y="179"/>
                  </a:lnTo>
                  <a:lnTo>
                    <a:pt x="193" y="186"/>
                  </a:lnTo>
                  <a:lnTo>
                    <a:pt x="154" y="179"/>
                  </a:lnTo>
                  <a:lnTo>
                    <a:pt x="116" y="173"/>
                  </a:lnTo>
                  <a:lnTo>
                    <a:pt x="58" y="134"/>
                  </a:lnTo>
                  <a:lnTo>
                    <a:pt x="32" y="102"/>
                  </a:lnTo>
                  <a:lnTo>
                    <a:pt x="13" y="70"/>
                  </a:lnTo>
                  <a:lnTo>
                    <a:pt x="6" y="3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48" name="Freeform 74"/>
            <p:cNvSpPr>
              <a:spLocks/>
            </p:cNvSpPr>
            <p:nvPr/>
          </p:nvSpPr>
          <p:spPr bwMode="auto">
            <a:xfrm>
              <a:off x="3838" y="233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49" name="Freeform 75"/>
            <p:cNvSpPr>
              <a:spLocks/>
            </p:cNvSpPr>
            <p:nvPr/>
          </p:nvSpPr>
          <p:spPr bwMode="auto">
            <a:xfrm>
              <a:off x="3832" y="2142"/>
              <a:ext cx="1" cy="148"/>
            </a:xfrm>
            <a:custGeom>
              <a:avLst/>
              <a:gdLst>
                <a:gd name="T0" fmla="*/ 0 w 1"/>
                <a:gd name="T1" fmla="*/ 148 h 148"/>
                <a:gd name="T2" fmla="*/ 0 w 1"/>
                <a:gd name="T3" fmla="*/ 0 h 148"/>
                <a:gd name="T4" fmla="*/ 0 w 1"/>
                <a:gd name="T5" fmla="*/ 148 h 148"/>
                <a:gd name="T6" fmla="*/ 0 w 1"/>
                <a:gd name="T7" fmla="*/ 148 h 1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48"/>
                <a:gd name="T14" fmla="*/ 1 w 1"/>
                <a:gd name="T15" fmla="*/ 148 h 1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48">
                  <a:moveTo>
                    <a:pt x="0" y="148"/>
                  </a:moveTo>
                  <a:lnTo>
                    <a:pt x="0" y="0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50" name="Freeform 76"/>
            <p:cNvSpPr>
              <a:spLocks/>
            </p:cNvSpPr>
            <p:nvPr/>
          </p:nvSpPr>
          <p:spPr bwMode="auto">
            <a:xfrm>
              <a:off x="3787" y="2007"/>
              <a:ext cx="96" cy="167"/>
            </a:xfrm>
            <a:custGeom>
              <a:avLst/>
              <a:gdLst>
                <a:gd name="T0" fmla="*/ 96 w 96"/>
                <a:gd name="T1" fmla="*/ 167 h 167"/>
                <a:gd name="T2" fmla="*/ 45 w 96"/>
                <a:gd name="T3" fmla="*/ 0 h 167"/>
                <a:gd name="T4" fmla="*/ 0 w 96"/>
                <a:gd name="T5" fmla="*/ 167 h 167"/>
                <a:gd name="T6" fmla="*/ 96 w 96"/>
                <a:gd name="T7" fmla="*/ 167 h 167"/>
                <a:gd name="T8" fmla="*/ 96 w 96"/>
                <a:gd name="T9" fmla="*/ 167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7"/>
                <a:gd name="T17" fmla="*/ 96 w 96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7">
                  <a:moveTo>
                    <a:pt x="96" y="167"/>
                  </a:moveTo>
                  <a:lnTo>
                    <a:pt x="45" y="0"/>
                  </a:lnTo>
                  <a:lnTo>
                    <a:pt x="0" y="167"/>
                  </a:lnTo>
                  <a:lnTo>
                    <a:pt x="96" y="1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51" name="Freeform 77"/>
            <p:cNvSpPr>
              <a:spLocks/>
            </p:cNvSpPr>
            <p:nvPr/>
          </p:nvSpPr>
          <p:spPr bwMode="auto">
            <a:xfrm>
              <a:off x="4629" y="1494"/>
              <a:ext cx="1" cy="1290"/>
            </a:xfrm>
            <a:custGeom>
              <a:avLst/>
              <a:gdLst>
                <a:gd name="T0" fmla="*/ 0 w 1"/>
                <a:gd name="T1" fmla="*/ 0 h 1290"/>
                <a:gd name="T2" fmla="*/ 0 w 1"/>
                <a:gd name="T3" fmla="*/ 1290 h 1290"/>
                <a:gd name="T4" fmla="*/ 0 w 1"/>
                <a:gd name="T5" fmla="*/ 0 h 1290"/>
                <a:gd name="T6" fmla="*/ 0 w 1"/>
                <a:gd name="T7" fmla="*/ 0 h 12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290"/>
                <a:gd name="T14" fmla="*/ 1 w 1"/>
                <a:gd name="T15" fmla="*/ 1290 h 12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290">
                  <a:moveTo>
                    <a:pt x="0" y="0"/>
                  </a:moveTo>
                  <a:lnTo>
                    <a:pt x="0" y="12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52" name="Freeform 78"/>
            <p:cNvSpPr>
              <a:spLocks/>
            </p:cNvSpPr>
            <p:nvPr/>
          </p:nvSpPr>
          <p:spPr bwMode="auto">
            <a:xfrm>
              <a:off x="4507" y="1821"/>
              <a:ext cx="244" cy="649"/>
            </a:xfrm>
            <a:custGeom>
              <a:avLst/>
              <a:gdLst>
                <a:gd name="T0" fmla="*/ 244 w 244"/>
                <a:gd name="T1" fmla="*/ 649 h 649"/>
                <a:gd name="T2" fmla="*/ 244 w 244"/>
                <a:gd name="T3" fmla="*/ 0 h 649"/>
                <a:gd name="T4" fmla="*/ 0 w 244"/>
                <a:gd name="T5" fmla="*/ 0 h 649"/>
                <a:gd name="T6" fmla="*/ 0 w 244"/>
                <a:gd name="T7" fmla="*/ 649 h 649"/>
                <a:gd name="T8" fmla="*/ 244 w 244"/>
                <a:gd name="T9" fmla="*/ 649 h 649"/>
                <a:gd name="T10" fmla="*/ 244 w 244"/>
                <a:gd name="T11" fmla="*/ 649 h 6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649"/>
                <a:gd name="T20" fmla="*/ 244 w 244"/>
                <a:gd name="T21" fmla="*/ 649 h 6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649">
                  <a:moveTo>
                    <a:pt x="244" y="649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649"/>
                  </a:lnTo>
                  <a:lnTo>
                    <a:pt x="244" y="649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53" name="Freeform 79"/>
            <p:cNvSpPr>
              <a:spLocks/>
            </p:cNvSpPr>
            <p:nvPr/>
          </p:nvSpPr>
          <p:spPr bwMode="auto">
            <a:xfrm>
              <a:off x="4751" y="1821"/>
              <a:ext cx="1" cy="649"/>
            </a:xfrm>
            <a:custGeom>
              <a:avLst/>
              <a:gdLst>
                <a:gd name="T0" fmla="*/ 0 w 1"/>
                <a:gd name="T1" fmla="*/ 649 h 649"/>
                <a:gd name="T2" fmla="*/ 0 w 1"/>
                <a:gd name="T3" fmla="*/ 0 h 649"/>
                <a:gd name="T4" fmla="*/ 0 w 1"/>
                <a:gd name="T5" fmla="*/ 649 h 649"/>
                <a:gd name="T6" fmla="*/ 0 w 1"/>
                <a:gd name="T7" fmla="*/ 649 h 6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649"/>
                <a:gd name="T14" fmla="*/ 1 w 1"/>
                <a:gd name="T15" fmla="*/ 649 h 6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649">
                  <a:moveTo>
                    <a:pt x="0" y="649"/>
                  </a:moveTo>
                  <a:lnTo>
                    <a:pt x="0" y="0"/>
                  </a:lnTo>
                  <a:lnTo>
                    <a:pt x="0" y="6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54" name="Freeform 80"/>
            <p:cNvSpPr>
              <a:spLocks noEditPoints="1"/>
            </p:cNvSpPr>
            <p:nvPr/>
          </p:nvSpPr>
          <p:spPr bwMode="auto">
            <a:xfrm>
              <a:off x="4507" y="1821"/>
              <a:ext cx="244" cy="1"/>
            </a:xfrm>
            <a:custGeom>
              <a:avLst/>
              <a:gdLst>
                <a:gd name="T0" fmla="*/ 244 w 244"/>
                <a:gd name="T1" fmla="*/ 0 h 1"/>
                <a:gd name="T2" fmla="*/ 0 w 244"/>
                <a:gd name="T3" fmla="*/ 0 h 1"/>
                <a:gd name="T4" fmla="*/ 244 w 244"/>
                <a:gd name="T5" fmla="*/ 0 h 1"/>
                <a:gd name="T6" fmla="*/ 244 w 244"/>
                <a:gd name="T7" fmla="*/ 0 h 1"/>
                <a:gd name="T8" fmla="*/ 244 w 244"/>
                <a:gd name="T9" fmla="*/ 0 h 1"/>
                <a:gd name="T10" fmla="*/ 244 w 244"/>
                <a:gd name="T11" fmla="*/ 0 h 1"/>
                <a:gd name="T12" fmla="*/ 244 w 244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4"/>
                <a:gd name="T22" fmla="*/ 0 h 1"/>
                <a:gd name="T23" fmla="*/ 244 w 244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4" h="1">
                  <a:moveTo>
                    <a:pt x="244" y="0"/>
                  </a:moveTo>
                  <a:lnTo>
                    <a:pt x="0" y="0"/>
                  </a:lnTo>
                  <a:lnTo>
                    <a:pt x="244" y="0"/>
                  </a:lnTo>
                  <a:close/>
                  <a:moveTo>
                    <a:pt x="244" y="0"/>
                  </a:moveTo>
                  <a:lnTo>
                    <a:pt x="2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55" name="Freeform 81"/>
            <p:cNvSpPr>
              <a:spLocks noEditPoints="1"/>
            </p:cNvSpPr>
            <p:nvPr/>
          </p:nvSpPr>
          <p:spPr bwMode="auto">
            <a:xfrm>
              <a:off x="4507" y="1821"/>
              <a:ext cx="1" cy="649"/>
            </a:xfrm>
            <a:custGeom>
              <a:avLst/>
              <a:gdLst>
                <a:gd name="T0" fmla="*/ 0 w 1"/>
                <a:gd name="T1" fmla="*/ 0 h 649"/>
                <a:gd name="T2" fmla="*/ 0 w 1"/>
                <a:gd name="T3" fmla="*/ 649 h 649"/>
                <a:gd name="T4" fmla="*/ 0 w 1"/>
                <a:gd name="T5" fmla="*/ 0 h 649"/>
                <a:gd name="T6" fmla="*/ 0 w 1"/>
                <a:gd name="T7" fmla="*/ 0 h 649"/>
                <a:gd name="T8" fmla="*/ 0 w 1"/>
                <a:gd name="T9" fmla="*/ 0 h 649"/>
                <a:gd name="T10" fmla="*/ 0 w 1"/>
                <a:gd name="T11" fmla="*/ 0 h 649"/>
                <a:gd name="T12" fmla="*/ 0 w 1"/>
                <a:gd name="T13" fmla="*/ 0 h 6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649"/>
                <a:gd name="T23" fmla="*/ 1 w 1"/>
                <a:gd name="T24" fmla="*/ 649 h 6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649">
                  <a:moveTo>
                    <a:pt x="0" y="0"/>
                  </a:moveTo>
                  <a:lnTo>
                    <a:pt x="0" y="649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56" name="Freeform 82"/>
            <p:cNvSpPr>
              <a:spLocks noEditPoints="1"/>
            </p:cNvSpPr>
            <p:nvPr/>
          </p:nvSpPr>
          <p:spPr bwMode="auto">
            <a:xfrm>
              <a:off x="4507" y="2470"/>
              <a:ext cx="244" cy="1"/>
            </a:xfrm>
            <a:custGeom>
              <a:avLst/>
              <a:gdLst>
                <a:gd name="T0" fmla="*/ 0 w 244"/>
                <a:gd name="T1" fmla="*/ 0 h 1"/>
                <a:gd name="T2" fmla="*/ 244 w 244"/>
                <a:gd name="T3" fmla="*/ 0 h 1"/>
                <a:gd name="T4" fmla="*/ 0 w 244"/>
                <a:gd name="T5" fmla="*/ 0 h 1"/>
                <a:gd name="T6" fmla="*/ 0 w 244"/>
                <a:gd name="T7" fmla="*/ 0 h 1"/>
                <a:gd name="T8" fmla="*/ 0 w 244"/>
                <a:gd name="T9" fmla="*/ 0 h 1"/>
                <a:gd name="T10" fmla="*/ 0 w 244"/>
                <a:gd name="T11" fmla="*/ 0 h 1"/>
                <a:gd name="T12" fmla="*/ 0 w 244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4"/>
                <a:gd name="T22" fmla="*/ 0 h 1"/>
                <a:gd name="T23" fmla="*/ 244 w 244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4" h="1">
                  <a:moveTo>
                    <a:pt x="0" y="0"/>
                  </a:moveTo>
                  <a:lnTo>
                    <a:pt x="244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57" name="Freeform 83"/>
            <p:cNvSpPr>
              <a:spLocks/>
            </p:cNvSpPr>
            <p:nvPr/>
          </p:nvSpPr>
          <p:spPr bwMode="auto">
            <a:xfrm>
              <a:off x="4751" y="247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58" name="Freeform 84"/>
            <p:cNvSpPr>
              <a:spLocks/>
            </p:cNvSpPr>
            <p:nvPr/>
          </p:nvSpPr>
          <p:spPr bwMode="auto">
            <a:xfrm>
              <a:off x="2500" y="2142"/>
              <a:ext cx="457" cy="1"/>
            </a:xfrm>
            <a:custGeom>
              <a:avLst/>
              <a:gdLst>
                <a:gd name="T0" fmla="*/ 0 w 457"/>
                <a:gd name="T1" fmla="*/ 0 h 1"/>
                <a:gd name="T2" fmla="*/ 457 w 457"/>
                <a:gd name="T3" fmla="*/ 0 h 1"/>
                <a:gd name="T4" fmla="*/ 0 w 457"/>
                <a:gd name="T5" fmla="*/ 0 h 1"/>
                <a:gd name="T6" fmla="*/ 0 w 45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7"/>
                <a:gd name="T13" fmla="*/ 0 h 1"/>
                <a:gd name="T14" fmla="*/ 457 w 45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7" h="1">
                  <a:moveTo>
                    <a:pt x="0" y="0"/>
                  </a:moveTo>
                  <a:lnTo>
                    <a:pt x="4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59" name="Freeform 85"/>
            <p:cNvSpPr>
              <a:spLocks/>
            </p:cNvSpPr>
            <p:nvPr/>
          </p:nvSpPr>
          <p:spPr bwMode="auto">
            <a:xfrm>
              <a:off x="2925" y="2097"/>
              <a:ext cx="180" cy="90"/>
            </a:xfrm>
            <a:custGeom>
              <a:avLst/>
              <a:gdLst>
                <a:gd name="T0" fmla="*/ 0 w 180"/>
                <a:gd name="T1" fmla="*/ 90 h 90"/>
                <a:gd name="T2" fmla="*/ 180 w 180"/>
                <a:gd name="T3" fmla="*/ 45 h 90"/>
                <a:gd name="T4" fmla="*/ 0 w 180"/>
                <a:gd name="T5" fmla="*/ 0 h 90"/>
                <a:gd name="T6" fmla="*/ 0 w 180"/>
                <a:gd name="T7" fmla="*/ 90 h 90"/>
                <a:gd name="T8" fmla="*/ 0 w 180"/>
                <a:gd name="T9" fmla="*/ 9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"/>
                <a:gd name="T16" fmla="*/ 0 h 90"/>
                <a:gd name="T17" fmla="*/ 180 w 18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" h="90">
                  <a:moveTo>
                    <a:pt x="0" y="90"/>
                  </a:moveTo>
                  <a:lnTo>
                    <a:pt x="180" y="45"/>
                  </a:lnTo>
                  <a:lnTo>
                    <a:pt x="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60" name="Freeform 86"/>
            <p:cNvSpPr>
              <a:spLocks/>
            </p:cNvSpPr>
            <p:nvPr/>
          </p:nvSpPr>
          <p:spPr bwMode="auto">
            <a:xfrm>
              <a:off x="2391" y="2097"/>
              <a:ext cx="174" cy="90"/>
            </a:xfrm>
            <a:custGeom>
              <a:avLst/>
              <a:gdLst>
                <a:gd name="T0" fmla="*/ 174 w 174"/>
                <a:gd name="T1" fmla="*/ 0 h 90"/>
                <a:gd name="T2" fmla="*/ 0 w 174"/>
                <a:gd name="T3" fmla="*/ 45 h 90"/>
                <a:gd name="T4" fmla="*/ 174 w 174"/>
                <a:gd name="T5" fmla="*/ 90 h 90"/>
                <a:gd name="T6" fmla="*/ 174 w 174"/>
                <a:gd name="T7" fmla="*/ 0 h 90"/>
                <a:gd name="T8" fmla="*/ 174 w 174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90"/>
                <a:gd name="T17" fmla="*/ 174 w 174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90">
                  <a:moveTo>
                    <a:pt x="174" y="0"/>
                  </a:moveTo>
                  <a:lnTo>
                    <a:pt x="0" y="45"/>
                  </a:lnTo>
                  <a:lnTo>
                    <a:pt x="174" y="9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61" name="Freeform 87"/>
            <p:cNvSpPr>
              <a:spLocks/>
            </p:cNvSpPr>
            <p:nvPr/>
          </p:nvSpPr>
          <p:spPr bwMode="auto">
            <a:xfrm>
              <a:off x="4571" y="3182"/>
              <a:ext cx="142" cy="148"/>
            </a:xfrm>
            <a:custGeom>
              <a:avLst/>
              <a:gdLst>
                <a:gd name="T0" fmla="*/ 142 w 142"/>
                <a:gd name="T1" fmla="*/ 96 h 148"/>
                <a:gd name="T2" fmla="*/ 135 w 142"/>
                <a:gd name="T3" fmla="*/ 96 h 148"/>
                <a:gd name="T4" fmla="*/ 122 w 142"/>
                <a:gd name="T5" fmla="*/ 122 h 148"/>
                <a:gd name="T6" fmla="*/ 103 w 142"/>
                <a:gd name="T7" fmla="*/ 135 h 148"/>
                <a:gd name="T8" fmla="*/ 77 w 142"/>
                <a:gd name="T9" fmla="*/ 141 h 148"/>
                <a:gd name="T10" fmla="*/ 45 w 142"/>
                <a:gd name="T11" fmla="*/ 141 h 148"/>
                <a:gd name="T12" fmla="*/ 135 w 142"/>
                <a:gd name="T13" fmla="*/ 0 h 148"/>
                <a:gd name="T14" fmla="*/ 135 w 142"/>
                <a:gd name="T15" fmla="*/ 0 h 148"/>
                <a:gd name="T16" fmla="*/ 13 w 142"/>
                <a:gd name="T17" fmla="*/ 0 h 148"/>
                <a:gd name="T18" fmla="*/ 7 w 142"/>
                <a:gd name="T19" fmla="*/ 45 h 148"/>
                <a:gd name="T20" fmla="*/ 13 w 142"/>
                <a:gd name="T21" fmla="*/ 45 h 148"/>
                <a:gd name="T22" fmla="*/ 26 w 142"/>
                <a:gd name="T23" fmla="*/ 26 h 148"/>
                <a:gd name="T24" fmla="*/ 32 w 142"/>
                <a:gd name="T25" fmla="*/ 19 h 148"/>
                <a:gd name="T26" fmla="*/ 39 w 142"/>
                <a:gd name="T27" fmla="*/ 13 h 148"/>
                <a:gd name="T28" fmla="*/ 58 w 142"/>
                <a:gd name="T29" fmla="*/ 7 h 148"/>
                <a:gd name="T30" fmla="*/ 71 w 142"/>
                <a:gd name="T31" fmla="*/ 7 h 148"/>
                <a:gd name="T32" fmla="*/ 90 w 142"/>
                <a:gd name="T33" fmla="*/ 7 h 148"/>
                <a:gd name="T34" fmla="*/ 0 w 142"/>
                <a:gd name="T35" fmla="*/ 148 h 148"/>
                <a:gd name="T36" fmla="*/ 0 w 142"/>
                <a:gd name="T37" fmla="*/ 148 h 148"/>
                <a:gd name="T38" fmla="*/ 135 w 142"/>
                <a:gd name="T39" fmla="*/ 148 h 148"/>
                <a:gd name="T40" fmla="*/ 142 w 142"/>
                <a:gd name="T41" fmla="*/ 96 h 1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2"/>
                <a:gd name="T64" fmla="*/ 0 h 148"/>
                <a:gd name="T65" fmla="*/ 142 w 142"/>
                <a:gd name="T66" fmla="*/ 148 h 1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2" h="148">
                  <a:moveTo>
                    <a:pt x="142" y="96"/>
                  </a:moveTo>
                  <a:lnTo>
                    <a:pt x="135" y="96"/>
                  </a:lnTo>
                  <a:lnTo>
                    <a:pt x="122" y="122"/>
                  </a:lnTo>
                  <a:lnTo>
                    <a:pt x="103" y="135"/>
                  </a:lnTo>
                  <a:lnTo>
                    <a:pt x="77" y="141"/>
                  </a:lnTo>
                  <a:lnTo>
                    <a:pt x="45" y="141"/>
                  </a:lnTo>
                  <a:lnTo>
                    <a:pt x="135" y="0"/>
                  </a:lnTo>
                  <a:lnTo>
                    <a:pt x="13" y="0"/>
                  </a:lnTo>
                  <a:lnTo>
                    <a:pt x="7" y="45"/>
                  </a:lnTo>
                  <a:lnTo>
                    <a:pt x="13" y="45"/>
                  </a:lnTo>
                  <a:lnTo>
                    <a:pt x="26" y="26"/>
                  </a:lnTo>
                  <a:lnTo>
                    <a:pt x="32" y="19"/>
                  </a:lnTo>
                  <a:lnTo>
                    <a:pt x="39" y="13"/>
                  </a:lnTo>
                  <a:lnTo>
                    <a:pt x="58" y="7"/>
                  </a:lnTo>
                  <a:lnTo>
                    <a:pt x="71" y="7"/>
                  </a:lnTo>
                  <a:lnTo>
                    <a:pt x="90" y="7"/>
                  </a:lnTo>
                  <a:lnTo>
                    <a:pt x="0" y="148"/>
                  </a:lnTo>
                  <a:lnTo>
                    <a:pt x="135" y="148"/>
                  </a:lnTo>
                  <a:lnTo>
                    <a:pt x="142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62" name="Freeform 88"/>
            <p:cNvSpPr>
              <a:spLocks/>
            </p:cNvSpPr>
            <p:nvPr/>
          </p:nvSpPr>
          <p:spPr bwMode="auto">
            <a:xfrm>
              <a:off x="4719" y="3311"/>
              <a:ext cx="64" cy="77"/>
            </a:xfrm>
            <a:custGeom>
              <a:avLst/>
              <a:gdLst>
                <a:gd name="T0" fmla="*/ 6 w 64"/>
                <a:gd name="T1" fmla="*/ 51 h 77"/>
                <a:gd name="T2" fmla="*/ 0 w 64"/>
                <a:gd name="T3" fmla="*/ 77 h 77"/>
                <a:gd name="T4" fmla="*/ 6 w 64"/>
                <a:gd name="T5" fmla="*/ 77 h 77"/>
                <a:gd name="T6" fmla="*/ 6 w 64"/>
                <a:gd name="T7" fmla="*/ 77 h 77"/>
                <a:gd name="T8" fmla="*/ 6 w 64"/>
                <a:gd name="T9" fmla="*/ 70 h 77"/>
                <a:gd name="T10" fmla="*/ 19 w 64"/>
                <a:gd name="T11" fmla="*/ 77 h 77"/>
                <a:gd name="T12" fmla="*/ 26 w 64"/>
                <a:gd name="T13" fmla="*/ 77 h 77"/>
                <a:gd name="T14" fmla="*/ 39 w 64"/>
                <a:gd name="T15" fmla="*/ 70 h 77"/>
                <a:gd name="T16" fmla="*/ 52 w 64"/>
                <a:gd name="T17" fmla="*/ 64 h 77"/>
                <a:gd name="T18" fmla="*/ 52 w 64"/>
                <a:gd name="T19" fmla="*/ 57 h 77"/>
                <a:gd name="T20" fmla="*/ 52 w 64"/>
                <a:gd name="T21" fmla="*/ 45 h 77"/>
                <a:gd name="T22" fmla="*/ 45 w 64"/>
                <a:gd name="T23" fmla="*/ 32 h 77"/>
                <a:gd name="T24" fmla="*/ 39 w 64"/>
                <a:gd name="T25" fmla="*/ 25 h 77"/>
                <a:gd name="T26" fmla="*/ 32 w 64"/>
                <a:gd name="T27" fmla="*/ 12 h 77"/>
                <a:gd name="T28" fmla="*/ 32 w 64"/>
                <a:gd name="T29" fmla="*/ 6 h 77"/>
                <a:gd name="T30" fmla="*/ 39 w 64"/>
                <a:gd name="T31" fmla="*/ 6 h 77"/>
                <a:gd name="T32" fmla="*/ 52 w 64"/>
                <a:gd name="T33" fmla="*/ 12 h 77"/>
                <a:gd name="T34" fmla="*/ 58 w 64"/>
                <a:gd name="T35" fmla="*/ 25 h 77"/>
                <a:gd name="T36" fmla="*/ 58 w 64"/>
                <a:gd name="T37" fmla="*/ 25 h 77"/>
                <a:gd name="T38" fmla="*/ 64 w 64"/>
                <a:gd name="T39" fmla="*/ 0 h 77"/>
                <a:gd name="T40" fmla="*/ 58 w 64"/>
                <a:gd name="T41" fmla="*/ 0 h 77"/>
                <a:gd name="T42" fmla="*/ 58 w 64"/>
                <a:gd name="T43" fmla="*/ 6 h 77"/>
                <a:gd name="T44" fmla="*/ 52 w 64"/>
                <a:gd name="T45" fmla="*/ 6 h 77"/>
                <a:gd name="T46" fmla="*/ 45 w 64"/>
                <a:gd name="T47" fmla="*/ 6 h 77"/>
                <a:gd name="T48" fmla="*/ 39 w 64"/>
                <a:gd name="T49" fmla="*/ 0 h 77"/>
                <a:gd name="T50" fmla="*/ 26 w 64"/>
                <a:gd name="T51" fmla="*/ 0 h 77"/>
                <a:gd name="T52" fmla="*/ 19 w 64"/>
                <a:gd name="T53" fmla="*/ 6 h 77"/>
                <a:gd name="T54" fmla="*/ 19 w 64"/>
                <a:gd name="T55" fmla="*/ 19 h 77"/>
                <a:gd name="T56" fmla="*/ 26 w 64"/>
                <a:gd name="T57" fmla="*/ 32 h 77"/>
                <a:gd name="T58" fmla="*/ 32 w 64"/>
                <a:gd name="T59" fmla="*/ 38 h 77"/>
                <a:gd name="T60" fmla="*/ 39 w 64"/>
                <a:gd name="T61" fmla="*/ 51 h 77"/>
                <a:gd name="T62" fmla="*/ 39 w 64"/>
                <a:gd name="T63" fmla="*/ 57 h 77"/>
                <a:gd name="T64" fmla="*/ 32 w 64"/>
                <a:gd name="T65" fmla="*/ 64 h 77"/>
                <a:gd name="T66" fmla="*/ 26 w 64"/>
                <a:gd name="T67" fmla="*/ 70 h 77"/>
                <a:gd name="T68" fmla="*/ 13 w 64"/>
                <a:gd name="T69" fmla="*/ 64 h 77"/>
                <a:gd name="T70" fmla="*/ 6 w 64"/>
                <a:gd name="T71" fmla="*/ 51 h 77"/>
                <a:gd name="T72" fmla="*/ 6 w 64"/>
                <a:gd name="T73" fmla="*/ 51 h 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4"/>
                <a:gd name="T112" fmla="*/ 0 h 77"/>
                <a:gd name="T113" fmla="*/ 64 w 64"/>
                <a:gd name="T114" fmla="*/ 77 h 7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4" h="77">
                  <a:moveTo>
                    <a:pt x="6" y="51"/>
                  </a:moveTo>
                  <a:lnTo>
                    <a:pt x="0" y="77"/>
                  </a:lnTo>
                  <a:lnTo>
                    <a:pt x="6" y="77"/>
                  </a:lnTo>
                  <a:lnTo>
                    <a:pt x="6" y="70"/>
                  </a:lnTo>
                  <a:lnTo>
                    <a:pt x="19" y="77"/>
                  </a:lnTo>
                  <a:lnTo>
                    <a:pt x="26" y="77"/>
                  </a:lnTo>
                  <a:lnTo>
                    <a:pt x="39" y="70"/>
                  </a:lnTo>
                  <a:lnTo>
                    <a:pt x="52" y="64"/>
                  </a:lnTo>
                  <a:lnTo>
                    <a:pt x="52" y="57"/>
                  </a:lnTo>
                  <a:lnTo>
                    <a:pt x="52" y="45"/>
                  </a:lnTo>
                  <a:lnTo>
                    <a:pt x="45" y="32"/>
                  </a:lnTo>
                  <a:lnTo>
                    <a:pt x="39" y="25"/>
                  </a:lnTo>
                  <a:lnTo>
                    <a:pt x="32" y="12"/>
                  </a:lnTo>
                  <a:lnTo>
                    <a:pt x="32" y="6"/>
                  </a:lnTo>
                  <a:lnTo>
                    <a:pt x="39" y="6"/>
                  </a:lnTo>
                  <a:lnTo>
                    <a:pt x="52" y="12"/>
                  </a:lnTo>
                  <a:lnTo>
                    <a:pt x="58" y="25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8" y="6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9" y="19"/>
                  </a:lnTo>
                  <a:lnTo>
                    <a:pt x="26" y="32"/>
                  </a:lnTo>
                  <a:lnTo>
                    <a:pt x="32" y="38"/>
                  </a:lnTo>
                  <a:lnTo>
                    <a:pt x="39" y="51"/>
                  </a:lnTo>
                  <a:lnTo>
                    <a:pt x="39" y="57"/>
                  </a:lnTo>
                  <a:lnTo>
                    <a:pt x="32" y="64"/>
                  </a:lnTo>
                  <a:lnTo>
                    <a:pt x="26" y="70"/>
                  </a:lnTo>
                  <a:lnTo>
                    <a:pt x="13" y="64"/>
                  </a:lnTo>
                  <a:lnTo>
                    <a:pt x="6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63" name="Freeform 89"/>
            <p:cNvSpPr>
              <a:spLocks/>
            </p:cNvSpPr>
            <p:nvPr/>
          </p:nvSpPr>
          <p:spPr bwMode="auto">
            <a:xfrm>
              <a:off x="4571" y="2880"/>
              <a:ext cx="154" cy="155"/>
            </a:xfrm>
            <a:custGeom>
              <a:avLst/>
              <a:gdLst>
                <a:gd name="T0" fmla="*/ 154 w 154"/>
                <a:gd name="T1" fmla="*/ 0 h 155"/>
                <a:gd name="T2" fmla="*/ 103 w 154"/>
                <a:gd name="T3" fmla="*/ 0 h 155"/>
                <a:gd name="T4" fmla="*/ 103 w 154"/>
                <a:gd name="T5" fmla="*/ 7 h 155"/>
                <a:gd name="T6" fmla="*/ 116 w 154"/>
                <a:gd name="T7" fmla="*/ 7 h 155"/>
                <a:gd name="T8" fmla="*/ 122 w 154"/>
                <a:gd name="T9" fmla="*/ 13 h 155"/>
                <a:gd name="T10" fmla="*/ 122 w 154"/>
                <a:gd name="T11" fmla="*/ 33 h 155"/>
                <a:gd name="T12" fmla="*/ 90 w 154"/>
                <a:gd name="T13" fmla="*/ 103 h 155"/>
                <a:gd name="T14" fmla="*/ 64 w 154"/>
                <a:gd name="T15" fmla="*/ 33 h 155"/>
                <a:gd name="T16" fmla="*/ 58 w 154"/>
                <a:gd name="T17" fmla="*/ 26 h 155"/>
                <a:gd name="T18" fmla="*/ 52 w 154"/>
                <a:gd name="T19" fmla="*/ 13 h 155"/>
                <a:gd name="T20" fmla="*/ 58 w 154"/>
                <a:gd name="T21" fmla="*/ 7 h 155"/>
                <a:gd name="T22" fmla="*/ 77 w 154"/>
                <a:gd name="T23" fmla="*/ 7 h 155"/>
                <a:gd name="T24" fmla="*/ 77 w 154"/>
                <a:gd name="T25" fmla="*/ 0 h 155"/>
                <a:gd name="T26" fmla="*/ 0 w 154"/>
                <a:gd name="T27" fmla="*/ 0 h 155"/>
                <a:gd name="T28" fmla="*/ 0 w 154"/>
                <a:gd name="T29" fmla="*/ 7 h 155"/>
                <a:gd name="T30" fmla="*/ 13 w 154"/>
                <a:gd name="T31" fmla="*/ 7 h 155"/>
                <a:gd name="T32" fmla="*/ 19 w 154"/>
                <a:gd name="T33" fmla="*/ 20 h 155"/>
                <a:gd name="T34" fmla="*/ 77 w 154"/>
                <a:gd name="T35" fmla="*/ 155 h 155"/>
                <a:gd name="T36" fmla="*/ 84 w 154"/>
                <a:gd name="T37" fmla="*/ 155 h 155"/>
                <a:gd name="T38" fmla="*/ 135 w 154"/>
                <a:gd name="T39" fmla="*/ 26 h 155"/>
                <a:gd name="T40" fmla="*/ 142 w 154"/>
                <a:gd name="T41" fmla="*/ 13 h 155"/>
                <a:gd name="T42" fmla="*/ 154 w 154"/>
                <a:gd name="T43" fmla="*/ 7 h 155"/>
                <a:gd name="T44" fmla="*/ 154 w 154"/>
                <a:gd name="T45" fmla="*/ 0 h 1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4"/>
                <a:gd name="T70" fmla="*/ 0 h 155"/>
                <a:gd name="T71" fmla="*/ 154 w 154"/>
                <a:gd name="T72" fmla="*/ 155 h 15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4" h="155">
                  <a:moveTo>
                    <a:pt x="154" y="0"/>
                  </a:moveTo>
                  <a:lnTo>
                    <a:pt x="103" y="0"/>
                  </a:lnTo>
                  <a:lnTo>
                    <a:pt x="103" y="7"/>
                  </a:lnTo>
                  <a:lnTo>
                    <a:pt x="116" y="7"/>
                  </a:lnTo>
                  <a:lnTo>
                    <a:pt x="122" y="13"/>
                  </a:lnTo>
                  <a:lnTo>
                    <a:pt x="122" y="33"/>
                  </a:lnTo>
                  <a:lnTo>
                    <a:pt x="90" y="103"/>
                  </a:lnTo>
                  <a:lnTo>
                    <a:pt x="64" y="33"/>
                  </a:lnTo>
                  <a:lnTo>
                    <a:pt x="58" y="26"/>
                  </a:lnTo>
                  <a:lnTo>
                    <a:pt x="52" y="13"/>
                  </a:lnTo>
                  <a:lnTo>
                    <a:pt x="58" y="7"/>
                  </a:lnTo>
                  <a:lnTo>
                    <a:pt x="77" y="7"/>
                  </a:lnTo>
                  <a:lnTo>
                    <a:pt x="7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3" y="7"/>
                  </a:lnTo>
                  <a:lnTo>
                    <a:pt x="19" y="20"/>
                  </a:lnTo>
                  <a:lnTo>
                    <a:pt x="77" y="155"/>
                  </a:lnTo>
                  <a:lnTo>
                    <a:pt x="84" y="155"/>
                  </a:lnTo>
                  <a:lnTo>
                    <a:pt x="135" y="26"/>
                  </a:lnTo>
                  <a:lnTo>
                    <a:pt x="142" y="13"/>
                  </a:lnTo>
                  <a:lnTo>
                    <a:pt x="154" y="7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64" name="Freeform 90"/>
            <p:cNvSpPr>
              <a:spLocks/>
            </p:cNvSpPr>
            <p:nvPr/>
          </p:nvSpPr>
          <p:spPr bwMode="auto">
            <a:xfrm>
              <a:off x="4725" y="3009"/>
              <a:ext cx="58" cy="77"/>
            </a:xfrm>
            <a:custGeom>
              <a:avLst/>
              <a:gdLst>
                <a:gd name="T0" fmla="*/ 0 w 58"/>
                <a:gd name="T1" fmla="*/ 51 h 77"/>
                <a:gd name="T2" fmla="*/ 0 w 58"/>
                <a:gd name="T3" fmla="*/ 77 h 77"/>
                <a:gd name="T4" fmla="*/ 0 w 58"/>
                <a:gd name="T5" fmla="*/ 77 h 77"/>
                <a:gd name="T6" fmla="*/ 0 w 58"/>
                <a:gd name="T7" fmla="*/ 77 h 77"/>
                <a:gd name="T8" fmla="*/ 7 w 58"/>
                <a:gd name="T9" fmla="*/ 77 h 77"/>
                <a:gd name="T10" fmla="*/ 13 w 58"/>
                <a:gd name="T11" fmla="*/ 77 h 77"/>
                <a:gd name="T12" fmla="*/ 20 w 58"/>
                <a:gd name="T13" fmla="*/ 77 h 77"/>
                <a:gd name="T14" fmla="*/ 39 w 58"/>
                <a:gd name="T15" fmla="*/ 70 h 77"/>
                <a:gd name="T16" fmla="*/ 46 w 58"/>
                <a:gd name="T17" fmla="*/ 58 h 77"/>
                <a:gd name="T18" fmla="*/ 46 w 58"/>
                <a:gd name="T19" fmla="*/ 45 h 77"/>
                <a:gd name="T20" fmla="*/ 39 w 58"/>
                <a:gd name="T21" fmla="*/ 32 h 77"/>
                <a:gd name="T22" fmla="*/ 33 w 58"/>
                <a:gd name="T23" fmla="*/ 26 h 77"/>
                <a:gd name="T24" fmla="*/ 26 w 58"/>
                <a:gd name="T25" fmla="*/ 13 h 77"/>
                <a:gd name="T26" fmla="*/ 33 w 58"/>
                <a:gd name="T27" fmla="*/ 6 h 77"/>
                <a:gd name="T28" fmla="*/ 39 w 58"/>
                <a:gd name="T29" fmla="*/ 6 h 77"/>
                <a:gd name="T30" fmla="*/ 46 w 58"/>
                <a:gd name="T31" fmla="*/ 13 h 77"/>
                <a:gd name="T32" fmla="*/ 52 w 58"/>
                <a:gd name="T33" fmla="*/ 26 h 77"/>
                <a:gd name="T34" fmla="*/ 58 w 58"/>
                <a:gd name="T35" fmla="*/ 26 h 77"/>
                <a:gd name="T36" fmla="*/ 58 w 58"/>
                <a:gd name="T37" fmla="*/ 0 h 77"/>
                <a:gd name="T38" fmla="*/ 58 w 58"/>
                <a:gd name="T39" fmla="*/ 0 h 77"/>
                <a:gd name="T40" fmla="*/ 58 w 58"/>
                <a:gd name="T41" fmla="*/ 6 h 77"/>
                <a:gd name="T42" fmla="*/ 52 w 58"/>
                <a:gd name="T43" fmla="*/ 6 h 77"/>
                <a:gd name="T44" fmla="*/ 46 w 58"/>
                <a:gd name="T45" fmla="*/ 6 h 77"/>
                <a:gd name="T46" fmla="*/ 33 w 58"/>
                <a:gd name="T47" fmla="*/ 0 h 77"/>
                <a:gd name="T48" fmla="*/ 20 w 58"/>
                <a:gd name="T49" fmla="*/ 6 h 77"/>
                <a:gd name="T50" fmla="*/ 13 w 58"/>
                <a:gd name="T51" fmla="*/ 19 h 77"/>
                <a:gd name="T52" fmla="*/ 20 w 58"/>
                <a:gd name="T53" fmla="*/ 32 h 77"/>
                <a:gd name="T54" fmla="*/ 26 w 58"/>
                <a:gd name="T55" fmla="*/ 38 h 77"/>
                <a:gd name="T56" fmla="*/ 33 w 58"/>
                <a:gd name="T57" fmla="*/ 51 h 77"/>
                <a:gd name="T58" fmla="*/ 33 w 58"/>
                <a:gd name="T59" fmla="*/ 58 h 77"/>
                <a:gd name="T60" fmla="*/ 33 w 58"/>
                <a:gd name="T61" fmla="*/ 64 h 77"/>
                <a:gd name="T62" fmla="*/ 20 w 58"/>
                <a:gd name="T63" fmla="*/ 70 h 77"/>
                <a:gd name="T64" fmla="*/ 7 w 58"/>
                <a:gd name="T65" fmla="*/ 64 h 77"/>
                <a:gd name="T66" fmla="*/ 7 w 58"/>
                <a:gd name="T67" fmla="*/ 51 h 77"/>
                <a:gd name="T68" fmla="*/ 0 w 58"/>
                <a:gd name="T69" fmla="*/ 51 h 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8"/>
                <a:gd name="T106" fmla="*/ 0 h 77"/>
                <a:gd name="T107" fmla="*/ 58 w 58"/>
                <a:gd name="T108" fmla="*/ 77 h 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8" h="77">
                  <a:moveTo>
                    <a:pt x="0" y="51"/>
                  </a:moveTo>
                  <a:lnTo>
                    <a:pt x="0" y="77"/>
                  </a:lnTo>
                  <a:lnTo>
                    <a:pt x="7" y="77"/>
                  </a:lnTo>
                  <a:lnTo>
                    <a:pt x="13" y="77"/>
                  </a:lnTo>
                  <a:lnTo>
                    <a:pt x="20" y="77"/>
                  </a:lnTo>
                  <a:lnTo>
                    <a:pt x="39" y="70"/>
                  </a:lnTo>
                  <a:lnTo>
                    <a:pt x="46" y="58"/>
                  </a:lnTo>
                  <a:lnTo>
                    <a:pt x="46" y="45"/>
                  </a:lnTo>
                  <a:lnTo>
                    <a:pt x="39" y="32"/>
                  </a:lnTo>
                  <a:lnTo>
                    <a:pt x="33" y="26"/>
                  </a:lnTo>
                  <a:lnTo>
                    <a:pt x="26" y="13"/>
                  </a:lnTo>
                  <a:lnTo>
                    <a:pt x="33" y="6"/>
                  </a:lnTo>
                  <a:lnTo>
                    <a:pt x="39" y="6"/>
                  </a:lnTo>
                  <a:lnTo>
                    <a:pt x="46" y="13"/>
                  </a:lnTo>
                  <a:lnTo>
                    <a:pt x="52" y="26"/>
                  </a:lnTo>
                  <a:lnTo>
                    <a:pt x="58" y="26"/>
                  </a:lnTo>
                  <a:lnTo>
                    <a:pt x="58" y="0"/>
                  </a:lnTo>
                  <a:lnTo>
                    <a:pt x="58" y="6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3" y="0"/>
                  </a:lnTo>
                  <a:lnTo>
                    <a:pt x="20" y="6"/>
                  </a:lnTo>
                  <a:lnTo>
                    <a:pt x="13" y="19"/>
                  </a:lnTo>
                  <a:lnTo>
                    <a:pt x="20" y="32"/>
                  </a:lnTo>
                  <a:lnTo>
                    <a:pt x="26" y="38"/>
                  </a:lnTo>
                  <a:lnTo>
                    <a:pt x="33" y="51"/>
                  </a:lnTo>
                  <a:lnTo>
                    <a:pt x="33" y="58"/>
                  </a:lnTo>
                  <a:lnTo>
                    <a:pt x="33" y="64"/>
                  </a:lnTo>
                  <a:lnTo>
                    <a:pt x="20" y="70"/>
                  </a:lnTo>
                  <a:lnTo>
                    <a:pt x="7" y="64"/>
                  </a:lnTo>
                  <a:lnTo>
                    <a:pt x="7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65" name="Freeform 91"/>
            <p:cNvSpPr>
              <a:spLocks/>
            </p:cNvSpPr>
            <p:nvPr/>
          </p:nvSpPr>
          <p:spPr bwMode="auto">
            <a:xfrm>
              <a:off x="4558" y="3137"/>
              <a:ext cx="238" cy="1"/>
            </a:xfrm>
            <a:custGeom>
              <a:avLst/>
              <a:gdLst>
                <a:gd name="T0" fmla="*/ 0 w 238"/>
                <a:gd name="T1" fmla="*/ 0 h 1"/>
                <a:gd name="T2" fmla="*/ 238 w 238"/>
                <a:gd name="T3" fmla="*/ 0 h 1"/>
                <a:gd name="T4" fmla="*/ 0 w 238"/>
                <a:gd name="T5" fmla="*/ 0 h 1"/>
                <a:gd name="T6" fmla="*/ 0 w 23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8"/>
                <a:gd name="T13" fmla="*/ 0 h 1"/>
                <a:gd name="T14" fmla="*/ 238 w 238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8" h="1">
                  <a:moveTo>
                    <a:pt x="0" y="0"/>
                  </a:moveTo>
                  <a:lnTo>
                    <a:pt x="2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</p:grpSp>
      <p:sp>
        <p:nvSpPr>
          <p:cNvPr id="3075" name="Rectangle 93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2700" dirty="0" smtClean="0"/>
              <a:t>Transform a voltage source in series with an impedance to a current source in  parallel with an impedance for simplification or vice versa</a:t>
            </a:r>
            <a:r>
              <a:rPr lang="en-US" dirty="0" smtClean="0"/>
              <a:t>.</a:t>
            </a:r>
          </a:p>
        </p:txBody>
      </p:sp>
      <p:sp>
        <p:nvSpPr>
          <p:cNvPr id="3076" name="Rectangle 94"/>
          <p:cNvSpPr>
            <a:spLocks noChangeArrowheads="1"/>
          </p:cNvSpPr>
          <p:nvPr/>
        </p:nvSpPr>
        <p:spPr bwMode="auto">
          <a:xfrm>
            <a:off x="762000" y="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3200" dirty="0">
                <a:solidFill>
                  <a:srgbClr val="CC3300"/>
                </a:solidFill>
                <a:latin typeface="Comic Sans MS" pitchFamily="66" charset="0"/>
              </a:rPr>
              <a:t>Source Transformation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594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28600"/>
            <a:ext cx="4038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495800"/>
            <a:ext cx="43529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066800"/>
            <a:ext cx="51911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2895600"/>
            <a:ext cx="33242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5486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533400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895600"/>
            <a:ext cx="6172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1000"/>
            <a:ext cx="6248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438400"/>
            <a:ext cx="6705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057400"/>
            <a:ext cx="1304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5000636"/>
            <a:ext cx="441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953000"/>
            <a:ext cx="11144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14" y="5500702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04800"/>
            <a:ext cx="3886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ربع نص 6"/>
          <p:cNvSpPr txBox="1"/>
          <p:nvPr/>
        </p:nvSpPr>
        <p:spPr>
          <a:xfrm>
            <a:off x="685800" y="457200"/>
            <a:ext cx="1295400" cy="43021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US" dirty="0"/>
              <a:t>To find v</a:t>
            </a:r>
            <a:r>
              <a:rPr lang="en-US" sz="1050" dirty="0"/>
              <a:t>1</a:t>
            </a:r>
            <a:endParaRPr lang="ar-JO" sz="1050" dirty="0"/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5925" y="838200"/>
            <a:ext cx="36480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667000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2819400"/>
            <a:ext cx="34385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4724400"/>
            <a:ext cx="51816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572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19200"/>
            <a:ext cx="73818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810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3962400"/>
            <a:ext cx="533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57200"/>
            <a:ext cx="47625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752600"/>
            <a:ext cx="51244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438400"/>
            <a:ext cx="66294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5715000"/>
            <a:ext cx="56483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مربع نص 7"/>
          <p:cNvSpPr txBox="1">
            <a:spLocks noChangeArrowheads="1"/>
          </p:cNvSpPr>
          <p:nvPr/>
        </p:nvSpPr>
        <p:spPr bwMode="auto">
          <a:xfrm>
            <a:off x="762000" y="5257800"/>
            <a:ext cx="1524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Overall v</a:t>
            </a:r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7816952" cy="505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762000" y="0"/>
            <a:ext cx="77724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l" rtl="0"/>
            <a:r>
              <a:rPr lang="en-US" sz="3200" dirty="0">
                <a:solidFill>
                  <a:srgbClr val="CC3300"/>
                </a:solidFill>
                <a:latin typeface="Comic Sans MS" pitchFamily="66" charset="0"/>
              </a:rPr>
              <a:t>Source Transformation</a:t>
            </a:r>
          </a:p>
        </p:txBody>
      </p:sp>
      <p:pic>
        <p:nvPicPr>
          <p:cNvPr id="4099" name="Picture 5" descr="ale63317_10019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43163" y="984250"/>
            <a:ext cx="5029200" cy="1587494"/>
          </a:xfrm>
          <a:noFill/>
          <a:ln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0" y="31242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If we transform the current source to a voltage source, we obtain the circuit shown in Fig. (a).</a:t>
            </a:r>
          </a:p>
        </p:txBody>
      </p:sp>
      <p:pic>
        <p:nvPicPr>
          <p:cNvPr id="4101" name="Picture 1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786190"/>
            <a:ext cx="64008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103"/>
          <p:cNvSpPr txBox="1">
            <a:spLocks noChangeArrowheads="1"/>
          </p:cNvSpPr>
          <p:nvPr/>
        </p:nvSpPr>
        <p:spPr bwMode="auto">
          <a:xfrm>
            <a:off x="381000" y="533400"/>
            <a:ext cx="769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0000FF"/>
                </a:solidFill>
              </a:rPr>
              <a:t>Calculate the current </a:t>
            </a:r>
            <a:r>
              <a:rPr lang="en-US" sz="2000" i="1">
                <a:solidFill>
                  <a:srgbClr val="0000FF"/>
                </a:solidFill>
              </a:rPr>
              <a:t>I</a:t>
            </a:r>
            <a:r>
              <a:rPr lang="en-US" sz="2000" baseline="-25000">
                <a:solidFill>
                  <a:srgbClr val="0000FF"/>
                </a:solidFill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762000" y="0"/>
            <a:ext cx="77724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l" rtl="0"/>
            <a:r>
              <a:rPr lang="en-US" sz="2800" dirty="0">
                <a:solidFill>
                  <a:srgbClr val="CC3300"/>
                </a:solidFill>
                <a:latin typeface="Comic Sans MS" pitchFamily="66" charset="0"/>
              </a:rPr>
              <a:t>Source Transformation</a:t>
            </a:r>
          </a:p>
        </p:txBody>
      </p:sp>
      <p:pic>
        <p:nvPicPr>
          <p:cNvPr id="5123" name="Picture 6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8001000" cy="3836988"/>
          </a:xfrm>
          <a:noFill/>
          <a:ln>
            <a:miter lim="800000"/>
            <a:headEnd/>
            <a:tailEnd/>
          </a:ln>
        </p:spPr>
      </p:pic>
      <p:pic>
        <p:nvPicPr>
          <p:cNvPr id="5124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495800"/>
            <a:ext cx="4267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4378325"/>
            <a:ext cx="373380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181600"/>
            <a:ext cx="26670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26"/>
          <p:cNvSpPr txBox="1">
            <a:spLocks noChangeArrowheads="1"/>
          </p:cNvSpPr>
          <p:nvPr/>
        </p:nvSpPr>
        <p:spPr bwMode="auto">
          <a:xfrm>
            <a:off x="228600" y="381000"/>
            <a:ext cx="769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0000FF"/>
                </a:solidFill>
              </a:rPr>
              <a:t>Calculate the current </a:t>
            </a:r>
            <a:r>
              <a:rPr lang="en-US" sz="2000" i="1">
                <a:solidFill>
                  <a:srgbClr val="0000FF"/>
                </a:solidFill>
              </a:rPr>
              <a:t>I</a:t>
            </a:r>
            <a:r>
              <a:rPr lang="en-US" sz="2000" baseline="-25000">
                <a:solidFill>
                  <a:srgbClr val="0000FF"/>
                </a:solidFill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724400"/>
            <a:ext cx="6400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15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962400"/>
            <a:ext cx="563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88677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514600"/>
            <a:ext cx="80470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0"/>
            <a:ext cx="7543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610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590800"/>
            <a:ext cx="6858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439</Words>
  <Application>Microsoft Office PowerPoint</Application>
  <PresentationFormat>عرض على الشاشة (3:4)‏</PresentationFormat>
  <Paragraphs>39</Paragraphs>
  <Slides>26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سمة Office</vt:lpstr>
      <vt:lpstr>Chapter 18</vt:lpstr>
      <vt:lpstr> Transform a voltage source in series with an impedance to a current source in  parallel with an impedance for simplification or vice versa.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a) All sources except DC 5-V set to zero</vt:lpstr>
      <vt:lpstr>c) All sources except 2 sin 5t set to zero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17+Chapter 18</dc:title>
  <dc:creator>pc</dc:creator>
  <cp:lastModifiedBy>pc</cp:lastModifiedBy>
  <cp:revision>11</cp:revision>
  <dcterms:created xsi:type="dcterms:W3CDTF">2020-07-04T12:41:33Z</dcterms:created>
  <dcterms:modified xsi:type="dcterms:W3CDTF">2020-12-03T09:34:54Z</dcterms:modified>
</cp:coreProperties>
</file>