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97" r:id="rId28"/>
    <p:sldId id="298" r:id="rId29"/>
    <p:sldId id="281" r:id="rId30"/>
    <p:sldId id="282" r:id="rId31"/>
    <p:sldId id="299" r:id="rId32"/>
    <p:sldId id="300" r:id="rId33"/>
    <p:sldId id="283" r:id="rId34"/>
    <p:sldId id="301" r:id="rId35"/>
    <p:sldId id="284" r:id="rId36"/>
    <p:sldId id="285" r:id="rId37"/>
    <p:sldId id="286" r:id="rId38"/>
    <p:sldId id="287" r:id="rId39"/>
    <p:sldId id="288" r:id="rId40"/>
    <p:sldId id="302" r:id="rId41"/>
    <p:sldId id="289" r:id="rId42"/>
    <p:sldId id="290" r:id="rId43"/>
    <p:sldId id="291" r:id="rId44"/>
    <p:sldId id="292" r:id="rId45"/>
    <p:sldId id="293" r:id="rId46"/>
    <p:sldId id="294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0" Type="http://schemas.openxmlformats.org/officeDocument/2006/relationships/tableStyles" Target="tableStyles.xml"/><Relationship Id="rId5" Type="http://schemas.openxmlformats.org/officeDocument/2006/relationships/slide" Target="slides/slide3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3535" y="1946593"/>
            <a:ext cx="9144000" cy="1655762"/>
          </a:xfrm>
        </p:spPr>
        <p:txBody>
          <a:bodyPr/>
          <a:lstStyle/>
          <a:p>
            <a:r>
              <a:rPr lang="en-US" sz="7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Macro Economic</a:t>
            </a:r>
            <a:endParaRPr lang="en-US" sz="7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40055" y="418465"/>
            <a:ext cx="11447145" cy="5904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       </a:t>
            </a:r>
            <a:r>
              <a:rPr lang="en-US" sz="2800" b="1">
                <a:solidFill>
                  <a:srgbClr val="FF0000"/>
                </a:solidFill>
              </a:rPr>
              <a:t> GDP   </a:t>
            </a:r>
            <a:r>
              <a:rPr lang="ar-SA" altLang="en-US" sz="2800" b="1">
                <a:solidFill>
                  <a:srgbClr val="FF0000"/>
                </a:solidFill>
              </a:rPr>
              <a:t>                                 </a:t>
            </a:r>
            <a:r>
              <a:rPr lang="en-US" sz="2800" b="1">
                <a:solidFill>
                  <a:srgbClr val="FF0000"/>
                </a:solidFill>
              </a:rPr>
              <a:t>  </a:t>
            </a:r>
            <a:r>
              <a:rPr lang="ar-SA" sz="2800" b="1">
                <a:solidFill>
                  <a:srgbClr val="FF0000"/>
                </a:solidFill>
              </a:rPr>
              <a:t>الناتح المحلي الاجمالي </a:t>
            </a:r>
            <a:endParaRPr lang="en-US" sz="2800" b="1">
              <a:solidFill>
                <a:srgbClr val="FF0000"/>
              </a:solidFill>
            </a:endParaRPr>
          </a:p>
          <a:p>
            <a:pPr algn="r"/>
            <a:endParaRPr lang="en-US" sz="2000" b="1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en-US" sz="2000" b="1">
                <a:solidFill>
                  <a:schemeClr val="accent1">
                    <a:lumMod val="75000"/>
                  </a:schemeClr>
                </a:solidFill>
              </a:rPr>
              <a:t>GNP=GDP - NIFFA </a:t>
            </a:r>
            <a:r>
              <a:rPr lang="ar-SA" altLang="en-US" sz="2000" b="1">
                <a:solidFill>
                  <a:schemeClr val="accent1">
                    <a:lumMod val="75000"/>
                  </a:schemeClr>
                </a:solidFill>
              </a:rPr>
              <a:t>       الناتج القومي الاجمالي = النانج المحلي الاجمالي - صافي عوائد عناصر الانتاج الخارجية                   </a:t>
            </a:r>
            <a:endParaRPr lang="ar-SA" altLang="en-US" sz="2000" b="1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ar-SA" altLang="en-US" sz="2000" b="1"/>
          </a:p>
          <a:p>
            <a:pPr algn="r"/>
            <a:r>
              <a:rPr lang="ar-SA" altLang="en-US" sz="2000" b="1"/>
              <a:t>صافي عوائد عناصر الانتاج الخارجية = عوائد عناصر الانتاج المحولة من الخارج - عوائد عناصر الانتاج المحولة الى الخارج</a:t>
            </a:r>
            <a:endParaRPr lang="en-US" sz="2000" b="1"/>
          </a:p>
          <a:p>
            <a:endParaRPr lang="en-US" sz="2000" b="1"/>
          </a:p>
          <a:p>
            <a:r>
              <a:rPr lang="en-US" sz="2000" b="1">
                <a:solidFill>
                  <a:schemeClr val="accent5">
                    <a:lumMod val="75000"/>
                  </a:schemeClr>
                </a:solidFill>
              </a:rPr>
              <a:t>NNP = GDP - Depriciation</a:t>
            </a:r>
            <a:r>
              <a:rPr lang="ar-SA" altLang="en-US" sz="2000" b="1">
                <a:solidFill>
                  <a:schemeClr val="accent5">
                    <a:lumMod val="75000"/>
                  </a:schemeClr>
                </a:solidFill>
              </a:rPr>
              <a:t>     الناتج القومي الصافي = الناتج القومي الاجمالي - اهتلاك راس المال      </a:t>
            </a:r>
            <a:endParaRPr lang="ar-SA" altLang="en-US" sz="2000" b="1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000" b="1">
                <a:solidFill>
                  <a:schemeClr val="accent5">
                    <a:lumMod val="75000"/>
                  </a:schemeClr>
                </a:solidFill>
              </a:rPr>
              <a:t>(GDP = NNP + Depreciation)</a:t>
            </a:r>
            <a:r>
              <a:rPr lang="ar-SA" altLang="en-US" sz="2000" b="1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2000" b="1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2000" b="1"/>
          </a:p>
          <a:p>
            <a:r>
              <a:rPr lang="en-US" sz="2000" b="1">
                <a:solidFill>
                  <a:schemeClr val="accent6">
                    <a:lumMod val="75000"/>
                  </a:schemeClr>
                </a:solidFill>
              </a:rPr>
              <a:t>NI = NnP(market price -  indirect taxes + subsideis</a:t>
            </a:r>
            <a:endParaRPr lang="en-US" sz="2000" b="1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ar-SA" altLang="en-US" sz="2000" b="1">
                <a:solidFill>
                  <a:schemeClr val="accent6">
                    <a:lumMod val="75000"/>
                  </a:schemeClr>
                </a:solidFill>
              </a:rPr>
              <a:t> الدخل القومي = صافي الناتج القومي بسعر السوق - الضرائب غير  المباشرة + الاعانات</a:t>
            </a:r>
            <a:r>
              <a:rPr lang="ar-SA" altLang="en-US" sz="2000" b="1"/>
              <a:t>  </a:t>
            </a:r>
            <a:endParaRPr lang="en-US" sz="2000" b="1"/>
          </a:p>
          <a:p>
            <a:endParaRPr lang="en-US" sz="2000" b="1"/>
          </a:p>
          <a:p>
            <a:r>
              <a:rPr lang="en-US" sz="2000" b="1">
                <a:solidFill>
                  <a:srgbClr val="7030A0"/>
                </a:solidFill>
              </a:rPr>
              <a:t>PI=NI - social security contribution - corporate income tax -  undistributed corporate profit + transfer payments</a:t>
            </a:r>
            <a:endParaRPr lang="en-US" sz="2000" b="1">
              <a:solidFill>
                <a:srgbClr val="7030A0"/>
              </a:solidFill>
            </a:endParaRPr>
          </a:p>
          <a:p>
            <a:pPr algn="r"/>
            <a:r>
              <a:rPr lang="ar-SA" altLang="en-US" sz="2000" b="1">
                <a:solidFill>
                  <a:srgbClr val="7030A0"/>
                </a:solidFill>
              </a:rPr>
              <a:t>الدخل الشخصي(هو الدخل القومي بعد خصم العوائد التي لم يستلمها العنصر الانتاجي)</a:t>
            </a:r>
            <a:endParaRPr lang="ar-SA" altLang="en-US" sz="2000" b="1">
              <a:solidFill>
                <a:srgbClr val="7030A0"/>
              </a:solidFill>
            </a:endParaRPr>
          </a:p>
          <a:p>
            <a:pPr algn="r"/>
            <a:r>
              <a:rPr lang="ar-SA" altLang="en-US" sz="2000" b="1">
                <a:solidFill>
                  <a:srgbClr val="7030A0"/>
                </a:solidFill>
              </a:rPr>
              <a:t> = الدخل القومي - مساهمات الضمان الاجتماعي - ضرائب ارباح الشركات - الارباح المحتجزة + المدفوعات التحويلية</a:t>
            </a:r>
            <a:endParaRPr lang="en-US" sz="2000" b="1"/>
          </a:p>
          <a:p>
            <a:r>
              <a:rPr lang="en-US" sz="2000" b="1"/>
              <a:t>DI = PI - Personal Taxes</a:t>
            </a:r>
            <a:endParaRPr lang="en-US" sz="2000" b="1"/>
          </a:p>
          <a:p>
            <a:pPr algn="r"/>
            <a:r>
              <a:rPr lang="ar-SA" altLang="en-US" sz="2000" b="1"/>
              <a:t>الدخل المعد للانفاق = الدخل الشخصي - الضرائب المباشرة على الدخل </a:t>
            </a:r>
            <a:endParaRPr lang="en-US" sz="2000" b="1"/>
          </a:p>
          <a:p>
            <a:endParaRPr lang="en-US" sz="20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57170" y="694055"/>
            <a:ext cx="5534025" cy="14382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273810" y="2949575"/>
            <a:ext cx="1046035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en-US" sz="2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ar-SA" sz="2800" b="1">
                <a:latin typeface="Times New Roman" panose="02020603050405020304" charset="0"/>
                <a:cs typeface="Times New Roman" panose="02020603050405020304" charset="0"/>
              </a:rPr>
              <a:t>NI </a:t>
            </a:r>
            <a:r>
              <a:rPr lang="ar-SA" altLang="en-US" sz="2800" b="1">
                <a:latin typeface="Times New Roman" panose="02020603050405020304" charset="0"/>
                <a:cs typeface="Times New Roman" panose="02020603050405020304" charset="0"/>
              </a:rPr>
              <a:t>=</a:t>
            </a:r>
            <a:r>
              <a:rPr lang="en-US" altLang="ar-SA" sz="2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ar-SA" altLang="en-US" sz="2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wages + Rent + Profits + Intrests</a:t>
            </a:r>
            <a:endParaRPr lang="en-U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ar-SA" sz="2800" b="1">
                <a:latin typeface="Times New Roman" panose="02020603050405020304" charset="0"/>
                <a:cs typeface="Times New Roman" panose="02020603050405020304" charset="0"/>
              </a:rPr>
              <a:t> الدخل القومي = الاجور والمرتبات + الريع + الارباح + الفائدة  </a:t>
            </a:r>
            <a:endParaRPr lang="ar-SA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4170" y="1438275"/>
            <a:ext cx="10683875" cy="3356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295" y="399415"/>
            <a:ext cx="6143625" cy="135255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7364730" y="3566795"/>
            <a:ext cx="30092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(X-M = exports - imports)</a:t>
            </a:r>
            <a:endParaRPr lang="en-US" sz="2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67080" y="5179695"/>
            <a:ext cx="102895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>
                <a:latin typeface="Simplified Arabic" panose="02020603050405020304" charset="0"/>
                <a:cs typeface="Simplified Arabic" panose="02020603050405020304" charset="0"/>
              </a:rPr>
              <a:t>طريقة الانفاق = االانفاق الاستهلاكي + الانفاق الحكومي + الانفاق الاستثماري + الانفاق الخارجي </a:t>
            </a:r>
            <a:endParaRPr lang="ar-SA" sz="2400" b="1">
              <a:latin typeface="Simplified Arabic" panose="02020603050405020304" charset="0"/>
              <a:cs typeface="Simplified Arabic" panose="020206030504050203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7040" y="611505"/>
            <a:ext cx="5276850" cy="176212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708150" y="2934970"/>
            <a:ext cx="952436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>
                <a:latin typeface="Simplified Arabic" panose="02020603050405020304" charset="0"/>
                <a:cs typeface="Simplified Arabic" panose="02020603050405020304" charset="0"/>
              </a:rPr>
              <a:t>جمع جميع القيم للسلع النهائية وعدم ادخال اي عمليات وسيطة في الانتاج لتجنب ازدواجية او تكرار الحساب </a:t>
            </a:r>
            <a:endParaRPr lang="ar-SA" sz="3200" b="1">
              <a:latin typeface="Simplified Arabic" panose="02020603050405020304" charset="0"/>
              <a:cs typeface="Simplified Arabic" panose="020206030504050203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0005" y="469900"/>
            <a:ext cx="10352405" cy="52260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965" y="420370"/>
            <a:ext cx="11868150" cy="622744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3295" y="415925"/>
            <a:ext cx="8724900" cy="58712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935" y="704850"/>
            <a:ext cx="11130280" cy="49326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679575" y="1062990"/>
            <a:ext cx="6992620" cy="44151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Economic Indicators</a:t>
            </a:r>
            <a:endParaRPr lang="en-US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GDP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Saving and investment 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Sectoral Composition 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GDP Growth and projection (forcasting)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Share of word GDP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300" y="417195"/>
            <a:ext cx="8996045" cy="58699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175" y="1140460"/>
            <a:ext cx="10223500" cy="426529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303020" y="782955"/>
            <a:ext cx="102006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https://www.imf.org/external/datamapper/NGDP_RPCH@WEO/ITA?zoom=ITA&amp;highlight=ITA</a:t>
            </a:r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1391920" y="2077085"/>
            <a:ext cx="8638540" cy="34721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b="1"/>
              <a:t>The Eurozone Crisis</a:t>
            </a:r>
            <a:r>
              <a:rPr lang="en-US"/>
              <a:t>: This external shock set the stage for economic hardship, particularly with concerns about Italy's high debt levels.</a:t>
            </a:r>
            <a:endParaRPr lang="en-US"/>
          </a:p>
          <a:p>
            <a:r>
              <a:rPr lang="en-US" b="1"/>
              <a:t>Austerity Measures</a:t>
            </a:r>
            <a:r>
              <a:rPr lang="en-US"/>
              <a:t>: While attempting to address the debt issue, these measures unfortunately stifled economic activity in the short term.</a:t>
            </a:r>
            <a:endParaRPr lang="en-US"/>
          </a:p>
          <a:p>
            <a:r>
              <a:rPr lang="en-US" b="1"/>
              <a:t>Weak Global Demand:</a:t>
            </a:r>
            <a:r>
              <a:rPr lang="en-US"/>
              <a:t> Italy's export-oriented economy felt the pinch of the sluggish global recovery post-2008 crisis.</a:t>
            </a:r>
            <a:endParaRPr lang="en-US"/>
          </a:p>
          <a:p>
            <a:r>
              <a:rPr lang="en-US" b="1"/>
              <a:t>Banking Sector Issues</a:t>
            </a:r>
            <a:r>
              <a:rPr lang="en-US"/>
              <a:t>: Internal economic woes were compounded by concerns about the banking sector's health, further dampening investment and lending.</a:t>
            </a:r>
            <a:endParaRPr lang="en-US"/>
          </a:p>
          <a:p>
            <a:r>
              <a:rPr lang="en-US" b="1"/>
              <a:t>Political Instability:</a:t>
            </a:r>
            <a:r>
              <a:rPr lang="en-US"/>
              <a:t> Frequent government changes and policy uncertainty added to the already existing economic anxieties.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8240" y="2440940"/>
            <a:ext cx="9645015" cy="197612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007235" y="1273175"/>
            <a:ext cx="7781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en-US"/>
              <a:t>ابرز الصعوبات والتحديات التي تواجه الجهاز المركزي للاحصاء الفلسطيني هي العوائق السياسية </a:t>
            </a:r>
            <a:endParaRPr lang="ar-SA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9480" y="1510030"/>
            <a:ext cx="8888095" cy="462724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183130" y="741045"/>
            <a:ext cx="5956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>
                <a:solidFill>
                  <a:srgbClr val="C00000"/>
                </a:solidFill>
              </a:rPr>
              <a:t>Employment and Unemployment </a:t>
            </a:r>
            <a:endParaRPr lang="en-US" altLang="en-US" sz="2800" b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0435" y="347345"/>
            <a:ext cx="8164195" cy="1571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1918970"/>
            <a:ext cx="7418070" cy="1733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35" y="3429000"/>
            <a:ext cx="7376160" cy="1335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10" y="4730750"/>
            <a:ext cx="9533890" cy="146558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00" y="762000"/>
            <a:ext cx="10172065" cy="559816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425" y="1186180"/>
            <a:ext cx="9878695" cy="238569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761365" y="4300855"/>
            <a:ext cx="8284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disguied or hidden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ar-SA" sz="2400">
                <a:solidFill>
                  <a:srgbClr val="FF0000"/>
                </a:solidFill>
              </a:rPr>
              <a:t>بطالة مقنعة </a:t>
            </a:r>
            <a:endParaRPr lang="ar-SA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8720" y="353695"/>
            <a:ext cx="9665335" cy="605726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4365" y="216535"/>
            <a:ext cx="10935335" cy="577342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385" y="501015"/>
            <a:ext cx="10539095" cy="552640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438525" y="63309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/>
              <a:t>indian technology sector / statistics</a:t>
            </a:r>
            <a:endParaRPr lang="en-US" altLang="en-US"/>
          </a:p>
          <a:p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2075" y="2356485"/>
            <a:ext cx="9467850" cy="24917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798320" y="807720"/>
            <a:ext cx="48234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en-US" sz="4000">
                <a:latin typeface="Times New Roman" panose="02020603050405020304" charset="0"/>
                <a:cs typeface="Times New Roman" panose="02020603050405020304" charset="0"/>
              </a:rPr>
              <a:t>حسابات الدخل القومي </a:t>
            </a:r>
            <a:endParaRPr lang="ar-SA" altLang="en-US" sz="40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en-US" sz="4000">
                <a:latin typeface="Times New Roman" panose="02020603050405020304" charset="0"/>
                <a:cs typeface="Times New Roman" panose="02020603050405020304" charset="0"/>
              </a:rPr>
              <a:t>National Income</a:t>
            </a:r>
            <a:endParaRPr lang="en-US" altLang="en-US" sz="40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alt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275" y="462280"/>
            <a:ext cx="11545570" cy="34283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390" y="4114800"/>
            <a:ext cx="5726430" cy="232727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470" y="320040"/>
            <a:ext cx="10975975" cy="631698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1795" y="-635"/>
            <a:ext cx="10928985" cy="677164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7535" y="1207770"/>
            <a:ext cx="4452620" cy="405257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6760" y="664210"/>
            <a:ext cx="9519920" cy="582485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1395" y="509270"/>
            <a:ext cx="9956165" cy="537972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7860" y="297180"/>
            <a:ext cx="10666095" cy="588391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7075" y="215265"/>
            <a:ext cx="10417175" cy="639318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335" y="276860"/>
            <a:ext cx="4981575" cy="76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095" y="820420"/>
            <a:ext cx="7416800" cy="58991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545" y="1607820"/>
            <a:ext cx="11790680" cy="498856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891155" y="491490"/>
            <a:ext cx="4853305" cy="8705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sz="4000" b="1">
                <a:solidFill>
                  <a:srgbClr val="FF0000"/>
                </a:solidFill>
              </a:rPr>
              <a:t>Monetary Policy</a:t>
            </a:r>
            <a:endParaRPr lang="en-US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65" y="160655"/>
            <a:ext cx="10479405" cy="509587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895" y="1099820"/>
            <a:ext cx="11839575" cy="465772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4895" y="227965"/>
            <a:ext cx="8662670" cy="47948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170" y="4763135"/>
            <a:ext cx="8672830" cy="141160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4790" y="895350"/>
            <a:ext cx="8971280" cy="497713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9145" y="1550670"/>
            <a:ext cx="10170795" cy="512127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3683635" y="490855"/>
            <a:ext cx="4361815" cy="8413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sz="4000" b="1">
                <a:solidFill>
                  <a:srgbClr val="FF0000"/>
                </a:solidFill>
              </a:rPr>
              <a:t>Fiscal Policy</a:t>
            </a:r>
            <a:endParaRPr lang="en-US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1820" y="605155"/>
            <a:ext cx="9716770" cy="585152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7075" y="1503680"/>
            <a:ext cx="9719310" cy="30187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1590" y="1151255"/>
            <a:ext cx="8919210" cy="193357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517015" y="3889375"/>
            <a:ext cx="73342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GDP</a:t>
            </a:r>
            <a:endParaRPr 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GNP= GDP+net factor income from abroad-income paid to foriegn national workers</a:t>
            </a:r>
            <a:endParaRPr lang="en-US" sz="2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4985" y="1045845"/>
            <a:ext cx="8915400" cy="36766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6025" y="1301750"/>
            <a:ext cx="9994900" cy="3971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340" y="212090"/>
            <a:ext cx="7190105" cy="10236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550" y="382905"/>
            <a:ext cx="9286875" cy="46291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770" y="1223010"/>
            <a:ext cx="9601200" cy="4000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2475</Words>
  <Application>WPS Presentation</Application>
  <PresentationFormat>Widescreen</PresentationFormat>
  <Paragraphs>69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5" baseType="lpstr">
      <vt:lpstr>Arial</vt:lpstr>
      <vt:lpstr>SimSun</vt:lpstr>
      <vt:lpstr>Wingdings</vt:lpstr>
      <vt:lpstr>Times New Roman</vt:lpstr>
      <vt:lpstr>Microsoft YaHei</vt:lpstr>
      <vt:lpstr>Arial Unicode MS</vt:lpstr>
      <vt:lpstr>Calibri Light</vt:lpstr>
      <vt:lpstr>Calibri</vt:lpstr>
      <vt:lpstr>Simplified Arabic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wateen</cp:lastModifiedBy>
  <cp:revision>6</cp:revision>
  <dcterms:created xsi:type="dcterms:W3CDTF">2024-08-06T12:57:00Z</dcterms:created>
  <dcterms:modified xsi:type="dcterms:W3CDTF">2024-08-13T20:10:30Z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4B2068F4096A472FA3688A7F9CEFCFB5_11</vt:lpwstr>
  </property>
  <property fmtid="{D5CDD505-2E9C-101B-9397-08002B2CF9AE}" pid="3" name="KSOProductBuildVer">
    <vt:lpwstr>1033-12.2.0.17545</vt:lpwstr>
  </property>
</Properties>
</file>