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519" r:id="rId2"/>
    <p:sldId id="1119" r:id="rId3"/>
    <p:sldId id="1040" r:id="rId4"/>
    <p:sldId id="1042" r:id="rId5"/>
    <p:sldId id="1088" r:id="rId6"/>
    <p:sldId id="1043" r:id="rId7"/>
    <p:sldId id="1044" r:id="rId8"/>
    <p:sldId id="1089" r:id="rId9"/>
    <p:sldId id="1045" r:id="rId10"/>
    <p:sldId id="1046" r:id="rId11"/>
    <p:sldId id="1047" r:id="rId12"/>
    <p:sldId id="1113" r:id="rId13"/>
    <p:sldId id="1049" r:id="rId14"/>
    <p:sldId id="1090" r:id="rId15"/>
    <p:sldId id="1091" r:id="rId16"/>
    <p:sldId id="1050" r:id="rId17"/>
    <p:sldId id="1051" r:id="rId18"/>
    <p:sldId id="1052" r:id="rId19"/>
    <p:sldId id="1053" r:id="rId20"/>
    <p:sldId id="1054" r:id="rId21"/>
    <p:sldId id="1055" r:id="rId22"/>
    <p:sldId id="1056" r:id="rId23"/>
    <p:sldId id="1057" r:id="rId24"/>
    <p:sldId id="1058" r:id="rId25"/>
    <p:sldId id="1059" r:id="rId26"/>
    <p:sldId id="1060" r:id="rId27"/>
    <p:sldId id="1092" r:id="rId28"/>
    <p:sldId id="1112" r:id="rId29"/>
    <p:sldId id="1062" r:id="rId30"/>
    <p:sldId id="1093" r:id="rId31"/>
    <p:sldId id="1063" r:id="rId32"/>
    <p:sldId id="1064" r:id="rId33"/>
    <p:sldId id="1094" r:id="rId34"/>
    <p:sldId id="1065" r:id="rId35"/>
    <p:sldId id="1095" r:id="rId36"/>
    <p:sldId id="1066" r:id="rId37"/>
    <p:sldId id="1096" r:id="rId38"/>
    <p:sldId id="1098" r:id="rId39"/>
    <p:sldId id="1067" r:id="rId40"/>
    <p:sldId id="1068" r:id="rId41"/>
    <p:sldId id="1069" r:id="rId42"/>
    <p:sldId id="1099" r:id="rId43"/>
    <p:sldId id="1070" r:id="rId44"/>
    <p:sldId id="1100" r:id="rId45"/>
    <p:sldId id="1071" r:id="rId46"/>
    <p:sldId id="1072" r:id="rId47"/>
    <p:sldId id="1073" r:id="rId48"/>
    <p:sldId id="1101" r:id="rId49"/>
    <p:sldId id="1074" r:id="rId50"/>
    <p:sldId id="1075" r:id="rId51"/>
    <p:sldId id="1102" r:id="rId52"/>
    <p:sldId id="1076" r:id="rId53"/>
    <p:sldId id="1077" r:id="rId54"/>
    <p:sldId id="1103" r:id="rId55"/>
    <p:sldId id="1078" r:id="rId56"/>
    <p:sldId id="1079" r:id="rId57"/>
    <p:sldId id="1080" r:id="rId58"/>
    <p:sldId id="1081" r:id="rId59"/>
    <p:sldId id="1082" r:id="rId60"/>
    <p:sldId id="1083" r:id="rId61"/>
    <p:sldId id="1109" r:id="rId62"/>
    <p:sldId id="1085" r:id="rId63"/>
    <p:sldId id="1086" r:id="rId64"/>
    <p:sldId id="1087" r:id="rId65"/>
    <p:sldId id="1105" r:id="rId66"/>
    <p:sldId id="1104" r:id="rId67"/>
    <p:sldId id="1115" r:id="rId68"/>
    <p:sldId id="1118" r:id="rId69"/>
  </p:sldIdLst>
  <p:sldSz cx="9144000" cy="6858000" type="screen4x3"/>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032">
          <p15:clr>
            <a:srgbClr val="A4A3A4"/>
          </p15:clr>
        </p15:guide>
        <p15:guide id="4" orient="horz" pos="336">
          <p15:clr>
            <a:srgbClr val="A4A3A4"/>
          </p15:clr>
        </p15:guide>
        <p15:guide id="5" orient="horz" pos="1200">
          <p15:clr>
            <a:srgbClr val="A4A3A4"/>
          </p15:clr>
        </p15:guide>
        <p15:guide id="6" orient="horz" pos="816">
          <p15:clr>
            <a:srgbClr val="A4A3A4"/>
          </p15:clr>
        </p15:guide>
        <p15:guide id="7" pos="5520">
          <p15:clr>
            <a:srgbClr val="A4A3A4"/>
          </p15:clr>
        </p15:guide>
        <p15:guide id="8" pos="2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4" autoAdjust="0"/>
    <p:restoredTop sz="88558" autoAdjust="0"/>
  </p:normalViewPr>
  <p:slideViewPr>
    <p:cSldViewPr>
      <p:cViewPr varScale="1">
        <p:scale>
          <a:sx n="88" d="100"/>
          <a:sy n="88" d="100"/>
        </p:scale>
        <p:origin x="1488" y="62"/>
      </p:cViewPr>
      <p:guideLst>
        <p:guide orient="horz" pos="2160"/>
        <p:guide pos="2880"/>
        <p:guide orient="horz" pos="4032"/>
        <p:guide orient="horz" pos="336"/>
        <p:guide orient="horz" pos="1200"/>
        <p:guide orient="horz" pos="816"/>
        <p:guide pos="5520"/>
        <p:guide pos="288"/>
      </p:guideLst>
    </p:cSldViewPr>
  </p:slideViewPr>
  <p:outlineViewPr>
    <p:cViewPr>
      <p:scale>
        <a:sx n="33" d="100"/>
        <a:sy n="33" d="100"/>
      </p:scale>
      <p:origin x="0" y="270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8/18/2024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8/18/2024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83710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3" name="TextBox 12"/>
          <p:cNvSpPr txBox="1"/>
          <p:nvPr userDrawn="1"/>
        </p:nvSpPr>
        <p:spPr>
          <a:xfrm>
            <a:off x="1685925"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48867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8/18/2024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8/18/2024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8/18/2024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8/18/2024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8/18/2024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8/18/2024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5" name="TextBox 14"/>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8/18/2024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8/18/2024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12" name="TextBox 11"/>
          <p:cNvSpPr txBox="1"/>
          <p:nvPr userDrawn="1"/>
        </p:nvSpPr>
        <p:spPr>
          <a:xfrm>
            <a:off x="1685925"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5" r:id="rId10"/>
    <p:sldLayoutId id="2147483663" r:id="rId11"/>
    <p:sldLayoutId id="2147483651" r:id="rId12"/>
    <p:sldLayoutId id="2147483654" r:id="rId13"/>
    <p:sldLayoutId id="2147483655" r:id="rId14"/>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19.wmf"/><Relationship Id="rId5" Type="http://schemas.openxmlformats.org/officeDocument/2006/relationships/oleObject" Target="../embeddings/oleObject16.bin"/><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26.wmf"/><Relationship Id="rId5" Type="http://schemas.openxmlformats.org/officeDocument/2006/relationships/oleObject" Target="../embeddings/oleObject18.bin"/><Relationship Id="rId4" Type="http://schemas.openxmlformats.org/officeDocument/2006/relationships/image" Target="../media/image2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28.wmf"/><Relationship Id="rId5" Type="http://schemas.openxmlformats.org/officeDocument/2006/relationships/oleObject" Target="../embeddings/oleObject20.bin"/><Relationship Id="rId4" Type="http://schemas.openxmlformats.org/officeDocument/2006/relationships/image" Target="../media/image27.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32.wmf"/><Relationship Id="rId5" Type="http://schemas.openxmlformats.org/officeDocument/2006/relationships/oleObject" Target="../embeddings/oleObject22.bin"/><Relationship Id="rId4" Type="http://schemas.openxmlformats.org/officeDocument/2006/relationships/image" Target="../media/image31.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image" Target="../media/image33.wmf"/></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36.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image" Target="../media/image37.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7.jpe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ＭＳ Ｐゴシック" panose="020B0600070205080204" pitchFamily="34" charset="-128"/>
              </a:rPr>
              <a:t>Learning </a:t>
            </a:r>
            <a:r>
              <a:rPr lang="en-US" altLang="en-US" sz="3600" dirty="0" smtClean="0">
                <a:latin typeface="+mj-lt"/>
                <a:ea typeface="ＭＳ Ｐゴシック" panose="020B0600070205080204" pitchFamily="34" charset="-128"/>
              </a:rPr>
              <a:t>Objectives</a:t>
            </a:r>
            <a:endParaRPr lang="en-US" sz="2800" dirty="0">
              <a:latin typeface="+mj-lt"/>
            </a:endParaRPr>
          </a:p>
        </p:txBody>
      </p:sp>
      <p:sp>
        <p:nvSpPr>
          <p:cNvPr id="3" name="Content Placeholder 2"/>
          <p:cNvSpPr>
            <a:spLocks noGrp="1"/>
          </p:cNvSpPr>
          <p:nvPr>
            <p:ph idx="1"/>
          </p:nvPr>
        </p:nvSpPr>
        <p:spPr>
          <a:xfrm>
            <a:off x="448490" y="1217004"/>
            <a:ext cx="8314509" cy="5201424"/>
          </a:xfrm>
        </p:spPr>
        <p:txBody>
          <a:bodyPr wrap="square">
            <a:spAutoFit/>
          </a:bodyPr>
          <a:lstStyle/>
          <a:p>
            <a:pPr marL="541338" indent="-541338">
              <a:buNone/>
              <a:defRPr/>
            </a:pPr>
            <a:r>
              <a:rPr lang="en-US" sz="2400" b="1" dirty="0">
                <a:solidFill>
                  <a:srgbClr val="007FA3"/>
                </a:solidFill>
              </a:rPr>
              <a:t>6.1</a:t>
            </a:r>
            <a:r>
              <a:rPr lang="en-US" sz="2400" dirty="0"/>
              <a:t> </a:t>
            </a:r>
            <a:r>
              <a:rPr lang="en-GB" altLang="en-US" sz="2400" dirty="0">
                <a:ea typeface="ヒラギノ角ゴ Pro W3" charset="-128"/>
              </a:rPr>
              <a:t>Define and measure the expected rate of return of an individual investment.</a:t>
            </a:r>
            <a:endParaRPr lang="en-US" sz="2400" dirty="0"/>
          </a:p>
          <a:p>
            <a:pPr marL="541338" indent="-541338">
              <a:spcAft>
                <a:spcPts val="0"/>
              </a:spcAft>
              <a:buNone/>
            </a:pPr>
            <a:r>
              <a:rPr lang="en-US" sz="2400" b="1" dirty="0">
                <a:solidFill>
                  <a:srgbClr val="007FA3"/>
                </a:solidFill>
              </a:rPr>
              <a:t>6.2</a:t>
            </a:r>
            <a:r>
              <a:rPr lang="en-US" sz="2400" dirty="0"/>
              <a:t> </a:t>
            </a:r>
            <a:r>
              <a:rPr lang="en-GB" altLang="en-US" sz="2400" dirty="0">
                <a:ea typeface="ヒラギノ角ゴ Pro W3" charset="-128"/>
              </a:rPr>
              <a:t>Define and measure the riskiness of an individual investment.</a:t>
            </a:r>
            <a:endParaRPr lang="en-US" sz="2400" dirty="0"/>
          </a:p>
          <a:p>
            <a:pPr marL="541338" indent="-541338">
              <a:buNone/>
            </a:pPr>
            <a:r>
              <a:rPr lang="en-US" sz="2400" b="1" dirty="0">
                <a:solidFill>
                  <a:srgbClr val="007FA3"/>
                </a:solidFill>
              </a:rPr>
              <a:t>6.3</a:t>
            </a:r>
            <a:r>
              <a:rPr lang="en-US" sz="2400" dirty="0"/>
              <a:t> </a:t>
            </a:r>
            <a:r>
              <a:rPr lang="en-GB" altLang="en-US" sz="2400" dirty="0">
                <a:ea typeface="ヒラギノ角ゴ Pro W3" charset="-128"/>
              </a:rPr>
              <a:t>Compare the historical relationship between risk and rates of return in the capital markets</a:t>
            </a:r>
            <a:r>
              <a:rPr lang="en-GB" altLang="en-US" sz="2400" dirty="0" smtClean="0">
                <a:ea typeface="ヒラギノ角ゴ Pro W3" charset="-128"/>
              </a:rPr>
              <a:t>.</a:t>
            </a:r>
          </a:p>
          <a:p>
            <a:pPr marL="541338" indent="-541338">
              <a:buNone/>
            </a:pPr>
            <a:r>
              <a:rPr lang="en-US" sz="2400" b="1" dirty="0" smtClean="0">
                <a:solidFill>
                  <a:srgbClr val="007FA3"/>
                </a:solidFill>
              </a:rPr>
              <a:t>6.4</a:t>
            </a:r>
            <a:r>
              <a:rPr lang="en-US" sz="2400" dirty="0" smtClean="0"/>
              <a:t> </a:t>
            </a:r>
            <a:r>
              <a:rPr lang="en-IN" altLang="en-US" sz="2400" dirty="0">
                <a:ea typeface="ヒラギノ角ゴ Pro W3" charset="-128"/>
              </a:rPr>
              <a:t>Explain how diversifying investments affects the riskiness and expected rate of return of a portfolio or combination of assets</a:t>
            </a:r>
            <a:r>
              <a:rPr lang="en-IN" altLang="en-US" sz="2400" dirty="0" smtClean="0">
                <a:ea typeface="ヒラギノ角ゴ Pro W3" charset="-128"/>
              </a:rPr>
              <a:t>.</a:t>
            </a:r>
            <a:endParaRPr lang="en-GB" altLang="en-US" sz="2400" dirty="0" smtClean="0">
              <a:ea typeface="ヒラギノ角ゴ Pro W3" charset="-128"/>
            </a:endParaRPr>
          </a:p>
          <a:p>
            <a:pPr marL="541338" indent="-541338">
              <a:buNone/>
            </a:pPr>
            <a:r>
              <a:rPr lang="en-US" sz="2400" b="1" dirty="0" smtClean="0">
                <a:solidFill>
                  <a:srgbClr val="007FA3"/>
                </a:solidFill>
              </a:rPr>
              <a:t>6.5</a:t>
            </a:r>
            <a:r>
              <a:rPr lang="en-US" sz="2400" dirty="0" smtClean="0"/>
              <a:t> </a:t>
            </a:r>
            <a:r>
              <a:rPr lang="en-IN" altLang="en-US" sz="2400" dirty="0">
                <a:ea typeface="ヒラギノ角ゴ Pro W3" charset="-128"/>
              </a:rPr>
              <a:t>Explain the relationship between an investor’s required rate of return on an investment and the riskiness of the investment</a:t>
            </a:r>
            <a:r>
              <a:rPr lang="en-IN" altLang="en-US" sz="2400" dirty="0" smtClean="0">
                <a:ea typeface="ヒラギノ角ゴ Pro W3" charset="-128"/>
              </a:rPr>
              <a:t>.</a:t>
            </a:r>
            <a:endParaRPr lang="en-US" altLang="en-US" sz="2400" dirty="0">
              <a:ea typeface="ヒラギノ角ゴ Pro W3" charset="-128"/>
            </a:endParaRPr>
          </a:p>
        </p:txBody>
      </p:sp>
    </p:spTree>
    <p:extLst>
      <p:ext uri="{BB962C8B-B14F-4D97-AF65-F5344CB8AC3E}">
        <p14:creationId xmlns:p14="http://schemas.microsoft.com/office/powerpoint/2010/main" val="3238115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55" y="410294"/>
            <a:ext cx="8229600" cy="553998"/>
          </a:xfrm>
        </p:spPr>
        <p:txBody>
          <a:bodyPr>
            <a:spAutoFit/>
          </a:bodyPr>
          <a:lstStyle/>
          <a:p>
            <a:r>
              <a:rPr lang="en-US" altLang="en-US" sz="3600" dirty="0">
                <a:latin typeface="+mj-lt"/>
                <a:ea typeface="ヒラギノ角ゴ Pro W3" charset="-128"/>
              </a:rPr>
              <a:t>Expected Cash Flow Equation </a:t>
            </a:r>
            <a:r>
              <a:rPr lang="en-US" altLang="en-US" sz="3600" dirty="0" smtClean="0">
                <a:latin typeface="+mj-lt"/>
                <a:ea typeface="ヒラギノ角ゴ Pro W3" charset="-128"/>
              </a:rPr>
              <a:t>6.3</a:t>
            </a:r>
            <a:endParaRPr lang="en-US" sz="3600" dirty="0">
              <a:latin typeface="+mj-lt"/>
            </a:endParaRPr>
          </a:p>
        </p:txBody>
      </p:sp>
      <p:graphicFrame>
        <p:nvGraphicFramePr>
          <p:cNvPr id="4" name="Object 3" descr="The equation is as follows: Expected cash flow, CF bar equals (cash flow in state 1 (CF1) times probability of state 1 (Pb1)) plus (cash flow in state 2 (CF2) times probability of state 2 (Pb2)) plus ellipsis plus (cash flow in state n (CFn) times probability of state n (Pbn))."/>
          <p:cNvGraphicFramePr>
            <a:graphicFrameLocks noChangeAspect="1"/>
          </p:cNvGraphicFramePr>
          <p:nvPr>
            <p:extLst>
              <p:ext uri="{D42A27DB-BD31-4B8C-83A1-F6EECF244321}">
                <p14:modId xmlns:p14="http://schemas.microsoft.com/office/powerpoint/2010/main" val="1599361654"/>
              </p:ext>
            </p:extLst>
          </p:nvPr>
        </p:nvGraphicFramePr>
        <p:xfrm>
          <a:off x="510124" y="1219200"/>
          <a:ext cx="6656903" cy="2044504"/>
        </p:xfrm>
        <a:graphic>
          <a:graphicData uri="http://schemas.openxmlformats.org/presentationml/2006/ole">
            <mc:AlternateContent xmlns:mc="http://schemas.openxmlformats.org/markup-compatibility/2006">
              <mc:Choice xmlns:v="urn:schemas-microsoft-com:vml" Requires="v">
                <p:oleObj spid="_x0000_s5861" name="Equation" r:id="rId3" imgW="3771720" imgH="1117440" progId="Equation.DSMT4">
                  <p:embed/>
                </p:oleObj>
              </mc:Choice>
              <mc:Fallback>
                <p:oleObj name="Equation" r:id="rId3" imgW="3771720" imgH="1117440" progId="Equation.DSMT4">
                  <p:embed/>
                  <p:pic>
                    <p:nvPicPr>
                      <p:cNvPr id="0" name=""/>
                      <p:cNvPicPr/>
                      <p:nvPr/>
                    </p:nvPicPr>
                    <p:blipFill>
                      <a:blip r:embed="rId4"/>
                      <a:stretch>
                        <a:fillRect/>
                      </a:stretch>
                    </p:blipFill>
                    <p:spPr>
                      <a:xfrm>
                        <a:off x="510124" y="1219200"/>
                        <a:ext cx="6656903" cy="2044504"/>
                      </a:xfrm>
                      <a:prstGeom prst="rect">
                        <a:avLst/>
                      </a:prstGeom>
                    </p:spPr>
                  </p:pic>
                </p:oleObj>
              </mc:Fallback>
            </mc:AlternateContent>
          </a:graphicData>
        </a:graphic>
      </p:graphicFrame>
    </p:spTree>
    <p:extLst>
      <p:ext uri="{BB962C8B-B14F-4D97-AF65-F5344CB8AC3E}">
        <p14:creationId xmlns:p14="http://schemas.microsoft.com/office/powerpoint/2010/main" val="1819098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07" y="416984"/>
            <a:ext cx="8148119" cy="548513"/>
          </a:xfrm>
        </p:spPr>
        <p:txBody>
          <a:bodyPr>
            <a:spAutoFit/>
          </a:bodyPr>
          <a:lstStyle/>
          <a:p>
            <a:r>
              <a:rPr lang="en-US" altLang="en-US" sz="3600" dirty="0">
                <a:latin typeface="+mj-lt"/>
                <a:ea typeface="ヒラギノ角ゴ Pro W3" charset="-128"/>
              </a:rPr>
              <a:t>Expected Cash Flow</a:t>
            </a:r>
            <a:endParaRPr lang="en-US" sz="3600" dirty="0">
              <a:latin typeface="+mj-lt"/>
            </a:endParaRPr>
          </a:p>
        </p:txBody>
      </p:sp>
      <p:graphicFrame>
        <p:nvGraphicFramePr>
          <p:cNvPr id="5" name="Object 4" descr="The equation is as follows: &#10;Expected cash flow equals summation Pb sub i times CF sub 1"/>
          <p:cNvGraphicFramePr>
            <a:graphicFrameLocks noChangeAspect="1"/>
          </p:cNvGraphicFramePr>
          <p:nvPr>
            <p:extLst>
              <p:ext uri="{D42A27DB-BD31-4B8C-83A1-F6EECF244321}">
                <p14:modId xmlns:p14="http://schemas.microsoft.com/office/powerpoint/2010/main" val="2721890050"/>
              </p:ext>
            </p:extLst>
          </p:nvPr>
        </p:nvGraphicFramePr>
        <p:xfrm>
          <a:off x="557213" y="1219200"/>
          <a:ext cx="4246562" cy="482600"/>
        </p:xfrm>
        <a:graphic>
          <a:graphicData uri="http://schemas.openxmlformats.org/presentationml/2006/ole">
            <mc:AlternateContent xmlns:mc="http://schemas.openxmlformats.org/markup-compatibility/2006">
              <mc:Choice xmlns:v="urn:schemas-microsoft-com:vml" Requires="v">
                <p:oleObj spid="_x0000_s41416" name="Equation" r:id="rId3" imgW="2158920" imgH="253800" progId="Equation.DSMT4">
                  <p:embed/>
                </p:oleObj>
              </mc:Choice>
              <mc:Fallback>
                <p:oleObj name="Equation" r:id="rId3" imgW="2158920" imgH="253800" progId="Equation.DSMT4">
                  <p:embed/>
                  <p:pic>
                    <p:nvPicPr>
                      <p:cNvPr id="0" name=""/>
                      <p:cNvPicPr/>
                      <p:nvPr/>
                    </p:nvPicPr>
                    <p:blipFill>
                      <a:blip r:embed="rId4"/>
                      <a:stretch>
                        <a:fillRect/>
                      </a:stretch>
                    </p:blipFill>
                    <p:spPr>
                      <a:xfrm>
                        <a:off x="557213" y="1219200"/>
                        <a:ext cx="4246562" cy="482600"/>
                      </a:xfrm>
                      <a:prstGeom prst="rect">
                        <a:avLst/>
                      </a:prstGeom>
                    </p:spPr>
                  </p:pic>
                </p:oleObj>
              </mc:Fallback>
            </mc:AlternateContent>
          </a:graphicData>
        </a:graphic>
      </p:graphicFrame>
      <p:graphicFrame>
        <p:nvGraphicFramePr>
          <p:cNvPr id="6" name="Object 5" descr="Equals 0.2 times 1000 plus 0.3 times 1200 plus 0.5 times 1400"/>
          <p:cNvGraphicFramePr>
            <a:graphicFrameLocks noChangeAspect="1"/>
          </p:cNvGraphicFramePr>
          <p:nvPr>
            <p:extLst>
              <p:ext uri="{D42A27DB-BD31-4B8C-83A1-F6EECF244321}">
                <p14:modId xmlns:p14="http://schemas.microsoft.com/office/powerpoint/2010/main" val="3991594962"/>
              </p:ext>
            </p:extLst>
          </p:nvPr>
        </p:nvGraphicFramePr>
        <p:xfrm>
          <a:off x="3048000" y="1868488"/>
          <a:ext cx="4581525" cy="347662"/>
        </p:xfrm>
        <a:graphic>
          <a:graphicData uri="http://schemas.openxmlformats.org/presentationml/2006/ole">
            <mc:AlternateContent xmlns:mc="http://schemas.openxmlformats.org/markup-compatibility/2006">
              <mc:Choice xmlns:v="urn:schemas-microsoft-com:vml" Requires="v">
                <p:oleObj spid="_x0000_s41417" name="Equation" r:id="rId5" imgW="2260440" imgH="177480" progId="Equation.DSMT4">
                  <p:embed/>
                </p:oleObj>
              </mc:Choice>
              <mc:Fallback>
                <p:oleObj name="Equation" r:id="rId5" imgW="2260440" imgH="177480" progId="Equation.DSMT4">
                  <p:embed/>
                  <p:pic>
                    <p:nvPicPr>
                      <p:cNvPr id="0" name=""/>
                      <p:cNvPicPr/>
                      <p:nvPr/>
                    </p:nvPicPr>
                    <p:blipFill>
                      <a:blip r:embed="rId6"/>
                      <a:stretch>
                        <a:fillRect/>
                      </a:stretch>
                    </p:blipFill>
                    <p:spPr>
                      <a:xfrm>
                        <a:off x="3048000" y="1868488"/>
                        <a:ext cx="4581525" cy="347662"/>
                      </a:xfrm>
                      <a:prstGeom prst="rect">
                        <a:avLst/>
                      </a:prstGeom>
                    </p:spPr>
                  </p:pic>
                </p:oleObj>
              </mc:Fallback>
            </mc:AlternateContent>
          </a:graphicData>
        </a:graphic>
      </p:graphicFrame>
      <p:sp>
        <p:nvSpPr>
          <p:cNvPr id="4" name="Content Placeholder 3"/>
          <p:cNvSpPr>
            <a:spLocks noGrp="1"/>
          </p:cNvSpPr>
          <p:nvPr>
            <p:ph idx="13"/>
          </p:nvPr>
        </p:nvSpPr>
        <p:spPr>
          <a:xfrm>
            <a:off x="2644562" y="2418364"/>
            <a:ext cx="4727788" cy="411163"/>
          </a:xfrm>
        </p:spPr>
        <p:txBody>
          <a:bodyPr/>
          <a:lstStyle/>
          <a:p>
            <a:pPr marL="457200" lvl="1" indent="0">
              <a:buNone/>
            </a:pPr>
            <a:r>
              <a:rPr lang="en-US" sz="2400" dirty="0">
                <a:solidFill>
                  <a:srgbClr val="FF0000"/>
                </a:solidFill>
              </a:rPr>
              <a:t>= </a:t>
            </a:r>
            <a:r>
              <a:rPr lang="en-US" altLang="en-US" sz="2400" b="1" dirty="0">
                <a:solidFill>
                  <a:srgbClr val="FF0000"/>
                </a:solidFill>
                <a:ea typeface="ヒラギノ角ゴ Pro W3" charset="-128"/>
              </a:rPr>
              <a:t>$1,260</a:t>
            </a:r>
            <a:r>
              <a:rPr lang="en-US" altLang="en-US" sz="2400" dirty="0">
                <a:solidFill>
                  <a:srgbClr val="FF0000"/>
                </a:solidFill>
                <a:ea typeface="ヒラギノ角ゴ Pro W3" charset="-128"/>
              </a:rPr>
              <a:t> on $1,000 investment</a:t>
            </a:r>
            <a:endParaRPr lang="en-US" sz="2400" dirty="0">
              <a:solidFill>
                <a:srgbClr val="FF0000"/>
              </a:solidFill>
            </a:endParaRPr>
          </a:p>
        </p:txBody>
      </p:sp>
    </p:spTree>
    <p:extLst>
      <p:ext uri="{BB962C8B-B14F-4D97-AF65-F5344CB8AC3E}">
        <p14:creationId xmlns:p14="http://schemas.microsoft.com/office/powerpoint/2010/main" val="4085323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Probability of </a:t>
            </a:r>
            <a:r>
              <a:rPr lang="en-US" altLang="en-US" sz="3600" dirty="0" smtClean="0">
                <a:latin typeface="+mj-lt"/>
                <a:ea typeface="ヒラギノ角ゴ Pro W3" charset="-128"/>
              </a:rPr>
              <a:t>Payoffs </a:t>
            </a:r>
            <a:r>
              <a:rPr lang="en-US" altLang="en-US" sz="2800" dirty="0" smtClean="0">
                <a:latin typeface="+mj-lt"/>
                <a:ea typeface="ヒラギノ角ゴ Pro W3" charset="-128"/>
              </a:rPr>
              <a:t>(1 of 2)</a:t>
            </a:r>
            <a:endParaRPr lang="en-US" sz="3600" dirty="0">
              <a:latin typeface="+mj-lt"/>
            </a:endParaRPr>
          </a:p>
        </p:txBody>
      </p:sp>
      <p:sp>
        <p:nvSpPr>
          <p:cNvPr id="4" name="Content Placeholder 3"/>
          <p:cNvSpPr>
            <a:spLocks noGrp="1"/>
          </p:cNvSpPr>
          <p:nvPr>
            <p:ph idx="1"/>
          </p:nvPr>
        </p:nvSpPr>
        <p:spPr>
          <a:xfrm>
            <a:off x="439782" y="1217640"/>
            <a:ext cx="8018418" cy="1477328"/>
          </a:xfrm>
        </p:spPr>
        <p:txBody>
          <a:bodyPr wrap="square">
            <a:spAutoFit/>
          </a:bodyPr>
          <a:lstStyle/>
          <a:p>
            <a:r>
              <a:rPr lang="en-US" altLang="en-US" sz="2400" dirty="0">
                <a:ea typeface="ヒラギノ角ゴ Pro W3" charset="-128"/>
              </a:rPr>
              <a:t>We can also determine the percent expected return on $1,000 investment. Expected return is the weighted average of all the possible returns, weighted by the probability that each return will occur</a:t>
            </a:r>
            <a:r>
              <a:rPr lang="en-US" altLang="en-US" sz="2400" dirty="0" smtClean="0">
                <a:ea typeface="ヒラギノ角ゴ Pro W3" charset="-128"/>
              </a:rPr>
              <a:t>.</a:t>
            </a:r>
            <a:endParaRPr lang="en-US" sz="2400" dirty="0"/>
          </a:p>
        </p:txBody>
      </p:sp>
      <p:graphicFrame>
        <p:nvGraphicFramePr>
          <p:cNvPr id="3" name="Object 2" descr="An image shows an equation as follows: Expected Return (percent) equals summation Pb sub i times r sub i."/>
          <p:cNvGraphicFramePr>
            <a:graphicFrameLocks noChangeAspect="1"/>
          </p:cNvGraphicFramePr>
          <p:nvPr>
            <p:extLst>
              <p:ext uri="{D42A27DB-BD31-4B8C-83A1-F6EECF244321}">
                <p14:modId xmlns:p14="http://schemas.microsoft.com/office/powerpoint/2010/main" val="2710015991"/>
              </p:ext>
            </p:extLst>
          </p:nvPr>
        </p:nvGraphicFramePr>
        <p:xfrm>
          <a:off x="2128456" y="3063927"/>
          <a:ext cx="4574351" cy="538059"/>
        </p:xfrm>
        <a:graphic>
          <a:graphicData uri="http://schemas.openxmlformats.org/presentationml/2006/ole">
            <mc:AlternateContent xmlns:mc="http://schemas.openxmlformats.org/markup-compatibility/2006">
              <mc:Choice xmlns:v="urn:schemas-microsoft-com:vml" Requires="v">
                <p:oleObj spid="_x0000_s37174" name="Equation" r:id="rId3" imgW="2082600" imgH="253800" progId="Equation.DSMT4">
                  <p:embed/>
                </p:oleObj>
              </mc:Choice>
              <mc:Fallback>
                <p:oleObj name="Equation" r:id="rId3" imgW="2082600" imgH="253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8456" y="3063927"/>
                        <a:ext cx="4574351" cy="53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descr="Where Pb sub i equals probabilities of outcome i; r sub i equals expected percent return in outcome i"/>
          <p:cNvGraphicFramePr>
            <a:graphicFrameLocks noChangeAspect="1"/>
          </p:cNvGraphicFramePr>
          <p:nvPr>
            <p:extLst>
              <p:ext uri="{D42A27DB-BD31-4B8C-83A1-F6EECF244321}">
                <p14:modId xmlns:p14="http://schemas.microsoft.com/office/powerpoint/2010/main" val="1473168285"/>
              </p:ext>
            </p:extLst>
          </p:nvPr>
        </p:nvGraphicFramePr>
        <p:xfrm>
          <a:off x="609600" y="4005943"/>
          <a:ext cx="4572000" cy="870857"/>
        </p:xfrm>
        <a:graphic>
          <a:graphicData uri="http://schemas.openxmlformats.org/presentationml/2006/ole">
            <mc:AlternateContent xmlns:mc="http://schemas.openxmlformats.org/markup-compatibility/2006">
              <mc:Choice xmlns:v="urn:schemas-microsoft-com:vml" Requires="v">
                <p:oleObj spid="_x0000_s37175" name="Equation" r:id="rId5" imgW="2400120" imgH="457200" progId="Equation.DSMT4">
                  <p:embed/>
                </p:oleObj>
              </mc:Choice>
              <mc:Fallback>
                <p:oleObj name="Equation" r:id="rId5" imgW="2400120" imgH="457200" progId="Equation.DSMT4">
                  <p:embed/>
                  <p:pic>
                    <p:nvPicPr>
                      <p:cNvPr id="0" name=""/>
                      <p:cNvPicPr/>
                      <p:nvPr/>
                    </p:nvPicPr>
                    <p:blipFill>
                      <a:blip r:embed="rId6"/>
                      <a:stretch>
                        <a:fillRect/>
                      </a:stretch>
                    </p:blipFill>
                    <p:spPr>
                      <a:xfrm>
                        <a:off x="609600" y="4005943"/>
                        <a:ext cx="4572000" cy="870857"/>
                      </a:xfrm>
                      <a:prstGeom prst="rect">
                        <a:avLst/>
                      </a:prstGeom>
                    </p:spPr>
                  </p:pic>
                </p:oleObj>
              </mc:Fallback>
            </mc:AlternateContent>
          </a:graphicData>
        </a:graphic>
      </p:graphicFrame>
    </p:spTree>
    <p:extLst>
      <p:ext uri="{BB962C8B-B14F-4D97-AF65-F5344CB8AC3E}">
        <p14:creationId xmlns:p14="http://schemas.microsoft.com/office/powerpoint/2010/main" val="2071311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55" y="410294"/>
            <a:ext cx="8229600" cy="553998"/>
          </a:xfrm>
        </p:spPr>
        <p:txBody>
          <a:bodyPr>
            <a:spAutoFit/>
          </a:bodyPr>
          <a:lstStyle/>
          <a:p>
            <a:r>
              <a:rPr lang="en-US" altLang="en-US" sz="3600" dirty="0">
                <a:latin typeface="+mj-lt"/>
                <a:ea typeface="ヒラギノ角ゴ Pro W3" charset="-128"/>
              </a:rPr>
              <a:t>Expected Rate of Return Equation </a:t>
            </a:r>
            <a:r>
              <a:rPr lang="en-US" altLang="en-US" sz="3600" dirty="0" smtClean="0">
                <a:latin typeface="+mj-lt"/>
                <a:ea typeface="ヒラギノ角ゴ Pro W3" charset="-128"/>
              </a:rPr>
              <a:t>6.4</a:t>
            </a:r>
            <a:endParaRPr lang="en-US" sz="3600" dirty="0">
              <a:latin typeface="+mj-lt"/>
            </a:endParaRPr>
          </a:p>
        </p:txBody>
      </p:sp>
      <p:graphicFrame>
        <p:nvGraphicFramePr>
          <p:cNvPr id="5" name="Object 4" descr="The equation is as follows: &#10;• Expected rate of return, r bar&#10;• Equals (rate of return for state 1 (r1) times probability of state 1 (Pb1)) plus (rate of return for state 2 (r2) times probability of state 2 (Pb2)) plus ellipsis plus (rate of return for state n (rn) times probability of state n (Pbn)).&#10;"/>
          <p:cNvGraphicFramePr>
            <a:graphicFrameLocks noChangeAspect="1"/>
          </p:cNvGraphicFramePr>
          <p:nvPr>
            <p:extLst>
              <p:ext uri="{D42A27DB-BD31-4B8C-83A1-F6EECF244321}">
                <p14:modId xmlns:p14="http://schemas.microsoft.com/office/powerpoint/2010/main" val="1003267075"/>
              </p:ext>
            </p:extLst>
          </p:nvPr>
        </p:nvGraphicFramePr>
        <p:xfrm>
          <a:off x="614811" y="1234022"/>
          <a:ext cx="7919589" cy="2194978"/>
        </p:xfrm>
        <a:graphic>
          <a:graphicData uri="http://schemas.openxmlformats.org/presentationml/2006/ole">
            <mc:AlternateContent xmlns:mc="http://schemas.openxmlformats.org/markup-compatibility/2006">
              <mc:Choice xmlns:v="urn:schemas-microsoft-com:vml" Requires="v">
                <p:oleObj spid="_x0000_s8930" name="Equation" r:id="rId3" imgW="3936960" imgH="1091880" progId="Equation.DSMT4">
                  <p:embed/>
                </p:oleObj>
              </mc:Choice>
              <mc:Fallback>
                <p:oleObj name="Equation" r:id="rId3" imgW="3936960" imgH="1091880" progId="Equation.DSMT4">
                  <p:embed/>
                  <p:pic>
                    <p:nvPicPr>
                      <p:cNvPr id="0" name=""/>
                      <p:cNvPicPr/>
                      <p:nvPr/>
                    </p:nvPicPr>
                    <p:blipFill>
                      <a:blip r:embed="rId4"/>
                      <a:stretch>
                        <a:fillRect/>
                      </a:stretch>
                    </p:blipFill>
                    <p:spPr>
                      <a:xfrm>
                        <a:off x="614811" y="1234022"/>
                        <a:ext cx="7919589" cy="2194978"/>
                      </a:xfrm>
                      <a:prstGeom prst="rect">
                        <a:avLst/>
                      </a:prstGeom>
                    </p:spPr>
                  </p:pic>
                </p:oleObj>
              </mc:Fallback>
            </mc:AlternateContent>
          </a:graphicData>
        </a:graphic>
      </p:graphicFrame>
    </p:spTree>
    <p:extLst>
      <p:ext uri="{BB962C8B-B14F-4D97-AF65-F5344CB8AC3E}">
        <p14:creationId xmlns:p14="http://schemas.microsoft.com/office/powerpoint/2010/main" val="1351582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55" y="410294"/>
            <a:ext cx="8229600" cy="553998"/>
          </a:xfrm>
        </p:spPr>
        <p:txBody>
          <a:bodyPr>
            <a:spAutoFit/>
          </a:bodyPr>
          <a:lstStyle/>
          <a:p>
            <a:r>
              <a:rPr lang="en-US" altLang="en-US" sz="3600" dirty="0">
                <a:latin typeface="+mj-lt"/>
                <a:ea typeface="ヒラギノ角ゴ Pro W3" charset="-128"/>
              </a:rPr>
              <a:t>Expected Rate of Return </a:t>
            </a:r>
            <a:r>
              <a:rPr lang="en-US" altLang="en-US" sz="2800" dirty="0">
                <a:latin typeface="+mj-lt"/>
                <a:ea typeface="ヒラギノ角ゴ Pro W3" charset="-128"/>
              </a:rPr>
              <a:t>(2 of 2)</a:t>
            </a:r>
            <a:endParaRPr lang="en-US" sz="2800" dirty="0">
              <a:latin typeface="+mj-lt"/>
            </a:endParaRPr>
          </a:p>
        </p:txBody>
      </p:sp>
      <p:graphicFrame>
        <p:nvGraphicFramePr>
          <p:cNvPr id="4" name="Object 3" descr="The equation is as follows: &#10;Expected return (percent) equals summation Pb sub i times r sub i"/>
          <p:cNvGraphicFramePr>
            <a:graphicFrameLocks noChangeAspect="1"/>
          </p:cNvGraphicFramePr>
          <p:nvPr>
            <p:extLst>
              <p:ext uri="{D42A27DB-BD31-4B8C-83A1-F6EECF244321}">
                <p14:modId xmlns:p14="http://schemas.microsoft.com/office/powerpoint/2010/main" val="2641777409"/>
              </p:ext>
            </p:extLst>
          </p:nvPr>
        </p:nvGraphicFramePr>
        <p:xfrm>
          <a:off x="1784350" y="1219200"/>
          <a:ext cx="4394200" cy="517525"/>
        </p:xfrm>
        <a:graphic>
          <a:graphicData uri="http://schemas.openxmlformats.org/presentationml/2006/ole">
            <mc:AlternateContent xmlns:mc="http://schemas.openxmlformats.org/markup-compatibility/2006">
              <mc:Choice xmlns:v="urn:schemas-microsoft-com:vml" Requires="v">
                <p:oleObj spid="_x0000_s42513" name="Equation" r:id="rId3" imgW="2082600" imgH="253800" progId="Equation.DSMT4">
                  <p:embed/>
                </p:oleObj>
              </mc:Choice>
              <mc:Fallback>
                <p:oleObj name="Equation" r:id="rId3" imgW="2082600" imgH="253800" progId="Equation.DSMT4">
                  <p:embed/>
                  <p:pic>
                    <p:nvPicPr>
                      <p:cNvPr id="0" name=""/>
                      <p:cNvPicPr/>
                      <p:nvPr/>
                    </p:nvPicPr>
                    <p:blipFill>
                      <a:blip r:embed="rId4"/>
                      <a:stretch>
                        <a:fillRect/>
                      </a:stretch>
                    </p:blipFill>
                    <p:spPr>
                      <a:xfrm>
                        <a:off x="1784350" y="1219200"/>
                        <a:ext cx="4394200" cy="517525"/>
                      </a:xfrm>
                      <a:prstGeom prst="rect">
                        <a:avLst/>
                      </a:prstGeom>
                    </p:spPr>
                  </p:pic>
                </p:oleObj>
              </mc:Fallback>
            </mc:AlternateContent>
          </a:graphicData>
        </a:graphic>
      </p:graphicFrame>
      <p:graphicFrame>
        <p:nvGraphicFramePr>
          <p:cNvPr id="5" name="Object 4" descr="where P sub i equals probabilities of outcome i ; k sub i equals expected percent return in outcome I"/>
          <p:cNvGraphicFramePr>
            <a:graphicFrameLocks noChangeAspect="1"/>
          </p:cNvGraphicFramePr>
          <p:nvPr>
            <p:extLst>
              <p:ext uri="{D42A27DB-BD31-4B8C-83A1-F6EECF244321}">
                <p14:modId xmlns:p14="http://schemas.microsoft.com/office/powerpoint/2010/main" val="3676223955"/>
              </p:ext>
            </p:extLst>
          </p:nvPr>
        </p:nvGraphicFramePr>
        <p:xfrm>
          <a:off x="652463" y="1943100"/>
          <a:ext cx="4662487" cy="930275"/>
        </p:xfrm>
        <a:graphic>
          <a:graphicData uri="http://schemas.openxmlformats.org/presentationml/2006/ole">
            <mc:AlternateContent xmlns:mc="http://schemas.openxmlformats.org/markup-compatibility/2006">
              <mc:Choice xmlns:v="urn:schemas-microsoft-com:vml" Requires="v">
                <p:oleObj spid="_x0000_s42514" name="Equation" r:id="rId5" imgW="2273040" imgH="457200" progId="Equation.DSMT4">
                  <p:embed/>
                </p:oleObj>
              </mc:Choice>
              <mc:Fallback>
                <p:oleObj name="Equation" r:id="rId5" imgW="2273040" imgH="457200" progId="Equation.DSMT4">
                  <p:embed/>
                  <p:pic>
                    <p:nvPicPr>
                      <p:cNvPr id="0" name=""/>
                      <p:cNvPicPr/>
                      <p:nvPr/>
                    </p:nvPicPr>
                    <p:blipFill>
                      <a:blip r:embed="rId6"/>
                      <a:stretch>
                        <a:fillRect/>
                      </a:stretch>
                    </p:blipFill>
                    <p:spPr>
                      <a:xfrm>
                        <a:off x="652463" y="1943100"/>
                        <a:ext cx="4662487" cy="930275"/>
                      </a:xfrm>
                      <a:prstGeom prst="rect">
                        <a:avLst/>
                      </a:prstGeom>
                    </p:spPr>
                  </p:pic>
                </p:oleObj>
              </mc:Fallback>
            </mc:AlternateContent>
          </a:graphicData>
        </a:graphic>
      </p:graphicFrame>
      <p:graphicFrame>
        <p:nvGraphicFramePr>
          <p:cNvPr id="7" name="Object 6" descr="The equation is as follows: &#10;equals 0.2 times 10 percent plus 0.3 times 12 percent plus 0.5 times 14 percent equals 12.6 percent."/>
          <p:cNvGraphicFramePr>
            <a:graphicFrameLocks noChangeAspect="1"/>
          </p:cNvGraphicFramePr>
          <p:nvPr>
            <p:extLst>
              <p:ext uri="{D42A27DB-BD31-4B8C-83A1-F6EECF244321}">
                <p14:modId xmlns:p14="http://schemas.microsoft.com/office/powerpoint/2010/main" val="826519757"/>
              </p:ext>
            </p:extLst>
          </p:nvPr>
        </p:nvGraphicFramePr>
        <p:xfrm>
          <a:off x="990600" y="2971800"/>
          <a:ext cx="4390640" cy="857941"/>
        </p:xfrm>
        <a:graphic>
          <a:graphicData uri="http://schemas.openxmlformats.org/presentationml/2006/ole">
            <mc:AlternateContent xmlns:mc="http://schemas.openxmlformats.org/markup-compatibility/2006">
              <mc:Choice xmlns:v="urn:schemas-microsoft-com:vml" Requires="v">
                <p:oleObj spid="_x0000_s42515" name="Equation" r:id="rId7" imgW="2209680" imgH="431640" progId="Equation.DSMT4">
                  <p:embed/>
                </p:oleObj>
              </mc:Choice>
              <mc:Fallback>
                <p:oleObj name="Equation" r:id="rId7" imgW="2209680" imgH="431640" progId="Equation.DSMT4">
                  <p:embed/>
                  <p:pic>
                    <p:nvPicPr>
                      <p:cNvPr id="0" name=""/>
                      <p:cNvPicPr/>
                      <p:nvPr/>
                    </p:nvPicPr>
                    <p:blipFill>
                      <a:blip r:embed="rId8"/>
                      <a:stretch>
                        <a:fillRect/>
                      </a:stretch>
                    </p:blipFill>
                    <p:spPr>
                      <a:xfrm>
                        <a:off x="990600" y="2971800"/>
                        <a:ext cx="4390640" cy="857941"/>
                      </a:xfrm>
                      <a:prstGeom prst="rect">
                        <a:avLst/>
                      </a:prstGeom>
                    </p:spPr>
                  </p:pic>
                </p:oleObj>
              </mc:Fallback>
            </mc:AlternateContent>
          </a:graphicData>
        </a:graphic>
      </p:graphicFrame>
    </p:spTree>
    <p:extLst>
      <p:ext uri="{BB962C8B-B14F-4D97-AF65-F5344CB8AC3E}">
        <p14:creationId xmlns:p14="http://schemas.microsoft.com/office/powerpoint/2010/main" val="3361181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349" y="2970252"/>
            <a:ext cx="7772400" cy="553998"/>
          </a:xfrm>
        </p:spPr>
        <p:txBody>
          <a:bodyPr>
            <a:spAutoFit/>
          </a:bodyPr>
          <a:lstStyle/>
          <a:p>
            <a:r>
              <a:rPr lang="en-US" dirty="0">
                <a:latin typeface="+mj-lt"/>
              </a:rPr>
              <a:t>Risk Defined and Measured</a:t>
            </a:r>
            <a:endParaRPr lang="en-US" b="0" dirty="0">
              <a:latin typeface="+mj-lt"/>
            </a:endParaRPr>
          </a:p>
        </p:txBody>
      </p:sp>
    </p:spTree>
    <p:extLst>
      <p:ext uri="{BB962C8B-B14F-4D97-AF65-F5344CB8AC3E}">
        <p14:creationId xmlns:p14="http://schemas.microsoft.com/office/powerpoint/2010/main" val="3964798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Risk</a:t>
            </a:r>
            <a:endParaRPr lang="en-US" sz="3600" dirty="0">
              <a:latin typeface="+mj-lt"/>
            </a:endParaRPr>
          </a:p>
        </p:txBody>
      </p:sp>
      <p:sp>
        <p:nvSpPr>
          <p:cNvPr id="3" name="Content Placeholder 2"/>
          <p:cNvSpPr>
            <a:spLocks noGrp="1"/>
          </p:cNvSpPr>
          <p:nvPr>
            <p:ph idx="1"/>
          </p:nvPr>
        </p:nvSpPr>
        <p:spPr>
          <a:xfrm>
            <a:off x="431073" y="1217004"/>
            <a:ext cx="8229600" cy="1492716"/>
          </a:xfrm>
        </p:spPr>
        <p:txBody>
          <a:bodyPr>
            <a:spAutoFit/>
          </a:bodyPr>
          <a:lstStyle/>
          <a:p>
            <a:pPr marL="457200" lvl="1" indent="-457200">
              <a:spcBef>
                <a:spcPts val="1500"/>
              </a:spcBef>
              <a:buFont typeface="+mj-lt"/>
              <a:buAutoNum type="arabicPeriod"/>
            </a:pPr>
            <a:r>
              <a:rPr lang="en-US" altLang="en-US" sz="2400" dirty="0">
                <a:ea typeface="ヒラギノ角ゴ Pro W3" charset="-128"/>
              </a:rPr>
              <a:t>What is risk?</a:t>
            </a:r>
          </a:p>
          <a:p>
            <a:pPr marL="457200" lvl="1" indent="-457200">
              <a:spcBef>
                <a:spcPts val="1500"/>
              </a:spcBef>
              <a:buFont typeface="+mj-lt"/>
              <a:buAutoNum type="arabicPeriod"/>
            </a:pPr>
            <a:r>
              <a:rPr lang="en-US" altLang="en-US" sz="2400" dirty="0">
                <a:ea typeface="ヒラギノ角ゴ Pro W3" charset="-128"/>
              </a:rPr>
              <a:t>How do we measure risk?</a:t>
            </a:r>
          </a:p>
          <a:p>
            <a:pPr marL="457200" lvl="1" indent="-457200">
              <a:spcBef>
                <a:spcPts val="1500"/>
              </a:spcBef>
              <a:buFont typeface="+mj-lt"/>
              <a:buAutoNum type="arabicPeriod"/>
            </a:pPr>
            <a:r>
              <a:rPr lang="en-US" altLang="en-US" sz="2400" dirty="0">
                <a:ea typeface="ヒラギノ角ゴ Pro W3" charset="-128"/>
              </a:rPr>
              <a:t>Will diversification reduce the risk of portfolio?</a:t>
            </a:r>
            <a:endParaRPr lang="en-US" sz="2400" dirty="0"/>
          </a:p>
        </p:txBody>
      </p:sp>
    </p:spTree>
    <p:extLst>
      <p:ext uri="{BB962C8B-B14F-4D97-AF65-F5344CB8AC3E}">
        <p14:creationId xmlns:p14="http://schemas.microsoft.com/office/powerpoint/2010/main" val="2846213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Risk Defined</a:t>
            </a:r>
            <a:endParaRPr lang="en-US" sz="3600" dirty="0">
              <a:latin typeface="+mj-lt"/>
            </a:endParaRPr>
          </a:p>
        </p:txBody>
      </p:sp>
      <p:sp>
        <p:nvSpPr>
          <p:cNvPr id="3" name="Content Placeholder 2"/>
          <p:cNvSpPr>
            <a:spLocks noGrp="1"/>
          </p:cNvSpPr>
          <p:nvPr>
            <p:ph idx="1"/>
          </p:nvPr>
        </p:nvSpPr>
        <p:spPr>
          <a:xfrm>
            <a:off x="439782" y="1217639"/>
            <a:ext cx="7942218" cy="2231380"/>
          </a:xfrm>
        </p:spPr>
        <p:txBody>
          <a:bodyPr wrap="square">
            <a:spAutoFit/>
          </a:bodyPr>
          <a:lstStyle/>
          <a:p>
            <a:r>
              <a:rPr lang="en-US" altLang="en-US" sz="2400" dirty="0">
                <a:ea typeface="ヒラギノ角ゴ Pro W3" charset="-128"/>
              </a:rPr>
              <a:t>Risk refers to potential variability in future cash flows.</a:t>
            </a:r>
          </a:p>
          <a:p>
            <a:r>
              <a:rPr lang="en-US" altLang="en-US" sz="2400" dirty="0">
                <a:ea typeface="ヒラギノ角ゴ Pro W3" charset="-128"/>
              </a:rPr>
              <a:t>The wider the range of possible future events that can occur, the greater the risk.</a:t>
            </a:r>
          </a:p>
          <a:p>
            <a:r>
              <a:rPr lang="en-US" altLang="en-US" sz="2400" dirty="0">
                <a:ea typeface="ヒラギノ角ゴ Pro W3" charset="-128"/>
              </a:rPr>
              <a:t>Thus, the returns </a:t>
            </a:r>
            <a:r>
              <a:rPr lang="en-US" altLang="en-US" sz="2400" dirty="0">
                <a:solidFill>
                  <a:srgbClr val="FF0000"/>
                </a:solidFill>
                <a:ea typeface="ヒラギノ角ゴ Pro W3" charset="-128"/>
              </a:rPr>
              <a:t>on common stock </a:t>
            </a:r>
            <a:r>
              <a:rPr lang="en-US" altLang="en-US" sz="2400" dirty="0">
                <a:ea typeface="ヒラギノ角ゴ Pro W3" charset="-128"/>
              </a:rPr>
              <a:t>are more risky than returns from investing in </a:t>
            </a:r>
            <a:r>
              <a:rPr lang="en-US" altLang="en-US" sz="2400" dirty="0">
                <a:solidFill>
                  <a:srgbClr val="FF0000"/>
                </a:solidFill>
                <a:ea typeface="ヒラギノ角ゴ Pro W3" charset="-128"/>
              </a:rPr>
              <a:t>a savings account in a bank.</a:t>
            </a:r>
            <a:endParaRPr lang="en-US" sz="2400" dirty="0">
              <a:solidFill>
                <a:srgbClr val="FF0000"/>
              </a:solidFill>
            </a:endParaRPr>
          </a:p>
        </p:txBody>
      </p:sp>
    </p:spTree>
    <p:extLst>
      <p:ext uri="{BB962C8B-B14F-4D97-AF65-F5344CB8AC3E}">
        <p14:creationId xmlns:p14="http://schemas.microsoft.com/office/powerpoint/2010/main" val="1195936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Risk Measured</a:t>
            </a:r>
            <a:endParaRPr lang="en-US" sz="3600" dirty="0">
              <a:latin typeface="+mj-lt"/>
            </a:endParaRPr>
          </a:p>
        </p:txBody>
      </p:sp>
      <p:sp>
        <p:nvSpPr>
          <p:cNvPr id="3" name="Content Placeholder 2"/>
          <p:cNvSpPr>
            <a:spLocks noGrp="1"/>
          </p:cNvSpPr>
          <p:nvPr>
            <p:ph idx="1"/>
          </p:nvPr>
        </p:nvSpPr>
        <p:spPr>
          <a:xfrm>
            <a:off x="449942" y="1217639"/>
            <a:ext cx="8229600" cy="2600712"/>
          </a:xfrm>
        </p:spPr>
        <p:txBody>
          <a:bodyPr>
            <a:spAutoFit/>
          </a:bodyPr>
          <a:lstStyle/>
          <a:p>
            <a:pPr marL="0" indent="0">
              <a:buNone/>
            </a:pPr>
            <a:r>
              <a:rPr lang="en-US" altLang="en-US" sz="2400" dirty="0">
                <a:ea typeface="ヒラギノ角ゴ Pro W3" charset="-128"/>
              </a:rPr>
              <a:t>Consider two investment options:</a:t>
            </a:r>
          </a:p>
          <a:p>
            <a:pPr marL="457200" lvl="1" indent="-457200">
              <a:spcBef>
                <a:spcPts val="1500"/>
              </a:spcBef>
              <a:buFont typeface="+mj-lt"/>
              <a:buAutoNum type="arabicPeriod"/>
            </a:pPr>
            <a:r>
              <a:rPr lang="en-US" altLang="en-US" sz="2400" dirty="0">
                <a:ea typeface="ヒラギノ角ゴ Pro W3" charset="-128"/>
              </a:rPr>
              <a:t>Invest in Treasury bond that offers a 2 percent annual return.</a:t>
            </a:r>
          </a:p>
          <a:p>
            <a:pPr marL="457200" lvl="1" indent="-457200">
              <a:spcBef>
                <a:spcPts val="1500"/>
              </a:spcBef>
              <a:buFont typeface="+mj-lt"/>
              <a:buAutoNum type="arabicPeriod"/>
            </a:pPr>
            <a:r>
              <a:rPr lang="en-US" altLang="en-US" sz="2400" dirty="0">
                <a:ea typeface="ヒラギノ角ゴ Pro W3" charset="-128"/>
              </a:rPr>
              <a:t>Invest in stock of a local publishing company with an expected return of 14 percent based on the payoffs (given on next slide).</a:t>
            </a:r>
            <a:endParaRPr lang="en-US" sz="2400" dirty="0"/>
          </a:p>
        </p:txBody>
      </p:sp>
    </p:spTree>
    <p:extLst>
      <p:ext uri="{BB962C8B-B14F-4D97-AF65-F5344CB8AC3E}">
        <p14:creationId xmlns:p14="http://schemas.microsoft.com/office/powerpoint/2010/main" val="778985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Probability of </a:t>
            </a:r>
            <a:r>
              <a:rPr lang="en-US" altLang="en-US" sz="3600" dirty="0" smtClean="0">
                <a:latin typeface="+mj-lt"/>
                <a:ea typeface="ヒラギノ角ゴ Pro W3" charset="-128"/>
              </a:rPr>
              <a:t>Payoffs </a:t>
            </a:r>
            <a:r>
              <a:rPr lang="en-US" altLang="en-US" sz="2800" dirty="0" smtClean="0">
                <a:latin typeface="+mj-lt"/>
                <a:ea typeface="ヒラギノ角ゴ Pro W3" charset="-128"/>
              </a:rPr>
              <a:t>(2 of 2)</a:t>
            </a:r>
            <a:endParaRPr lang="en-US" sz="2800" dirty="0">
              <a:latin typeface="+mj-lt"/>
            </a:endParaRPr>
          </a:p>
        </p:txBody>
      </p:sp>
      <p:sp>
        <p:nvSpPr>
          <p:cNvPr id="4" name="Content Placeholder 3"/>
          <p:cNvSpPr>
            <a:spLocks noGrp="1"/>
          </p:cNvSpPr>
          <p:nvPr>
            <p:ph idx="1"/>
          </p:nvPr>
        </p:nvSpPr>
        <p:spPr>
          <a:xfrm>
            <a:off x="439782" y="1217640"/>
            <a:ext cx="1371600" cy="381000"/>
          </a:xfrm>
        </p:spPr>
        <p:txBody>
          <a:bodyPr>
            <a:spAutoFit/>
          </a:bodyPr>
          <a:lstStyle/>
          <a:p>
            <a:r>
              <a:rPr lang="en-US" altLang="en-US" sz="2400" b="1" dirty="0">
                <a:ea typeface="ヒラギノ角ゴ Pro W3" charset="-128"/>
              </a:rPr>
              <a:t>Stock</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188070536"/>
              </p:ext>
            </p:extLst>
          </p:nvPr>
        </p:nvGraphicFramePr>
        <p:xfrm>
          <a:off x="457200" y="1717857"/>
          <a:ext cx="8229600" cy="2194560"/>
        </p:xfrm>
        <a:graphic>
          <a:graphicData uri="http://schemas.openxmlformats.org/drawingml/2006/table">
            <a:tbl>
              <a:tblPr firstRow="1" bandRow="1">
                <a:tableStyleId>{3B4B98B0-60AC-42C2-AFA5-B58CD77FA1E5}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28600">
                <a:tc>
                  <a:txBody>
                    <a:bodyPr/>
                    <a:lstStyle/>
                    <a:p>
                      <a:pPr algn="ctr"/>
                      <a:r>
                        <a:rPr lang="en-US" sz="1800" b="1" i="0" u="none" strike="noStrike" kern="1200" baseline="0" dirty="0">
                          <a:solidFill>
                            <a:schemeClr val="bg1"/>
                          </a:solidFill>
                          <a:latin typeface="+mn-lt"/>
                          <a:ea typeface="+mn-ea"/>
                          <a:cs typeface="+mn-cs"/>
                        </a:rPr>
                        <a:t>Chance of Occurrence</a:t>
                      </a:r>
                      <a:endParaRPr lang="en-US"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800" b="1" i="0" u="none" strike="noStrike" kern="1200" baseline="0" dirty="0">
                          <a:solidFill>
                            <a:schemeClr val="bg1"/>
                          </a:solidFill>
                          <a:latin typeface="+mn-lt"/>
                          <a:ea typeface="+mn-ea"/>
                          <a:cs typeface="+mn-cs"/>
                        </a:rPr>
                        <a:t>Rate of Return on Investment</a:t>
                      </a:r>
                      <a:endParaRPr lang="en-US"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50260">
                <a:tc>
                  <a:txBody>
                    <a:bodyPr/>
                    <a:lstStyle/>
                    <a:p>
                      <a:r>
                        <a:rPr lang="en-US" sz="1800" b="0" i="0" u="none" strike="noStrike" kern="1200" baseline="0" dirty="0">
                          <a:solidFill>
                            <a:schemeClr val="tx1"/>
                          </a:solidFill>
                          <a:latin typeface="+mn-lt"/>
                          <a:ea typeface="+mn-ea"/>
                          <a:cs typeface="+mn-cs"/>
                        </a:rPr>
                        <a:t>1 chance in 10 (10% chance)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36285">
                <a:tc>
                  <a:txBody>
                    <a:bodyPr/>
                    <a:lstStyle/>
                    <a:p>
                      <a:r>
                        <a:rPr lang="en-US" sz="1800" b="0" i="0" u="none" strike="noStrike" kern="1200" baseline="0" dirty="0">
                          <a:solidFill>
                            <a:schemeClr val="tx1"/>
                          </a:solidFill>
                          <a:latin typeface="+mn-lt"/>
                          <a:ea typeface="+mn-ea"/>
                          <a:cs typeface="+mn-cs"/>
                        </a:rPr>
                        <a:t>2 chances in 10 (20% chance)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269910">
                <a:tc>
                  <a:txBody>
                    <a:bodyPr/>
                    <a:lstStyle/>
                    <a:p>
                      <a:r>
                        <a:rPr lang="en-US" sz="1800" b="0" i="0" u="none" strike="noStrike" kern="1200" baseline="0" dirty="0">
                          <a:solidFill>
                            <a:schemeClr val="tx1"/>
                          </a:solidFill>
                          <a:latin typeface="+mn-lt"/>
                          <a:ea typeface="+mn-ea"/>
                          <a:cs typeface="+mn-cs"/>
                        </a:rPr>
                        <a:t>4 chances in 10 (40% chance)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55935">
                <a:tc>
                  <a:txBody>
                    <a:bodyPr/>
                    <a:lstStyle/>
                    <a:p>
                      <a:r>
                        <a:rPr lang="en-US" sz="1800" b="0" i="0" u="none" strike="noStrike" kern="1200" baseline="0" dirty="0">
                          <a:solidFill>
                            <a:schemeClr val="tx1"/>
                          </a:solidFill>
                          <a:latin typeface="+mn-lt"/>
                          <a:ea typeface="+mn-ea"/>
                          <a:cs typeface="+mn-cs"/>
                        </a:rPr>
                        <a:t>2 chances in 10 (20% chance)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359340">
                <a:tc>
                  <a:txBody>
                    <a:bodyPr/>
                    <a:lstStyle/>
                    <a:p>
                      <a:r>
                        <a:rPr lang="en-US" sz="1800" b="0" i="0" u="none" strike="noStrike" kern="1200" baseline="0" dirty="0">
                          <a:solidFill>
                            <a:schemeClr val="tx1"/>
                          </a:solidFill>
                          <a:latin typeface="+mn-lt"/>
                          <a:ea typeface="+mn-ea"/>
                          <a:cs typeface="+mn-cs"/>
                        </a:rPr>
                        <a:t>1 chance in 10 (10% chance)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bl>
          </a:graphicData>
        </a:graphic>
      </p:graphicFrame>
      <p:sp>
        <p:nvSpPr>
          <p:cNvPr id="5" name="Content Placeholder 4"/>
          <p:cNvSpPr>
            <a:spLocks noGrp="1"/>
          </p:cNvSpPr>
          <p:nvPr>
            <p:ph idx="13"/>
          </p:nvPr>
        </p:nvSpPr>
        <p:spPr>
          <a:xfrm>
            <a:off x="439782" y="4151787"/>
            <a:ext cx="8229600" cy="815608"/>
          </a:xfrm>
        </p:spPr>
        <p:txBody>
          <a:bodyPr>
            <a:spAutoFit/>
          </a:bodyPr>
          <a:lstStyle/>
          <a:p>
            <a:r>
              <a:rPr lang="en-US" altLang="en-US" sz="2400" b="1" dirty="0">
                <a:ea typeface="ヒラギノ角ゴ Pro W3" charset="-128"/>
              </a:rPr>
              <a:t>Treasury Bond</a:t>
            </a:r>
          </a:p>
          <a:p>
            <a:pPr lvl="1"/>
            <a:r>
              <a:rPr lang="en-US" altLang="en-US" sz="2400" dirty="0">
                <a:ea typeface="ヒラギノ角ゴ Pro W3" charset="-128"/>
              </a:rPr>
              <a:t>100% chance of 2%</a:t>
            </a:r>
            <a:endParaRPr lang="en-US" sz="2400" dirty="0"/>
          </a:p>
        </p:txBody>
      </p:sp>
    </p:spTree>
    <p:extLst>
      <p:ext uri="{BB962C8B-B14F-4D97-AF65-F5344CB8AC3E}">
        <p14:creationId xmlns:p14="http://schemas.microsoft.com/office/powerpoint/2010/main" val="3380874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The Meaning and Measurement of Risk and Return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Meaning and Measurement of Risk and Return</a:t>
            </a:r>
          </a:p>
          <a:p>
            <a:endParaRPr lang="en-US" dirty="0"/>
          </a:p>
        </p:txBody>
      </p:sp>
    </p:spTree>
    <p:extLst>
      <p:ext uri="{BB962C8B-B14F-4D97-AF65-F5344CB8AC3E}">
        <p14:creationId xmlns:p14="http://schemas.microsoft.com/office/powerpoint/2010/main" val="217872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Expected Rate of Return</a:t>
            </a:r>
            <a:endParaRPr lang="en-US" sz="3600" dirty="0">
              <a:latin typeface="+mj-lt"/>
            </a:endParaRPr>
          </a:p>
        </p:txBody>
      </p:sp>
      <p:sp>
        <p:nvSpPr>
          <p:cNvPr id="3" name="Content Placeholder 2"/>
          <p:cNvSpPr>
            <a:spLocks noGrp="1"/>
          </p:cNvSpPr>
          <p:nvPr>
            <p:ph idx="1"/>
          </p:nvPr>
        </p:nvSpPr>
        <p:spPr>
          <a:xfrm>
            <a:off x="439782" y="1217640"/>
            <a:ext cx="8229600" cy="1746632"/>
          </a:xfrm>
        </p:spPr>
        <p:txBody>
          <a:bodyPr>
            <a:spAutoFit/>
          </a:bodyPr>
          <a:lstStyle/>
          <a:p>
            <a:r>
              <a:rPr lang="en-US" altLang="en-US" sz="2400" dirty="0">
                <a:ea typeface="ヒラギノ角ゴ Pro W3" charset="-128"/>
              </a:rPr>
              <a:t>Treasury bond = 1×2% = 2%</a:t>
            </a:r>
          </a:p>
          <a:p>
            <a:r>
              <a:rPr lang="en-US" altLang="en-US" sz="2400" dirty="0">
                <a:ea typeface="ヒラギノ角ゴ Pro W3" charset="-128"/>
              </a:rPr>
              <a:t>Stock</a:t>
            </a:r>
          </a:p>
          <a:p>
            <a:pPr marL="457200" lvl="1" indent="0">
              <a:buNone/>
            </a:pPr>
            <a:r>
              <a:rPr lang="en-US" sz="2400" dirty="0"/>
              <a:t>= 0.1</a:t>
            </a:r>
            <a:r>
              <a:rPr lang="en-US" altLang="en-US" sz="2400" dirty="0">
                <a:ea typeface="ヒラギノ角ゴ Pro W3" charset="-128"/>
              </a:rPr>
              <a:t>×</a:t>
            </a:r>
            <a:r>
              <a:rPr lang="en-US" sz="2400" dirty="0"/>
              <a:t>(−10) + 0.2</a:t>
            </a:r>
            <a:r>
              <a:rPr lang="en-US" altLang="en-US" sz="2400" dirty="0">
                <a:ea typeface="ヒラギノ角ゴ Pro W3" charset="-128"/>
              </a:rPr>
              <a:t>×</a:t>
            </a:r>
            <a:r>
              <a:rPr lang="en-US" sz="2400" dirty="0"/>
              <a:t>5% + 0.4</a:t>
            </a:r>
            <a:r>
              <a:rPr lang="en-US" altLang="en-US" sz="2400" dirty="0">
                <a:ea typeface="ヒラギノ角ゴ Pro W3" charset="-128"/>
              </a:rPr>
              <a:t>×</a:t>
            </a:r>
            <a:r>
              <a:rPr lang="en-US" sz="2400" dirty="0"/>
              <a:t>15% + 0.2</a:t>
            </a:r>
            <a:r>
              <a:rPr lang="en-US" altLang="en-US" sz="2400" dirty="0">
                <a:ea typeface="ヒラギノ角ゴ Pro W3" charset="-128"/>
              </a:rPr>
              <a:t>×</a:t>
            </a:r>
            <a:r>
              <a:rPr lang="en-US" sz="2400" dirty="0"/>
              <a:t>25% + 0.1</a:t>
            </a:r>
            <a:r>
              <a:rPr lang="en-US" altLang="en-US" sz="2400" dirty="0">
                <a:ea typeface="ヒラギノ角ゴ Pro W3" charset="-128"/>
              </a:rPr>
              <a:t>×</a:t>
            </a:r>
            <a:r>
              <a:rPr lang="en-US" sz="2400" dirty="0"/>
              <a:t>30% = 14%</a:t>
            </a:r>
          </a:p>
        </p:txBody>
      </p:sp>
    </p:spTree>
    <p:extLst>
      <p:ext uri="{BB962C8B-B14F-4D97-AF65-F5344CB8AC3E}">
        <p14:creationId xmlns:p14="http://schemas.microsoft.com/office/powerpoint/2010/main" val="2519001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29" y="404932"/>
            <a:ext cx="8010720" cy="1661993"/>
          </a:xfrm>
        </p:spPr>
        <p:txBody>
          <a:bodyPr wrap="square">
            <a:spAutoFit/>
          </a:bodyPr>
          <a:lstStyle/>
          <a:p>
            <a:r>
              <a:rPr lang="en-US" sz="3600" dirty="0">
                <a:latin typeface="+mj-lt"/>
              </a:rPr>
              <a:t>Figure </a:t>
            </a:r>
            <a:r>
              <a:rPr lang="en-US" sz="3600" dirty="0" smtClean="0">
                <a:latin typeface="+mj-lt"/>
              </a:rPr>
              <a:t>6.1 </a:t>
            </a:r>
            <a:r>
              <a:rPr lang="en-US" sz="3600" dirty="0">
                <a:latin typeface="+mj-lt"/>
              </a:rPr>
              <a:t>The Probability Distribution of the Returns on Two Investments</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1" y="2245528"/>
            <a:ext cx="8137006" cy="404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859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10294"/>
            <a:ext cx="8229600" cy="553998"/>
          </a:xfrm>
        </p:spPr>
        <p:txBody>
          <a:bodyPr>
            <a:spAutoFit/>
          </a:bodyPr>
          <a:lstStyle/>
          <a:p>
            <a:r>
              <a:rPr lang="en-US" sz="3600" dirty="0">
                <a:latin typeface="+mj-lt"/>
              </a:rPr>
              <a:t>Treasury Bond versus Stock</a:t>
            </a:r>
          </a:p>
        </p:txBody>
      </p:sp>
      <p:sp>
        <p:nvSpPr>
          <p:cNvPr id="3" name="Content Placeholder 2"/>
          <p:cNvSpPr>
            <a:spLocks noGrp="1"/>
          </p:cNvSpPr>
          <p:nvPr>
            <p:ph idx="1"/>
          </p:nvPr>
        </p:nvSpPr>
        <p:spPr>
          <a:xfrm>
            <a:off x="439782" y="1217004"/>
            <a:ext cx="8229600" cy="1107996"/>
          </a:xfrm>
        </p:spPr>
        <p:txBody>
          <a:bodyPr>
            <a:spAutoFit/>
          </a:bodyPr>
          <a:lstStyle/>
          <a:p>
            <a:r>
              <a:rPr lang="en-US" altLang="en-US" sz="2400" dirty="0">
                <a:ea typeface="ヒラギノ角ゴ Pro W3" charset="-128"/>
              </a:rPr>
              <a:t>We observe from Figure </a:t>
            </a:r>
            <a:r>
              <a:rPr lang="en-US" altLang="en-US" sz="2400" dirty="0" smtClean="0">
                <a:ea typeface="ヒラギノ角ゴ Pro W3" charset="-128"/>
              </a:rPr>
              <a:t>6.1 </a:t>
            </a:r>
            <a:r>
              <a:rPr lang="en-US" altLang="en-US" sz="2400" dirty="0">
                <a:ea typeface="ヒラギノ角ゴ Pro W3" charset="-128"/>
              </a:rPr>
              <a:t>that the stock of the publishing company is more risky, but it also offers the potential of a higher payoff.</a:t>
            </a:r>
            <a:endParaRPr lang="en-US" sz="2400" dirty="0"/>
          </a:p>
        </p:txBody>
      </p:sp>
    </p:spTree>
    <p:extLst>
      <p:ext uri="{BB962C8B-B14F-4D97-AF65-F5344CB8AC3E}">
        <p14:creationId xmlns:p14="http://schemas.microsoft.com/office/powerpoint/2010/main" val="2457384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418368"/>
            <a:ext cx="8229600" cy="553998"/>
          </a:xfrm>
        </p:spPr>
        <p:txBody>
          <a:bodyPr>
            <a:spAutoFit/>
          </a:bodyPr>
          <a:lstStyle/>
          <a:p>
            <a:r>
              <a:rPr lang="en-US" altLang="en-US" sz="3600" dirty="0">
                <a:latin typeface="+mj-lt"/>
                <a:ea typeface="ヒラギノ角ゴ Pro W3" charset="-128"/>
              </a:rPr>
              <a:t>Standard Deviation (S.D.) </a:t>
            </a:r>
            <a:r>
              <a:rPr lang="en-US" altLang="en-US" sz="2800" dirty="0">
                <a:latin typeface="+mj-lt"/>
                <a:ea typeface="ヒラギノ角ゴ Pro W3" charset="-128"/>
              </a:rPr>
              <a:t>(1 of 2)</a:t>
            </a:r>
            <a:endParaRPr lang="en-US" sz="3600" dirty="0">
              <a:latin typeface="+mj-lt"/>
            </a:endParaRPr>
          </a:p>
        </p:txBody>
      </p:sp>
      <p:sp>
        <p:nvSpPr>
          <p:cNvPr id="3" name="Content Placeholder 2"/>
          <p:cNvSpPr>
            <a:spLocks noGrp="1"/>
          </p:cNvSpPr>
          <p:nvPr>
            <p:ph idx="1"/>
          </p:nvPr>
        </p:nvSpPr>
        <p:spPr>
          <a:xfrm>
            <a:off x="439782" y="1217004"/>
            <a:ext cx="8229600" cy="1669688"/>
          </a:xfrm>
        </p:spPr>
        <p:txBody>
          <a:bodyPr>
            <a:spAutoFit/>
          </a:bodyPr>
          <a:lstStyle/>
          <a:p>
            <a:r>
              <a:rPr lang="en-US" altLang="en-US" sz="2400" dirty="0">
                <a:ea typeface="ヒラギノ角ゴ Pro W3" charset="-128"/>
              </a:rPr>
              <a:t>Standard deviation (S.D.) is one way to measure risk. It measures the volatility or riskiness of portfolio returns.</a:t>
            </a:r>
          </a:p>
          <a:p>
            <a:r>
              <a:rPr lang="en-US" altLang="en-US" sz="2400" dirty="0">
                <a:ea typeface="ヒラギノ角ゴ Pro W3" charset="-128"/>
              </a:rPr>
              <a:t>S.D. = square root of the weighted average squared deviation of each possible return from the expected return.</a:t>
            </a:r>
            <a:endParaRPr lang="en-US" sz="2400" dirty="0"/>
          </a:p>
        </p:txBody>
      </p:sp>
    </p:spTree>
    <p:extLst>
      <p:ext uri="{BB962C8B-B14F-4D97-AF65-F5344CB8AC3E}">
        <p14:creationId xmlns:p14="http://schemas.microsoft.com/office/powerpoint/2010/main" val="3913774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1073" y="418368"/>
            <a:ext cx="8229600" cy="553998"/>
          </a:xfrm>
        </p:spPr>
        <p:txBody>
          <a:bodyPr>
            <a:spAutoFit/>
          </a:bodyPr>
          <a:lstStyle/>
          <a:p>
            <a:r>
              <a:rPr lang="en-US" altLang="en-US" sz="3600" dirty="0">
                <a:latin typeface="+mj-lt"/>
                <a:ea typeface="ヒラギノ角ゴ Pro W3" charset="-128"/>
              </a:rPr>
              <a:t>Standard Deviation (S.D.) </a:t>
            </a:r>
            <a:r>
              <a:rPr lang="en-US" altLang="en-US" sz="2800" dirty="0">
                <a:latin typeface="+mj-lt"/>
                <a:ea typeface="ヒラギノ角ゴ Pro W3" charset="-128"/>
              </a:rPr>
              <a:t>(2 of 2)</a:t>
            </a:r>
            <a:endParaRPr lang="en-US" sz="2800" dirty="0">
              <a:latin typeface="+mj-lt"/>
            </a:endParaRPr>
          </a:p>
        </p:txBody>
      </p:sp>
      <p:graphicFrame>
        <p:nvGraphicFramePr>
          <p:cNvPr id="4" name="Object 3" descr="The equation is as follows: &#10;• Sigma equals open square bracket open parens negative 10 percent minus 14 percent close parens power 2 open parens 0.10 close parens plus open parens 5 percent minus 14 percent close parens power 2 open parens 0.20 close parens plus open parens 15 percent minus 14 percent close parens power 2 open parens 0.40 close parens plus open parens 25 percent minus 14 percent close parens power 2 open parens 0.20 close parens plus open parens 30 percent minus 14 percent close parens power 2 open parens 0.10 close parens close square bracket to the power 1 by 2."/>
          <p:cNvGraphicFramePr>
            <a:graphicFrameLocks noChangeAspect="1"/>
          </p:cNvGraphicFramePr>
          <p:nvPr>
            <p:extLst>
              <p:ext uri="{D42A27DB-BD31-4B8C-83A1-F6EECF244321}">
                <p14:modId xmlns:p14="http://schemas.microsoft.com/office/powerpoint/2010/main" val="2466239566"/>
              </p:ext>
            </p:extLst>
          </p:nvPr>
        </p:nvGraphicFramePr>
        <p:xfrm>
          <a:off x="900113" y="1227137"/>
          <a:ext cx="7297737" cy="2125663"/>
        </p:xfrm>
        <a:graphic>
          <a:graphicData uri="http://schemas.openxmlformats.org/presentationml/2006/ole">
            <mc:AlternateContent xmlns:mc="http://schemas.openxmlformats.org/markup-compatibility/2006">
              <mc:Choice xmlns:v="urn:schemas-microsoft-com:vml" Requires="v">
                <p:oleObj spid="_x0000_s43443" name="Equation" r:id="rId3" imgW="3238200" imgH="977760" progId="Equation.DSMT4">
                  <p:embed/>
                </p:oleObj>
              </mc:Choice>
              <mc:Fallback>
                <p:oleObj name="Equation" r:id="rId3" imgW="3238200" imgH="977760" progId="Equation.DSMT4">
                  <p:embed/>
                  <p:pic>
                    <p:nvPicPr>
                      <p:cNvPr id="0" name=""/>
                      <p:cNvPicPr/>
                      <p:nvPr/>
                    </p:nvPicPr>
                    <p:blipFill>
                      <a:blip r:embed="rId4"/>
                      <a:stretch>
                        <a:fillRect/>
                      </a:stretch>
                    </p:blipFill>
                    <p:spPr>
                      <a:xfrm>
                        <a:off x="900113" y="1227137"/>
                        <a:ext cx="7297737" cy="2125663"/>
                      </a:xfrm>
                      <a:prstGeom prst="rect">
                        <a:avLst/>
                      </a:prstGeom>
                    </p:spPr>
                  </p:pic>
                </p:oleObj>
              </mc:Fallback>
            </mc:AlternateContent>
          </a:graphicData>
        </a:graphic>
      </p:graphicFrame>
      <p:graphicFrame>
        <p:nvGraphicFramePr>
          <p:cNvPr id="5" name="Object 4" descr=" Equals the square root of 124 percent equals 11.14 percent."/>
          <p:cNvGraphicFramePr>
            <a:graphicFrameLocks noChangeAspect="1"/>
          </p:cNvGraphicFramePr>
          <p:nvPr>
            <p:extLst>
              <p:ext uri="{D42A27DB-BD31-4B8C-83A1-F6EECF244321}">
                <p14:modId xmlns:p14="http://schemas.microsoft.com/office/powerpoint/2010/main" val="2558433911"/>
              </p:ext>
            </p:extLst>
          </p:nvPr>
        </p:nvGraphicFramePr>
        <p:xfrm>
          <a:off x="1066800" y="3648075"/>
          <a:ext cx="3022600" cy="541338"/>
        </p:xfrm>
        <a:graphic>
          <a:graphicData uri="http://schemas.openxmlformats.org/presentationml/2006/ole">
            <mc:AlternateContent xmlns:mc="http://schemas.openxmlformats.org/markup-compatibility/2006">
              <mc:Choice xmlns:v="urn:schemas-microsoft-com:vml" Requires="v">
                <p:oleObj spid="_x0000_s43444" name="Equation" r:id="rId5" imgW="1231560" imgH="228600" progId="Equation.DSMT4">
                  <p:embed/>
                </p:oleObj>
              </mc:Choice>
              <mc:Fallback>
                <p:oleObj name="Equation" r:id="rId5" imgW="1231560" imgH="228600" progId="Equation.DSMT4">
                  <p:embed/>
                  <p:pic>
                    <p:nvPicPr>
                      <p:cNvPr id="0" name=""/>
                      <p:cNvPicPr/>
                      <p:nvPr/>
                    </p:nvPicPr>
                    <p:blipFill>
                      <a:blip r:embed="rId6"/>
                      <a:stretch>
                        <a:fillRect/>
                      </a:stretch>
                    </p:blipFill>
                    <p:spPr>
                      <a:xfrm>
                        <a:off x="1066800" y="3648075"/>
                        <a:ext cx="3022600" cy="541338"/>
                      </a:xfrm>
                      <a:prstGeom prst="rect">
                        <a:avLst/>
                      </a:prstGeom>
                    </p:spPr>
                  </p:pic>
                </p:oleObj>
              </mc:Fallback>
            </mc:AlternateContent>
          </a:graphicData>
        </a:graphic>
      </p:graphicFrame>
    </p:spTree>
    <p:extLst>
      <p:ext uri="{BB962C8B-B14F-4D97-AF65-F5344CB8AC3E}">
        <p14:creationId xmlns:p14="http://schemas.microsoft.com/office/powerpoint/2010/main" val="1286098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491" y="442985"/>
            <a:ext cx="8305800" cy="861774"/>
          </a:xfrm>
        </p:spPr>
        <p:txBody>
          <a:bodyPr wrap="square">
            <a:spAutoFit/>
          </a:bodyPr>
          <a:lstStyle/>
          <a:p>
            <a:r>
              <a:rPr lang="en-US" sz="2800" dirty="0">
                <a:latin typeface="+mj-lt"/>
              </a:rPr>
              <a:t>Table </a:t>
            </a:r>
            <a:r>
              <a:rPr lang="en-US" sz="2800" dirty="0" smtClean="0">
                <a:latin typeface="+mj-lt"/>
              </a:rPr>
              <a:t>6.2 </a:t>
            </a:r>
            <a:r>
              <a:rPr lang="en-US" sz="2800" dirty="0">
                <a:latin typeface="+mj-lt"/>
              </a:rPr>
              <a:t>Measuring the Variance and Standard Deviation of the Publishing Company Investment</a:t>
            </a:r>
          </a:p>
        </p:txBody>
      </p:sp>
      <p:pic>
        <p:nvPicPr>
          <p:cNvPr id="38343" name="Picture 25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12" y="1878284"/>
            <a:ext cx="8142440" cy="4173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607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22" y="413015"/>
            <a:ext cx="8229600" cy="553998"/>
          </a:xfrm>
        </p:spPr>
        <p:txBody>
          <a:bodyPr>
            <a:spAutoFit/>
          </a:bodyPr>
          <a:lstStyle/>
          <a:p>
            <a:r>
              <a:rPr lang="en-US" altLang="en-US" sz="3600" dirty="0">
                <a:latin typeface="+mj-lt"/>
              </a:rPr>
              <a:t>Comments on Standard Deviation</a:t>
            </a:r>
            <a:endParaRPr lang="en-US" sz="3600" dirty="0">
              <a:latin typeface="+mj-lt"/>
            </a:endParaRPr>
          </a:p>
        </p:txBody>
      </p:sp>
      <p:sp>
        <p:nvSpPr>
          <p:cNvPr id="12" name="Content Placeholder 11"/>
          <p:cNvSpPr>
            <a:spLocks noGrp="1"/>
          </p:cNvSpPr>
          <p:nvPr>
            <p:ph idx="1"/>
          </p:nvPr>
        </p:nvSpPr>
        <p:spPr>
          <a:xfrm>
            <a:off x="439782" y="1217639"/>
            <a:ext cx="8229600" cy="4639732"/>
          </a:xfrm>
        </p:spPr>
        <p:txBody>
          <a:bodyPr>
            <a:spAutoFit/>
          </a:bodyPr>
          <a:lstStyle/>
          <a:p>
            <a:r>
              <a:rPr lang="en-US" altLang="en-US" sz="2400" dirty="0">
                <a:latin typeface="+mj-lt"/>
              </a:rPr>
              <a:t>There is a 66.67 percent probability that the actual returns will fall between 2.86 percent and 25.14 percent. So actual returns are far from certain!</a:t>
            </a:r>
          </a:p>
          <a:p>
            <a:r>
              <a:rPr lang="en-US" altLang="en-US" sz="2400" dirty="0">
                <a:latin typeface="+mj-lt"/>
              </a:rPr>
              <a:t>Risk is relative; to judge whether 11.14 percent is high or low risk, we need to compare the standard deviation of this stock to the </a:t>
            </a:r>
            <a:r>
              <a:rPr lang="en-US" altLang="en-US" sz="2400" dirty="0"/>
              <a:t>standard deviation</a:t>
            </a:r>
            <a:r>
              <a:rPr lang="en-US" altLang="en-US" sz="2400" dirty="0">
                <a:latin typeface="+mj-lt"/>
              </a:rPr>
              <a:t> of other investment alternatives.</a:t>
            </a:r>
          </a:p>
          <a:p>
            <a:r>
              <a:rPr lang="en-US" altLang="en-US" sz="2400" dirty="0">
                <a:latin typeface="+mj-lt"/>
              </a:rPr>
              <a:t>To get the full picture, we need to consider not only the </a:t>
            </a:r>
            <a:r>
              <a:rPr lang="en-US" altLang="en-US" sz="2400" dirty="0"/>
              <a:t>standard deviation</a:t>
            </a:r>
            <a:r>
              <a:rPr lang="en-US" altLang="en-US" sz="2400" dirty="0">
                <a:latin typeface="+mj-lt"/>
              </a:rPr>
              <a:t> but also the </a:t>
            </a:r>
            <a:r>
              <a:rPr lang="en-US" altLang="en-US" sz="2400" dirty="0" smtClean="0">
                <a:latin typeface="+mj-lt"/>
              </a:rPr>
              <a:t>expected </a:t>
            </a:r>
            <a:r>
              <a:rPr lang="en-US" altLang="en-US" sz="2400" dirty="0">
                <a:latin typeface="+mj-lt"/>
              </a:rPr>
              <a:t>return. </a:t>
            </a:r>
          </a:p>
          <a:p>
            <a:r>
              <a:rPr lang="en-US" altLang="en-US" sz="2400" dirty="0">
                <a:latin typeface="+mj-lt"/>
              </a:rPr>
              <a:t>The choice of a particular investment depends on the investor</a:t>
            </a:r>
            <a:r>
              <a:rPr lang="ja-JP" altLang="en-US" sz="2400" dirty="0">
                <a:latin typeface="+mj-lt"/>
              </a:rPr>
              <a:t>’</a:t>
            </a:r>
            <a:r>
              <a:rPr lang="en-US" altLang="en-US" sz="2400" dirty="0">
                <a:latin typeface="+mj-lt"/>
              </a:rPr>
              <a:t>s attitude toward risk</a:t>
            </a:r>
            <a:r>
              <a:rPr lang="en-US" altLang="en-US" sz="2400" dirty="0" smtClean="0">
                <a:latin typeface="+mj-lt"/>
              </a:rPr>
              <a:t>.</a:t>
            </a:r>
            <a:endParaRPr lang="en-US" sz="2400" b="1" dirty="0">
              <a:latin typeface="+mj-lt"/>
            </a:endParaRPr>
          </a:p>
        </p:txBody>
      </p:sp>
    </p:spTree>
    <p:extLst>
      <p:ext uri="{BB962C8B-B14F-4D97-AF65-F5344CB8AC3E}">
        <p14:creationId xmlns:p14="http://schemas.microsoft.com/office/powerpoint/2010/main" val="3059069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530" y="2414074"/>
            <a:ext cx="7772400" cy="1107996"/>
          </a:xfrm>
        </p:spPr>
        <p:txBody>
          <a:bodyPr>
            <a:spAutoFit/>
          </a:bodyPr>
          <a:lstStyle/>
          <a:p>
            <a:r>
              <a:rPr lang="en-US" dirty="0">
                <a:latin typeface="+mj-lt"/>
              </a:rPr>
              <a:t>Rates of </a:t>
            </a:r>
            <a:r>
              <a:rPr lang="en-US" dirty="0" smtClean="0">
                <a:latin typeface="+mj-lt"/>
              </a:rPr>
              <a:t>Return</a:t>
            </a:r>
            <a:r>
              <a:rPr lang="en-US" dirty="0">
                <a:latin typeface="+mj-lt"/>
              </a:rPr>
              <a:t>: The Investor's Experience</a:t>
            </a:r>
            <a:endParaRPr lang="en-US" b="0" dirty="0">
              <a:latin typeface="+mj-lt"/>
            </a:endParaRPr>
          </a:p>
        </p:txBody>
      </p:sp>
    </p:spTree>
    <p:extLst>
      <p:ext uri="{BB962C8B-B14F-4D97-AF65-F5344CB8AC3E}">
        <p14:creationId xmlns:p14="http://schemas.microsoft.com/office/powerpoint/2010/main" val="2699211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364" y="410294"/>
            <a:ext cx="8229600" cy="553998"/>
          </a:xfrm>
        </p:spPr>
        <p:txBody>
          <a:bodyPr>
            <a:spAutoFit/>
          </a:bodyPr>
          <a:lstStyle/>
          <a:p>
            <a:r>
              <a:rPr lang="en-US" sz="3600" dirty="0">
                <a:latin typeface="+mj-lt"/>
              </a:rPr>
              <a:t>Figure </a:t>
            </a:r>
            <a:r>
              <a:rPr lang="en-US" sz="3600" dirty="0" smtClean="0">
                <a:latin typeface="+mj-lt"/>
              </a:rPr>
              <a:t>6.2 </a:t>
            </a:r>
            <a:r>
              <a:rPr lang="en-US" sz="3600" dirty="0">
                <a:latin typeface="+mj-lt"/>
              </a:rPr>
              <a:t>Historical Rates of Return</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844" y="410294"/>
            <a:ext cx="6668639" cy="501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654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5679"/>
            <a:ext cx="8229600" cy="1097280"/>
          </a:xfrm>
        </p:spPr>
        <p:txBody>
          <a:bodyPr>
            <a:spAutoFit/>
          </a:bodyPr>
          <a:lstStyle/>
          <a:p>
            <a:r>
              <a:rPr lang="en-US" sz="3600" dirty="0">
                <a:latin typeface="+mj-lt"/>
              </a:rPr>
              <a:t>Rates of Return: The Investor’s Experience (1926–2016)</a:t>
            </a:r>
          </a:p>
        </p:txBody>
      </p:sp>
      <p:sp>
        <p:nvSpPr>
          <p:cNvPr id="3" name="Content Placeholder 2"/>
          <p:cNvSpPr>
            <a:spLocks noGrp="1"/>
          </p:cNvSpPr>
          <p:nvPr>
            <p:ph idx="1"/>
          </p:nvPr>
        </p:nvSpPr>
        <p:spPr>
          <a:xfrm>
            <a:off x="431708" y="1827269"/>
            <a:ext cx="8229600" cy="3162404"/>
          </a:xfrm>
        </p:spPr>
        <p:txBody>
          <a:bodyPr>
            <a:spAutoFit/>
          </a:bodyPr>
          <a:lstStyle/>
          <a:p>
            <a:pPr marL="0" indent="0">
              <a:buNone/>
            </a:pPr>
            <a:r>
              <a:rPr lang="en-US" altLang="en-US" sz="2400" dirty="0">
                <a:ea typeface="ヒラギノ角ゴ Pro W3" charset="-128"/>
              </a:rPr>
              <a:t>Figure </a:t>
            </a:r>
            <a:r>
              <a:rPr lang="en-US" altLang="en-US" sz="2400" dirty="0" smtClean="0">
                <a:ea typeface="ヒラギノ角ゴ Pro W3" charset="-128"/>
              </a:rPr>
              <a:t>6.2 </a:t>
            </a:r>
            <a:r>
              <a:rPr lang="en-US" altLang="en-US" sz="2400" dirty="0">
                <a:ea typeface="ヒラギノ角ゴ Pro W3" charset="-128"/>
              </a:rPr>
              <a:t>shows:</a:t>
            </a:r>
          </a:p>
          <a:p>
            <a:pPr marL="457200" lvl="1" indent="-457200">
              <a:spcBef>
                <a:spcPts val="1500"/>
              </a:spcBef>
              <a:buNone/>
            </a:pPr>
            <a:r>
              <a:rPr lang="en-US" altLang="en-US" sz="2400" dirty="0">
                <a:ea typeface="ヒラギノ角ゴ Pro W3" charset="-128"/>
              </a:rPr>
              <a:t>A. The direct relationship between risk and return.</a:t>
            </a:r>
          </a:p>
          <a:p>
            <a:pPr marL="457200" lvl="1" indent="-457200">
              <a:spcBef>
                <a:spcPts val="1500"/>
              </a:spcBef>
              <a:buNone/>
            </a:pPr>
            <a:r>
              <a:rPr lang="en-US" altLang="en-US" sz="2400" dirty="0">
                <a:ea typeface="ヒラギノ角ゴ Pro W3" charset="-128"/>
              </a:rPr>
              <a:t>B. Only common stocks provide a reasonable hedge against inflation.</a:t>
            </a:r>
          </a:p>
          <a:p>
            <a:r>
              <a:rPr lang="en-US" altLang="en-US" sz="2400" dirty="0">
                <a:ea typeface="ヒラギノ角ゴ Pro W3" charset="-128"/>
              </a:rPr>
              <a:t>The study also observed that between 1926 and 2016, large stocks had negative returns in 22 of 91 years, while Treasury bills generated negative returns in only one year.</a:t>
            </a:r>
            <a:endParaRPr lang="en-US" sz="2400" dirty="0"/>
          </a:p>
        </p:txBody>
      </p:sp>
    </p:spTree>
    <p:extLst>
      <p:ext uri="{BB962C8B-B14F-4D97-AF65-F5344CB8AC3E}">
        <p14:creationId xmlns:p14="http://schemas.microsoft.com/office/powerpoint/2010/main" val="3583982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189" y="2416254"/>
            <a:ext cx="7772400" cy="1107996"/>
          </a:xfrm>
        </p:spPr>
        <p:txBody>
          <a:bodyPr>
            <a:spAutoFit/>
          </a:bodyPr>
          <a:lstStyle/>
          <a:p>
            <a:r>
              <a:rPr lang="en-US" dirty="0">
                <a:latin typeface="+mj-lt"/>
              </a:rPr>
              <a:t>Expected Return Defined and Measured</a:t>
            </a:r>
            <a:endParaRPr lang="en-US" b="0" dirty="0">
              <a:latin typeface="+mj-lt"/>
            </a:endParaRPr>
          </a:p>
        </p:txBody>
      </p:sp>
    </p:spTree>
    <p:extLst>
      <p:ext uri="{BB962C8B-B14F-4D97-AF65-F5344CB8AC3E}">
        <p14:creationId xmlns:p14="http://schemas.microsoft.com/office/powerpoint/2010/main" val="3421426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005" y="2970252"/>
            <a:ext cx="7772400" cy="553998"/>
          </a:xfrm>
        </p:spPr>
        <p:txBody>
          <a:bodyPr>
            <a:spAutoFit/>
          </a:bodyPr>
          <a:lstStyle/>
          <a:p>
            <a:r>
              <a:rPr lang="en-US" dirty="0">
                <a:latin typeface="+mj-lt"/>
              </a:rPr>
              <a:t>Risk and Diversification </a:t>
            </a:r>
            <a:endParaRPr lang="en-US" sz="2000" b="0" dirty="0">
              <a:latin typeface="+mj-lt"/>
            </a:endParaRPr>
          </a:p>
        </p:txBody>
      </p:sp>
    </p:spTree>
    <p:extLst>
      <p:ext uri="{BB962C8B-B14F-4D97-AF65-F5344CB8AC3E}">
        <p14:creationId xmlns:p14="http://schemas.microsoft.com/office/powerpoint/2010/main" val="779359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Portfolio</a:t>
            </a:r>
            <a:endParaRPr lang="en-US" sz="3600" dirty="0">
              <a:latin typeface="+mj-lt"/>
            </a:endParaRPr>
          </a:p>
        </p:txBody>
      </p:sp>
      <p:sp>
        <p:nvSpPr>
          <p:cNvPr id="3" name="Content Placeholder 2"/>
          <p:cNvSpPr>
            <a:spLocks noGrp="1"/>
          </p:cNvSpPr>
          <p:nvPr>
            <p:ph idx="1"/>
          </p:nvPr>
        </p:nvSpPr>
        <p:spPr>
          <a:xfrm>
            <a:off x="439782" y="1217639"/>
            <a:ext cx="8229600" cy="2562240"/>
          </a:xfrm>
        </p:spPr>
        <p:txBody>
          <a:bodyPr>
            <a:spAutoFit/>
          </a:bodyPr>
          <a:lstStyle/>
          <a:p>
            <a:r>
              <a:rPr lang="en-US" altLang="en-US" sz="2400" dirty="0">
                <a:ea typeface="ヒラギノ角ゴ Pro W3" charset="-128"/>
              </a:rPr>
              <a:t>Portfolio refers to combining several assets.</a:t>
            </a:r>
          </a:p>
          <a:p>
            <a:r>
              <a:rPr lang="en-US" altLang="en-US" sz="2400" dirty="0">
                <a:ea typeface="ヒラギノ角ゴ Pro W3" charset="-128"/>
              </a:rPr>
              <a:t>Examples of portfolio:</a:t>
            </a:r>
          </a:p>
          <a:p>
            <a:pPr lvl="1"/>
            <a:r>
              <a:rPr lang="en-US" altLang="en-US" sz="2400" dirty="0">
                <a:ea typeface="ヒラギノ角ゴ Pro W3" charset="-128"/>
              </a:rPr>
              <a:t>Investing in multiple financial assets (stocks – $6000, bonds – $3000, T-bills – $1000)</a:t>
            </a:r>
          </a:p>
          <a:p>
            <a:pPr lvl="1"/>
            <a:r>
              <a:rPr lang="en-US" altLang="en-US" sz="2400" dirty="0">
                <a:ea typeface="ヒラギノ角ゴ Pro W3" charset="-128"/>
              </a:rPr>
              <a:t>Investing in multiple items from a single market (example: investing in 30 different stocks)</a:t>
            </a:r>
            <a:endParaRPr lang="en-US" sz="2400" dirty="0"/>
          </a:p>
        </p:txBody>
      </p:sp>
    </p:spTree>
    <p:extLst>
      <p:ext uri="{BB962C8B-B14F-4D97-AF65-F5344CB8AC3E}">
        <p14:creationId xmlns:p14="http://schemas.microsoft.com/office/powerpoint/2010/main" val="1494468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sz="3600" dirty="0">
                <a:latin typeface="+mj-lt"/>
              </a:rPr>
              <a:t>Risk and Diversification</a:t>
            </a:r>
            <a:endParaRPr lang="en-US" sz="2000" dirty="0">
              <a:latin typeface="+mj-lt"/>
            </a:endParaRPr>
          </a:p>
        </p:txBody>
      </p:sp>
      <p:sp>
        <p:nvSpPr>
          <p:cNvPr id="3" name="Content Placeholder 2"/>
          <p:cNvSpPr>
            <a:spLocks noGrp="1"/>
          </p:cNvSpPr>
          <p:nvPr>
            <p:ph idx="1"/>
          </p:nvPr>
        </p:nvSpPr>
        <p:spPr>
          <a:xfrm>
            <a:off x="439782" y="1217640"/>
            <a:ext cx="8229600" cy="3352800"/>
          </a:xfrm>
        </p:spPr>
        <p:txBody>
          <a:bodyPr>
            <a:spAutoFit/>
          </a:bodyPr>
          <a:lstStyle/>
          <a:p>
            <a:r>
              <a:rPr lang="en-US" altLang="en-US" sz="2400" dirty="0">
                <a:ea typeface="ヒラギノ角ゴ Pro W3" charset="-128"/>
              </a:rPr>
              <a:t>Total risk of portfolio is due to two types of risk:</a:t>
            </a:r>
          </a:p>
          <a:p>
            <a:pPr lvl="1"/>
            <a:r>
              <a:rPr lang="en-US" altLang="en-US" sz="2400" b="1" dirty="0">
                <a:ea typeface="ヒラギノ角ゴ Pro W3" charset="-128"/>
              </a:rPr>
              <a:t>Systematic</a:t>
            </a:r>
            <a:r>
              <a:rPr lang="en-US" altLang="en-US" sz="2400" dirty="0">
                <a:ea typeface="ヒラギノ角ゴ Pro W3" charset="-128"/>
              </a:rPr>
              <a:t> (or market risk) is risk that affects all firms (e.g., tax rate changes, war)</a:t>
            </a:r>
          </a:p>
          <a:p>
            <a:pPr lvl="1"/>
            <a:r>
              <a:rPr lang="en-US" altLang="en-US" sz="2400" b="1" dirty="0">
                <a:ea typeface="ヒラギノ角ゴ Pro W3" charset="-128"/>
              </a:rPr>
              <a:t>Unsystematic</a:t>
            </a:r>
            <a:r>
              <a:rPr lang="en-US" altLang="en-US" sz="2400" dirty="0">
                <a:ea typeface="ヒラギノ角ゴ Pro W3" charset="-128"/>
              </a:rPr>
              <a:t> (or company-unique risk) is risk that affects only a specific firm (e.g., labor strikes, CEO change)</a:t>
            </a:r>
          </a:p>
          <a:p>
            <a:r>
              <a:rPr lang="en-US" altLang="en-US" sz="2400" dirty="0">
                <a:ea typeface="ヒラギノ角ゴ Pro W3" charset="-128"/>
              </a:rPr>
              <a:t>Only unsystematic risk can be reduced or eliminated through effective diversification. </a:t>
            </a:r>
            <a:endParaRPr lang="en-US" sz="2400" dirty="0"/>
          </a:p>
        </p:txBody>
      </p:sp>
    </p:spTree>
    <p:extLst>
      <p:ext uri="{BB962C8B-B14F-4D97-AF65-F5344CB8AC3E}">
        <p14:creationId xmlns:p14="http://schemas.microsoft.com/office/powerpoint/2010/main" val="927767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04963"/>
            <a:ext cx="8229600" cy="1107996"/>
          </a:xfrm>
        </p:spPr>
        <p:txBody>
          <a:bodyPr>
            <a:spAutoFit/>
          </a:bodyPr>
          <a:lstStyle/>
          <a:p>
            <a:r>
              <a:rPr lang="en-US" sz="3600" dirty="0">
                <a:latin typeface="+mj-lt"/>
              </a:rPr>
              <a:t>Figure </a:t>
            </a:r>
            <a:r>
              <a:rPr lang="en-US" sz="3600" dirty="0" smtClean="0">
                <a:latin typeface="+mj-lt"/>
              </a:rPr>
              <a:t>6.3 </a:t>
            </a:r>
            <a:r>
              <a:rPr lang="en-US" sz="3600" dirty="0">
                <a:latin typeface="+mj-lt"/>
              </a:rPr>
              <a:t>Variability of Returns Compared with Size of Portfolio</a:t>
            </a: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1" y="1786757"/>
            <a:ext cx="8137006" cy="450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83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09575"/>
            <a:ext cx="8229600" cy="553998"/>
          </a:xfrm>
        </p:spPr>
        <p:txBody>
          <a:bodyPr>
            <a:spAutoFit/>
          </a:bodyPr>
          <a:lstStyle/>
          <a:p>
            <a:r>
              <a:rPr lang="en-US" altLang="en-US" sz="3600" dirty="0">
                <a:latin typeface="+mj-lt"/>
                <a:ea typeface="ヒラギノ角ゴ Pro W3" charset="-128"/>
              </a:rPr>
              <a:t>Correlation and Risk </a:t>
            </a:r>
            <a:r>
              <a:rPr lang="en-US" altLang="en-US" sz="3600" dirty="0" smtClean="0">
                <a:latin typeface="+mj-lt"/>
                <a:ea typeface="ヒラギノ角ゴ Pro W3" charset="-128"/>
              </a:rPr>
              <a:t>Reduction </a:t>
            </a:r>
            <a:r>
              <a:rPr lang="en-US" altLang="en-US" sz="2800" dirty="0" smtClean="0">
                <a:latin typeface="+mj-lt"/>
                <a:ea typeface="ヒラギノ角ゴ Pro W3" charset="-128"/>
              </a:rPr>
              <a:t>(1 </a:t>
            </a:r>
            <a:r>
              <a:rPr lang="en-US" altLang="en-US" sz="2800" dirty="0">
                <a:latin typeface="+mj-lt"/>
                <a:ea typeface="ヒラギノ角ゴ Pro W3" charset="-128"/>
              </a:rPr>
              <a:t>of 2)</a:t>
            </a:r>
            <a:endParaRPr lang="en-US" sz="2800" dirty="0">
              <a:latin typeface="+mj-lt"/>
            </a:endParaRPr>
          </a:p>
        </p:txBody>
      </p:sp>
      <p:sp>
        <p:nvSpPr>
          <p:cNvPr id="3" name="Content Placeholder 2"/>
          <p:cNvSpPr>
            <a:spLocks noGrp="1"/>
          </p:cNvSpPr>
          <p:nvPr>
            <p:ph idx="1"/>
          </p:nvPr>
        </p:nvSpPr>
        <p:spPr>
          <a:xfrm>
            <a:off x="441233" y="1827269"/>
            <a:ext cx="8229600" cy="3108543"/>
          </a:xfrm>
        </p:spPr>
        <p:txBody>
          <a:bodyPr>
            <a:spAutoFit/>
          </a:bodyPr>
          <a:lstStyle/>
          <a:p>
            <a:r>
              <a:rPr lang="en-US" altLang="en-US" sz="2400" dirty="0">
                <a:ea typeface="ヒラギノ角ゴ Pro W3" charset="-128"/>
              </a:rPr>
              <a:t>The main motive for holding multiple assets or creating a portfolio of stocks (called diversification) is to reduce the overall risk exposure.</a:t>
            </a:r>
            <a:r>
              <a:rPr lang="en-US" altLang="en-US" sz="2400" b="1" dirty="0">
                <a:ea typeface="ヒラギノ角ゴ Pro W3" charset="-128"/>
              </a:rPr>
              <a:t> </a:t>
            </a:r>
            <a:r>
              <a:rPr lang="en-US" altLang="en-US" sz="2400" dirty="0">
                <a:ea typeface="ヒラギノ角ゴ Pro W3" charset="-128"/>
              </a:rPr>
              <a:t>The degree of reduction depends on the correlation among the assets.</a:t>
            </a:r>
          </a:p>
          <a:p>
            <a:pPr lvl="1"/>
            <a:r>
              <a:rPr lang="en-US" altLang="en-US" sz="2400" dirty="0">
                <a:ea typeface="ヒラギノ角ゴ Pro W3" charset="-128"/>
              </a:rPr>
              <a:t>If two stocks are perfectly positively correlated, diversification has </a:t>
            </a:r>
            <a:r>
              <a:rPr lang="en-US" altLang="en-US" sz="2400" b="1" dirty="0">
                <a:ea typeface="ヒラギノ角ゴ Pro W3" charset="-128"/>
              </a:rPr>
              <a:t>no effect</a:t>
            </a:r>
            <a:r>
              <a:rPr lang="en-US" altLang="en-US" sz="2400" dirty="0">
                <a:ea typeface="ヒラギノ角ゴ Pro W3" charset="-128"/>
              </a:rPr>
              <a:t> on risk.</a:t>
            </a:r>
          </a:p>
          <a:p>
            <a:pPr lvl="1"/>
            <a:r>
              <a:rPr lang="en-US" altLang="en-US" sz="2400" dirty="0">
                <a:ea typeface="ヒラギノ角ゴ Pro W3" charset="-128"/>
              </a:rPr>
              <a:t>If two stocks are perfectly negatively correlated, the portfolio is perfectly diversified.</a:t>
            </a:r>
            <a:endParaRPr lang="en-US" sz="2400" dirty="0"/>
          </a:p>
        </p:txBody>
      </p:sp>
    </p:spTree>
    <p:extLst>
      <p:ext uri="{BB962C8B-B14F-4D97-AF65-F5344CB8AC3E}">
        <p14:creationId xmlns:p14="http://schemas.microsoft.com/office/powerpoint/2010/main" val="2205875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08940"/>
            <a:ext cx="8229600" cy="553998"/>
          </a:xfrm>
        </p:spPr>
        <p:txBody>
          <a:bodyPr>
            <a:spAutoFit/>
          </a:bodyPr>
          <a:lstStyle/>
          <a:p>
            <a:r>
              <a:rPr lang="en-US" altLang="en-US" sz="3600" dirty="0">
                <a:latin typeface="+mj-lt"/>
                <a:ea typeface="ヒラギノ角ゴ Pro W3" charset="-128"/>
              </a:rPr>
              <a:t>Correlation and Risk </a:t>
            </a:r>
            <a:r>
              <a:rPr lang="en-US" altLang="en-US" sz="3600" dirty="0" smtClean="0">
                <a:latin typeface="+mj-lt"/>
                <a:ea typeface="ヒラギノ角ゴ Pro W3" charset="-128"/>
              </a:rPr>
              <a:t>Reduction </a:t>
            </a:r>
            <a:r>
              <a:rPr lang="en-US" altLang="en-US" sz="2800" dirty="0" smtClean="0">
                <a:latin typeface="+mj-lt"/>
                <a:ea typeface="ヒラギノ角ゴ Pro W3" charset="-128"/>
              </a:rPr>
              <a:t>(2 </a:t>
            </a:r>
            <a:r>
              <a:rPr lang="en-US" altLang="en-US" sz="2800" dirty="0">
                <a:latin typeface="+mj-lt"/>
                <a:ea typeface="ヒラギノ角ゴ Pro W3" charset="-128"/>
              </a:rPr>
              <a:t>of 2)</a:t>
            </a:r>
            <a:endParaRPr lang="en-US" sz="2800" dirty="0">
              <a:latin typeface="+mj-lt"/>
            </a:endParaRPr>
          </a:p>
        </p:txBody>
      </p:sp>
      <p:sp>
        <p:nvSpPr>
          <p:cNvPr id="3" name="Content Placeholder 2"/>
          <p:cNvSpPr>
            <a:spLocks noGrp="1"/>
          </p:cNvSpPr>
          <p:nvPr>
            <p:ph idx="1"/>
          </p:nvPr>
        </p:nvSpPr>
        <p:spPr>
          <a:xfrm>
            <a:off x="435654" y="1219835"/>
            <a:ext cx="8229600" cy="1107996"/>
          </a:xfrm>
        </p:spPr>
        <p:txBody>
          <a:bodyPr>
            <a:spAutoFit/>
          </a:bodyPr>
          <a:lstStyle/>
          <a:p>
            <a:r>
              <a:rPr lang="en-US" altLang="en-US" sz="2400" dirty="0">
                <a:ea typeface="ヒラギノ角ゴ Pro W3" charset="-128"/>
              </a:rPr>
              <a:t>Thus, while building a portfolio, we should pick securities/assets that have negative or low-positive correlation to realize diversification benefits.</a:t>
            </a:r>
            <a:endParaRPr lang="en-US" sz="2400" dirty="0"/>
          </a:p>
        </p:txBody>
      </p:sp>
    </p:spTree>
    <p:extLst>
      <p:ext uri="{BB962C8B-B14F-4D97-AF65-F5344CB8AC3E}">
        <p14:creationId xmlns:p14="http://schemas.microsoft.com/office/powerpoint/2010/main" val="1305038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45" y="410294"/>
            <a:ext cx="8229600" cy="553998"/>
          </a:xfrm>
        </p:spPr>
        <p:txBody>
          <a:bodyPr>
            <a:spAutoFit/>
          </a:bodyPr>
          <a:lstStyle/>
          <a:p>
            <a:r>
              <a:rPr lang="en-US" sz="3600" dirty="0">
                <a:latin typeface="+mj-lt"/>
              </a:rPr>
              <a:t>Market Risk or Systematic Risk</a:t>
            </a:r>
          </a:p>
        </p:txBody>
      </p:sp>
      <p:sp>
        <p:nvSpPr>
          <p:cNvPr id="3" name="Content Placeholder 2"/>
          <p:cNvSpPr>
            <a:spLocks noGrp="1"/>
          </p:cNvSpPr>
          <p:nvPr>
            <p:ph idx="1"/>
          </p:nvPr>
        </p:nvSpPr>
        <p:spPr>
          <a:xfrm>
            <a:off x="439782" y="1219090"/>
            <a:ext cx="8229600" cy="1746632"/>
          </a:xfrm>
        </p:spPr>
        <p:txBody>
          <a:bodyPr>
            <a:spAutoFit/>
          </a:bodyPr>
          <a:lstStyle/>
          <a:p>
            <a:r>
              <a:rPr lang="en-US" altLang="en-US" sz="2400" dirty="0">
                <a:ea typeface="ヒラギノ角ゴ Pro W3" charset="-128"/>
              </a:rPr>
              <a:t>Measuring Market Risk:</a:t>
            </a:r>
          </a:p>
          <a:p>
            <a:pPr lvl="1"/>
            <a:r>
              <a:rPr lang="en-US" altLang="en-US" sz="2400" dirty="0">
                <a:ea typeface="ヒラギノ角ゴ Pro W3" charset="-128"/>
              </a:rPr>
              <a:t>eBay vs. S&amp;P 500 Index</a:t>
            </a:r>
          </a:p>
          <a:p>
            <a:r>
              <a:rPr lang="en-US" altLang="en-US" sz="2400" dirty="0">
                <a:ea typeface="ヒラギノ角ゴ Pro W3" charset="-128"/>
              </a:rPr>
              <a:t>Table </a:t>
            </a:r>
            <a:r>
              <a:rPr lang="en-US" altLang="en-US" sz="2400" dirty="0" smtClean="0">
                <a:ea typeface="ヒラギノ角ゴ Pro W3" charset="-128"/>
              </a:rPr>
              <a:t>6.3 </a:t>
            </a:r>
            <a:r>
              <a:rPr lang="en-US" altLang="en-US" sz="2400" dirty="0">
                <a:ea typeface="ヒラギノ角ゴ Pro W3" charset="-128"/>
              </a:rPr>
              <a:t>and Figure </a:t>
            </a:r>
            <a:r>
              <a:rPr lang="en-US" altLang="en-US" sz="2400" dirty="0" smtClean="0">
                <a:ea typeface="ヒラギノ角ゴ Pro W3" charset="-128"/>
              </a:rPr>
              <a:t>6.4 </a:t>
            </a:r>
            <a:r>
              <a:rPr lang="en-US" altLang="en-US" sz="2400" dirty="0">
                <a:ea typeface="ヒラギノ角ゴ Pro W3" charset="-128"/>
              </a:rPr>
              <a:t>display the monthly returns for eBay and the S&amp;P 500 Index.</a:t>
            </a:r>
            <a:endParaRPr lang="en-US" sz="2400" dirty="0"/>
          </a:p>
        </p:txBody>
      </p:sp>
    </p:spTree>
    <p:extLst>
      <p:ext uri="{BB962C8B-B14F-4D97-AF65-F5344CB8AC3E}">
        <p14:creationId xmlns:p14="http://schemas.microsoft.com/office/powerpoint/2010/main" val="2679012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83" y="436823"/>
            <a:ext cx="8247018" cy="1292662"/>
          </a:xfrm>
        </p:spPr>
        <p:txBody>
          <a:bodyPr wrap="square">
            <a:spAutoFit/>
          </a:bodyPr>
          <a:lstStyle/>
          <a:p>
            <a:r>
              <a:rPr lang="en-US" sz="2800" dirty="0">
                <a:latin typeface="+mj-lt"/>
              </a:rPr>
              <a:t>Table </a:t>
            </a:r>
            <a:r>
              <a:rPr lang="en-US" sz="2800" dirty="0" smtClean="0">
                <a:latin typeface="+mj-lt"/>
              </a:rPr>
              <a:t>6.3 </a:t>
            </a:r>
            <a:r>
              <a:rPr lang="en-US" sz="2800" dirty="0">
                <a:latin typeface="+mj-lt"/>
              </a:rPr>
              <a:t>Monthly Holding-Period Returns, eBay versus the S&amp;P 500 Index, February 2017 through January </a:t>
            </a:r>
            <a:r>
              <a:rPr lang="en-US" sz="2800" dirty="0" smtClean="0">
                <a:latin typeface="+mj-lt"/>
              </a:rPr>
              <a:t>2018</a:t>
            </a:r>
            <a:endParaRPr lang="en-US" sz="2600" dirty="0">
              <a:latin typeface="+mj-lt"/>
            </a:endParaRPr>
          </a:p>
        </p:txBody>
      </p:sp>
      <p:pic>
        <p:nvPicPr>
          <p:cNvPr id="512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8335" y="1819275"/>
            <a:ext cx="4572093" cy="4540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075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98" y="433826"/>
            <a:ext cx="8331927" cy="1292662"/>
          </a:xfrm>
        </p:spPr>
        <p:txBody>
          <a:bodyPr wrap="square">
            <a:spAutoFit/>
          </a:bodyPr>
          <a:lstStyle/>
          <a:p>
            <a:r>
              <a:rPr lang="en-US" sz="2800" dirty="0">
                <a:latin typeface="+mj-lt"/>
              </a:rPr>
              <a:t>Figure </a:t>
            </a:r>
            <a:r>
              <a:rPr lang="en-US" sz="2800" dirty="0" smtClean="0">
                <a:latin typeface="+mj-lt"/>
              </a:rPr>
              <a:t>6.4 </a:t>
            </a:r>
            <a:r>
              <a:rPr lang="en-US" sz="2800" dirty="0">
                <a:latin typeface="+mj-lt"/>
              </a:rPr>
              <a:t>Monthly Holding-Period Returns, eBay versus the S&amp;P 500 Index, February 2017 through January 2018</a:t>
            </a:r>
            <a:endParaRPr lang="en-US" sz="2800" b="0" dirty="0">
              <a:latin typeface="+mj-lt"/>
            </a:endParaRP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125" y="1895475"/>
            <a:ext cx="6668639" cy="446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576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45" y="410294"/>
            <a:ext cx="8229600" cy="553998"/>
          </a:xfrm>
        </p:spPr>
        <p:txBody>
          <a:bodyPr>
            <a:spAutoFit/>
          </a:bodyPr>
          <a:lstStyle/>
          <a:p>
            <a:r>
              <a:rPr lang="en-US" sz="3600" dirty="0">
                <a:latin typeface="+mj-lt"/>
              </a:rPr>
              <a:t>Measuring Market Risk Equation </a:t>
            </a:r>
            <a:r>
              <a:rPr lang="en-US" sz="3600" dirty="0" smtClean="0">
                <a:latin typeface="+mj-lt"/>
              </a:rPr>
              <a:t>6.6</a:t>
            </a:r>
            <a:endParaRPr lang="en-US" sz="3600" dirty="0">
              <a:latin typeface="+mj-lt"/>
            </a:endParaRPr>
          </a:p>
        </p:txBody>
      </p:sp>
      <p:graphicFrame>
        <p:nvGraphicFramePr>
          <p:cNvPr id="4" name="Object 3" descr="The equation is as follows: &#10;Monthly holding return equals the fraction price sub end of month minus price sub beginning of month by price sub beginning of month."/>
          <p:cNvGraphicFramePr>
            <a:graphicFrameLocks noChangeAspect="1"/>
          </p:cNvGraphicFramePr>
          <p:nvPr>
            <p:extLst>
              <p:ext uri="{D42A27DB-BD31-4B8C-83A1-F6EECF244321}">
                <p14:modId xmlns:p14="http://schemas.microsoft.com/office/powerpoint/2010/main" val="3728829337"/>
              </p:ext>
            </p:extLst>
          </p:nvPr>
        </p:nvGraphicFramePr>
        <p:xfrm>
          <a:off x="814388" y="1517650"/>
          <a:ext cx="7551737" cy="971550"/>
        </p:xfrm>
        <a:graphic>
          <a:graphicData uri="http://schemas.openxmlformats.org/presentationml/2006/ole">
            <mc:AlternateContent xmlns:mc="http://schemas.openxmlformats.org/markup-compatibility/2006">
              <mc:Choice xmlns:v="urn:schemas-microsoft-com:vml" Requires="v">
                <p:oleObj spid="_x0000_s45444" name="Equation" r:id="rId3" imgW="3644640" imgH="469800" progId="Equation.DSMT4">
                  <p:embed/>
                </p:oleObj>
              </mc:Choice>
              <mc:Fallback>
                <p:oleObj name="Equation" r:id="rId3" imgW="3644640" imgH="469800" progId="Equation.DSMT4">
                  <p:embed/>
                  <p:pic>
                    <p:nvPicPr>
                      <p:cNvPr id="0" name=""/>
                      <p:cNvPicPr/>
                      <p:nvPr/>
                    </p:nvPicPr>
                    <p:blipFill>
                      <a:blip r:embed="rId4"/>
                      <a:stretch>
                        <a:fillRect/>
                      </a:stretch>
                    </p:blipFill>
                    <p:spPr>
                      <a:xfrm>
                        <a:off x="814388" y="1517650"/>
                        <a:ext cx="7551737" cy="971550"/>
                      </a:xfrm>
                      <a:prstGeom prst="rect">
                        <a:avLst/>
                      </a:prstGeom>
                    </p:spPr>
                  </p:pic>
                </p:oleObj>
              </mc:Fallback>
            </mc:AlternateContent>
          </a:graphicData>
        </a:graphic>
      </p:graphicFrame>
      <p:graphicFrame>
        <p:nvGraphicFramePr>
          <p:cNvPr id="5" name="Object 4" descr="The equation is as follows: &#10;Equals the fraction price sub end of month by price sub beginning of month minus 1."/>
          <p:cNvGraphicFramePr>
            <a:graphicFrameLocks noChangeAspect="1"/>
          </p:cNvGraphicFramePr>
          <p:nvPr>
            <p:extLst>
              <p:ext uri="{D42A27DB-BD31-4B8C-83A1-F6EECF244321}">
                <p14:modId xmlns:p14="http://schemas.microsoft.com/office/powerpoint/2010/main" val="3852110953"/>
              </p:ext>
            </p:extLst>
          </p:nvPr>
        </p:nvGraphicFramePr>
        <p:xfrm>
          <a:off x="3910013" y="2881313"/>
          <a:ext cx="3238500" cy="915987"/>
        </p:xfrm>
        <a:graphic>
          <a:graphicData uri="http://schemas.openxmlformats.org/presentationml/2006/ole">
            <mc:AlternateContent xmlns:mc="http://schemas.openxmlformats.org/markup-compatibility/2006">
              <mc:Choice xmlns:v="urn:schemas-microsoft-com:vml" Requires="v">
                <p:oleObj spid="_x0000_s45445" name="Equation" r:id="rId5" imgW="1562040" imgH="444240" progId="Equation.DSMT4">
                  <p:embed/>
                </p:oleObj>
              </mc:Choice>
              <mc:Fallback>
                <p:oleObj name="Equation" r:id="rId5" imgW="1562040" imgH="444240" progId="Equation.DSMT4">
                  <p:embed/>
                  <p:pic>
                    <p:nvPicPr>
                      <p:cNvPr id="0" name=""/>
                      <p:cNvPicPr/>
                      <p:nvPr/>
                    </p:nvPicPr>
                    <p:blipFill>
                      <a:blip r:embed="rId6"/>
                      <a:stretch>
                        <a:fillRect/>
                      </a:stretch>
                    </p:blipFill>
                    <p:spPr>
                      <a:xfrm>
                        <a:off x="3910013" y="2881313"/>
                        <a:ext cx="3238500" cy="915987"/>
                      </a:xfrm>
                      <a:prstGeom prst="rect">
                        <a:avLst/>
                      </a:prstGeom>
                    </p:spPr>
                  </p:pic>
                </p:oleObj>
              </mc:Fallback>
            </mc:AlternateContent>
          </a:graphicData>
        </a:graphic>
      </p:graphicFrame>
    </p:spTree>
    <p:extLst>
      <p:ext uri="{BB962C8B-B14F-4D97-AF65-F5344CB8AC3E}">
        <p14:creationId xmlns:p14="http://schemas.microsoft.com/office/powerpoint/2010/main" val="4081422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Holding-Period Return </a:t>
            </a:r>
            <a:r>
              <a:rPr lang="en-US" altLang="en-US" sz="2800" dirty="0">
                <a:latin typeface="+mj-lt"/>
                <a:ea typeface="ヒラギノ角ゴ Pro W3" charset="-128"/>
              </a:rPr>
              <a:t>(1 of 2)</a:t>
            </a:r>
            <a:endParaRPr lang="en-US" sz="2800" dirty="0">
              <a:latin typeface="+mj-lt"/>
            </a:endParaRPr>
          </a:p>
        </p:txBody>
      </p:sp>
      <p:sp>
        <p:nvSpPr>
          <p:cNvPr id="3" name="Content Placeholder 2"/>
          <p:cNvSpPr>
            <a:spLocks noGrp="1"/>
          </p:cNvSpPr>
          <p:nvPr>
            <p:ph idx="1"/>
          </p:nvPr>
        </p:nvSpPr>
        <p:spPr>
          <a:xfrm>
            <a:off x="437401" y="1217005"/>
            <a:ext cx="8305800" cy="1554272"/>
          </a:xfrm>
        </p:spPr>
        <p:txBody>
          <a:bodyPr>
            <a:spAutoFit/>
          </a:bodyPr>
          <a:lstStyle/>
          <a:p>
            <a:r>
              <a:rPr lang="en-US" altLang="en-US" sz="2400" dirty="0">
                <a:ea typeface="ヒラギノ角ゴ Pro W3" charset="-128"/>
              </a:rPr>
              <a:t>Historical or holding-period or realized rate of return</a:t>
            </a:r>
          </a:p>
          <a:p>
            <a:pPr lvl="1"/>
            <a:r>
              <a:rPr lang="en-US" sz="2400" dirty="0"/>
              <a:t>Holding-period return = payoff during the "holding" period. Holding period could be any unit of time such as one day, a few weeks, or a few years.</a:t>
            </a:r>
          </a:p>
        </p:txBody>
      </p:sp>
      <p:graphicFrame>
        <p:nvGraphicFramePr>
          <p:cNvPr id="4" name="Object 3" descr="An image shows an equation as follows: Holding-period dollar gain, DG equals price sub endofperiod plus cash distribution (dividend) minus price sub beginning of period (6-1)."/>
          <p:cNvGraphicFramePr>
            <a:graphicFrameLocks noChangeAspect="1"/>
          </p:cNvGraphicFramePr>
          <p:nvPr>
            <p:extLst>
              <p:ext uri="{D42A27DB-BD31-4B8C-83A1-F6EECF244321}">
                <p14:modId xmlns:p14="http://schemas.microsoft.com/office/powerpoint/2010/main" val="3913947257"/>
              </p:ext>
            </p:extLst>
          </p:nvPr>
        </p:nvGraphicFramePr>
        <p:xfrm>
          <a:off x="535897" y="3069402"/>
          <a:ext cx="8153165" cy="916046"/>
        </p:xfrm>
        <a:graphic>
          <a:graphicData uri="http://schemas.openxmlformats.org/presentationml/2006/ole">
            <mc:AlternateContent xmlns:mc="http://schemas.openxmlformats.org/markup-compatibility/2006">
              <mc:Choice xmlns:v="urn:schemas-microsoft-com:vml" Requires="v">
                <p:oleObj spid="_x0000_s1770" name="Equation" r:id="rId3" imgW="4305240" imgH="482400" progId="Equation.DSMT4">
                  <p:embed/>
                </p:oleObj>
              </mc:Choice>
              <mc:Fallback>
                <p:oleObj name="Equation" r:id="rId3" imgW="4305240" imgH="482400" progId="Equation.DSMT4">
                  <p:embed/>
                  <p:pic>
                    <p:nvPicPr>
                      <p:cNvPr id="0" name=""/>
                      <p:cNvPicPr/>
                      <p:nvPr/>
                    </p:nvPicPr>
                    <p:blipFill>
                      <a:blip r:embed="rId4"/>
                      <a:stretch>
                        <a:fillRect/>
                      </a:stretch>
                    </p:blipFill>
                    <p:spPr>
                      <a:xfrm>
                        <a:off x="535897" y="3069402"/>
                        <a:ext cx="8153165" cy="916046"/>
                      </a:xfrm>
                      <a:prstGeom prst="rect">
                        <a:avLst/>
                      </a:prstGeom>
                    </p:spPr>
                  </p:pic>
                </p:oleObj>
              </mc:Fallback>
            </mc:AlternateContent>
          </a:graphicData>
        </a:graphic>
      </p:graphicFrame>
    </p:spTree>
    <p:extLst>
      <p:ext uri="{BB962C8B-B14F-4D97-AF65-F5344CB8AC3E}">
        <p14:creationId xmlns:p14="http://schemas.microsoft.com/office/powerpoint/2010/main" val="835962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Equations </a:t>
            </a:r>
            <a:r>
              <a:rPr lang="en-US" altLang="en-US" sz="3600" dirty="0" smtClean="0">
                <a:latin typeface="+mj-lt"/>
                <a:ea typeface="ヒラギノ角ゴ Pro W3" charset="-128"/>
              </a:rPr>
              <a:t>6.7 </a:t>
            </a:r>
            <a:r>
              <a:rPr lang="en-US" altLang="en-US" sz="3600" dirty="0">
                <a:latin typeface="+mj-lt"/>
                <a:ea typeface="ヒラギノ角ゴ Pro W3" charset="-128"/>
              </a:rPr>
              <a:t>and </a:t>
            </a:r>
            <a:r>
              <a:rPr lang="en-US" altLang="en-US" sz="3600" dirty="0" smtClean="0">
                <a:latin typeface="+mj-lt"/>
                <a:ea typeface="ヒラギノ角ゴ Pro W3" charset="-128"/>
              </a:rPr>
              <a:t>6.8</a:t>
            </a:r>
            <a:endParaRPr lang="en-US" sz="3600" dirty="0">
              <a:latin typeface="+mj-lt"/>
            </a:endParaRPr>
          </a:p>
        </p:txBody>
      </p:sp>
      <p:graphicFrame>
        <p:nvGraphicFramePr>
          <p:cNvPr id="4" name="Object 3" descr="An image shows an equation as follows: r 1 equals the fraction P sub t plus D sub t by P sub t minus 1 minus 1."/>
          <p:cNvGraphicFramePr>
            <a:graphicFrameLocks noChangeAspect="1"/>
          </p:cNvGraphicFramePr>
          <p:nvPr>
            <p:extLst>
              <p:ext uri="{D42A27DB-BD31-4B8C-83A1-F6EECF244321}">
                <p14:modId xmlns:p14="http://schemas.microsoft.com/office/powerpoint/2010/main" val="3149449533"/>
              </p:ext>
            </p:extLst>
          </p:nvPr>
        </p:nvGraphicFramePr>
        <p:xfrm>
          <a:off x="3541713" y="1230313"/>
          <a:ext cx="2281237" cy="765175"/>
        </p:xfrm>
        <a:graphic>
          <a:graphicData uri="http://schemas.openxmlformats.org/presentationml/2006/ole">
            <mc:AlternateContent xmlns:mc="http://schemas.openxmlformats.org/markup-compatibility/2006">
              <mc:Choice xmlns:v="urn:schemas-microsoft-com:vml" Requires="v">
                <p:oleObj spid="_x0000_s44421" name="Equation" r:id="rId3" imgW="1282680" imgH="431640" progId="Equation.DSMT4">
                  <p:embed/>
                </p:oleObj>
              </mc:Choice>
              <mc:Fallback>
                <p:oleObj name="Equation" r:id="rId3" imgW="1282680" imgH="431640" progId="Equation.DSMT4">
                  <p:embed/>
                  <p:pic>
                    <p:nvPicPr>
                      <p:cNvPr id="0" name=""/>
                      <p:cNvPicPr/>
                      <p:nvPr/>
                    </p:nvPicPr>
                    <p:blipFill>
                      <a:blip r:embed="rId4"/>
                      <a:stretch>
                        <a:fillRect/>
                      </a:stretch>
                    </p:blipFill>
                    <p:spPr>
                      <a:xfrm>
                        <a:off x="3541713" y="1230313"/>
                        <a:ext cx="2281237" cy="765175"/>
                      </a:xfrm>
                      <a:prstGeom prst="rect">
                        <a:avLst/>
                      </a:prstGeom>
                    </p:spPr>
                  </p:pic>
                </p:oleObj>
              </mc:Fallback>
            </mc:AlternateContent>
          </a:graphicData>
        </a:graphic>
      </p:graphicFrame>
      <p:graphicFrame>
        <p:nvGraphicFramePr>
          <p:cNvPr id="5" name="Object 4" descr="An image shows an equation as follows: Average holding-period return equals the fraction return in month 1 plus return in month 2 plus ellipsis plus return in last month by number of monthly returns."/>
          <p:cNvGraphicFramePr>
            <a:graphicFrameLocks noChangeAspect="1"/>
          </p:cNvGraphicFramePr>
          <p:nvPr>
            <p:extLst>
              <p:ext uri="{D42A27DB-BD31-4B8C-83A1-F6EECF244321}">
                <p14:modId xmlns:p14="http://schemas.microsoft.com/office/powerpoint/2010/main" val="3020155660"/>
              </p:ext>
            </p:extLst>
          </p:nvPr>
        </p:nvGraphicFramePr>
        <p:xfrm>
          <a:off x="757238" y="2274888"/>
          <a:ext cx="7385050" cy="1154112"/>
        </p:xfrm>
        <a:graphic>
          <a:graphicData uri="http://schemas.openxmlformats.org/presentationml/2006/ole">
            <mc:AlternateContent xmlns:mc="http://schemas.openxmlformats.org/markup-compatibility/2006">
              <mc:Choice xmlns:v="urn:schemas-microsoft-com:vml" Requires="v">
                <p:oleObj spid="_x0000_s44422" name="Equation" r:id="rId5" imgW="4051080" imgH="634680" progId="Equation.DSMT4">
                  <p:embed/>
                </p:oleObj>
              </mc:Choice>
              <mc:Fallback>
                <p:oleObj name="Equation" r:id="rId5" imgW="4051080" imgH="634680" progId="Equation.DSMT4">
                  <p:embed/>
                  <p:pic>
                    <p:nvPicPr>
                      <p:cNvPr id="0" name=""/>
                      <p:cNvPicPr/>
                      <p:nvPr/>
                    </p:nvPicPr>
                    <p:blipFill>
                      <a:blip r:embed="rId6"/>
                      <a:stretch>
                        <a:fillRect/>
                      </a:stretch>
                    </p:blipFill>
                    <p:spPr>
                      <a:xfrm>
                        <a:off x="757238" y="2274888"/>
                        <a:ext cx="7385050" cy="1154112"/>
                      </a:xfrm>
                      <a:prstGeom prst="rect">
                        <a:avLst/>
                      </a:prstGeom>
                    </p:spPr>
                  </p:pic>
                </p:oleObj>
              </mc:Fallback>
            </mc:AlternateContent>
          </a:graphicData>
        </a:graphic>
      </p:graphicFrame>
    </p:spTree>
    <p:extLst>
      <p:ext uri="{BB962C8B-B14F-4D97-AF65-F5344CB8AC3E}">
        <p14:creationId xmlns:p14="http://schemas.microsoft.com/office/powerpoint/2010/main" val="1416313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From Figure </a:t>
            </a:r>
            <a:r>
              <a:rPr lang="en-US" altLang="en-US" sz="3600" dirty="0" smtClean="0">
                <a:latin typeface="+mj-lt"/>
                <a:ea typeface="ヒラギノ角ゴ Pro W3" charset="-128"/>
              </a:rPr>
              <a:t>6.4 </a:t>
            </a:r>
            <a:r>
              <a:rPr lang="en-US" altLang="en-US" sz="3600" dirty="0">
                <a:latin typeface="+mj-lt"/>
                <a:ea typeface="ヒラギノ角ゴ Pro W3" charset="-128"/>
              </a:rPr>
              <a:t>and Table </a:t>
            </a:r>
            <a:r>
              <a:rPr lang="en-US" altLang="en-US" sz="3600" dirty="0" smtClean="0">
                <a:latin typeface="+mj-lt"/>
                <a:ea typeface="ヒラギノ角ゴ Pro W3" charset="-128"/>
              </a:rPr>
              <a:t>6.3</a:t>
            </a:r>
            <a:endParaRPr lang="en-US" sz="3600" dirty="0">
              <a:latin typeface="+mj-lt"/>
            </a:endParaRPr>
          </a:p>
        </p:txBody>
      </p:sp>
      <p:sp>
        <p:nvSpPr>
          <p:cNvPr id="3" name="Content Placeholder 2"/>
          <p:cNvSpPr>
            <a:spLocks noGrp="1"/>
          </p:cNvSpPr>
          <p:nvPr>
            <p:ph idx="1"/>
          </p:nvPr>
        </p:nvSpPr>
        <p:spPr>
          <a:xfrm>
            <a:off x="439782" y="1217004"/>
            <a:ext cx="8229600" cy="3162404"/>
          </a:xfrm>
        </p:spPr>
        <p:txBody>
          <a:bodyPr>
            <a:spAutoFit/>
          </a:bodyPr>
          <a:lstStyle/>
          <a:p>
            <a:r>
              <a:rPr lang="en-US" altLang="en-US" sz="2400" dirty="0">
                <a:ea typeface="ヒラギノ角ゴ Pro W3" charset="-128"/>
              </a:rPr>
              <a:t>Average monthly return: eBay = 2.15% </a:t>
            </a:r>
          </a:p>
          <a:p>
            <a:r>
              <a:rPr lang="en-US" altLang="en-US" sz="2400" dirty="0">
                <a:ea typeface="ヒラギノ角ゴ Pro W3" charset="-128"/>
              </a:rPr>
              <a:t>S&amp;P 500 Index = 1.86%</a:t>
            </a:r>
          </a:p>
          <a:p>
            <a:r>
              <a:rPr lang="en-US" altLang="en-US" sz="2400" dirty="0">
                <a:ea typeface="ヒラギノ角ゴ Pro W3" charset="-128"/>
              </a:rPr>
              <a:t>Risk was higher for eBay with standard deviation of 4.75 percent versus 1.64 percent for S&amp;P 500.</a:t>
            </a:r>
          </a:p>
          <a:p>
            <a:r>
              <a:rPr lang="en-US" altLang="en-US" sz="2400" dirty="0">
                <a:ea typeface="ヒラギノ角ゴ Pro W3" charset="-128"/>
              </a:rPr>
              <a:t>There is a moderate positive relationship in the movement of returns between eBay and S&amp;P 500 (in 9 of the 12 months) (see Figure </a:t>
            </a:r>
            <a:r>
              <a:rPr lang="en-US" altLang="en-US" sz="2400" dirty="0" smtClean="0">
                <a:ea typeface="ヒラギノ角ゴ Pro W3" charset="-128"/>
              </a:rPr>
              <a:t>6.5</a:t>
            </a:r>
            <a:r>
              <a:rPr lang="en-US" altLang="en-US" sz="2400" dirty="0">
                <a:ea typeface="ヒラギノ角ゴ Pro W3" charset="-128"/>
              </a:rPr>
              <a:t>).</a:t>
            </a:r>
            <a:endParaRPr lang="en-US" sz="2400" dirty="0"/>
          </a:p>
        </p:txBody>
      </p:sp>
    </p:spTree>
    <p:extLst>
      <p:ext uri="{BB962C8B-B14F-4D97-AF65-F5344CB8AC3E}">
        <p14:creationId xmlns:p14="http://schemas.microsoft.com/office/powerpoint/2010/main" val="2171943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438838"/>
            <a:ext cx="7772400" cy="1292662"/>
          </a:xfrm>
        </p:spPr>
        <p:txBody>
          <a:bodyPr>
            <a:spAutoFit/>
          </a:bodyPr>
          <a:lstStyle/>
          <a:p>
            <a:r>
              <a:rPr lang="en-US" sz="2800" dirty="0">
                <a:latin typeface="+mj-lt"/>
              </a:rPr>
              <a:t>Figure </a:t>
            </a:r>
            <a:r>
              <a:rPr lang="en-US" sz="2800" dirty="0" smtClean="0">
                <a:latin typeface="+mj-lt"/>
              </a:rPr>
              <a:t>6.5 </a:t>
            </a:r>
            <a:r>
              <a:rPr lang="en-US" sz="2800" dirty="0">
                <a:latin typeface="+mj-lt"/>
              </a:rPr>
              <a:t>Monthly Holding-Period Returns, eBay versus the S&amp;P 500 Index, February 2017 through January 2018</a:t>
            </a:r>
          </a:p>
        </p:txBody>
      </p:sp>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277" y="1883608"/>
            <a:ext cx="4350190" cy="447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571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47" y="418368"/>
            <a:ext cx="8229600" cy="553998"/>
          </a:xfrm>
        </p:spPr>
        <p:txBody>
          <a:bodyPr>
            <a:spAutoFit/>
          </a:bodyPr>
          <a:lstStyle/>
          <a:p>
            <a:r>
              <a:rPr lang="en-US" altLang="en-US" sz="3600" dirty="0">
                <a:latin typeface="+mj-lt"/>
                <a:ea typeface="ヒラギノ角ゴ Pro W3" charset="-128"/>
              </a:rPr>
              <a:t>Characteristic Line and Beta</a:t>
            </a:r>
            <a:endParaRPr lang="en-US" sz="3600" dirty="0">
              <a:latin typeface="+mj-lt"/>
            </a:endParaRPr>
          </a:p>
        </p:txBody>
      </p:sp>
      <p:sp>
        <p:nvSpPr>
          <p:cNvPr id="3" name="Content Placeholder 2"/>
          <p:cNvSpPr>
            <a:spLocks noGrp="1"/>
          </p:cNvSpPr>
          <p:nvPr>
            <p:ph idx="1"/>
          </p:nvPr>
        </p:nvSpPr>
        <p:spPr>
          <a:xfrm>
            <a:off x="439782" y="1217639"/>
            <a:ext cx="8247018" cy="4078039"/>
          </a:xfrm>
        </p:spPr>
        <p:txBody>
          <a:bodyPr wrap="square">
            <a:spAutoFit/>
          </a:bodyPr>
          <a:lstStyle/>
          <a:p>
            <a:r>
              <a:rPr lang="en-US" altLang="en-US" sz="2400" dirty="0">
                <a:ea typeface="ヒラギノ角ゴ Pro W3" charset="-128"/>
              </a:rPr>
              <a:t>The relationship between eBay and S&amp;P 500 is captured in Figure </a:t>
            </a:r>
            <a:r>
              <a:rPr lang="en-US" altLang="en-US" sz="2400" dirty="0" smtClean="0">
                <a:ea typeface="ヒラギノ角ゴ Pro W3" charset="-128"/>
              </a:rPr>
              <a:t>6.5</a:t>
            </a:r>
            <a:r>
              <a:rPr lang="en-US" altLang="en-US" sz="2400" dirty="0">
                <a:ea typeface="ヒラギノ角ゴ Pro W3" charset="-128"/>
              </a:rPr>
              <a:t>.</a:t>
            </a:r>
          </a:p>
          <a:p>
            <a:r>
              <a:rPr lang="en-US" altLang="en-US" sz="2400" b="1" dirty="0">
                <a:ea typeface="ヒラギノ角ゴ Pro W3" charset="-128"/>
              </a:rPr>
              <a:t>Characteristic line</a:t>
            </a:r>
            <a:r>
              <a:rPr lang="en-US" altLang="en-US" sz="2400" dirty="0">
                <a:ea typeface="ヒラギノ角ゴ Pro W3" charset="-128"/>
              </a:rPr>
              <a:t> is the “line of best fit</a:t>
            </a:r>
            <a:r>
              <a:rPr lang="en-US" altLang="ja-JP" sz="2400" dirty="0">
                <a:ea typeface="ヒラギノ角ゴ Pro W3" charset="-128"/>
              </a:rPr>
              <a:t>”</a:t>
            </a:r>
            <a:r>
              <a:rPr lang="en-US" altLang="en-US" sz="2400" dirty="0">
                <a:ea typeface="ヒラギノ角ゴ Pro W3" charset="-128"/>
              </a:rPr>
              <a:t> for all the stock returns relative to returns of S&amp;P 500.</a:t>
            </a:r>
          </a:p>
          <a:p>
            <a:r>
              <a:rPr lang="en-US" altLang="en-US" sz="2400" dirty="0">
                <a:ea typeface="ヒラギノ角ゴ Pro W3" charset="-128"/>
              </a:rPr>
              <a:t>The </a:t>
            </a:r>
            <a:r>
              <a:rPr lang="en-US" altLang="en-US" sz="2400" b="1" dirty="0">
                <a:ea typeface="ヒラギノ角ゴ Pro W3" charset="-128"/>
              </a:rPr>
              <a:t>slope of the characteristic line</a:t>
            </a:r>
            <a:r>
              <a:rPr lang="en-US" altLang="en-US" sz="2400" dirty="0">
                <a:ea typeface="ヒラギノ角ゴ Pro W3" charset="-128"/>
              </a:rPr>
              <a:t> (= 0.748) measures the average relationship between a stock’s returns and those of the S&amp;P 500 Index Returns. This slope (called </a:t>
            </a:r>
            <a:r>
              <a:rPr lang="en-US" altLang="en-US" sz="2400" b="1" dirty="0">
                <a:ea typeface="ヒラギノ角ゴ Pro W3" charset="-128"/>
              </a:rPr>
              <a:t>beta</a:t>
            </a:r>
            <a:r>
              <a:rPr lang="en-US" altLang="en-US" sz="2400" dirty="0">
                <a:ea typeface="ヒラギノ角ゴ Pro W3" charset="-128"/>
              </a:rPr>
              <a:t>) is a measure of the firm’s market risk; i.e., eBay’s returns are 0.748 times as volatile on average as those of the overall market.</a:t>
            </a:r>
            <a:endParaRPr lang="en-US" sz="2400" dirty="0"/>
          </a:p>
        </p:txBody>
      </p:sp>
    </p:spTree>
    <p:extLst>
      <p:ext uri="{BB962C8B-B14F-4D97-AF65-F5344CB8AC3E}">
        <p14:creationId xmlns:p14="http://schemas.microsoft.com/office/powerpoint/2010/main" val="848494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442985"/>
            <a:ext cx="8305800" cy="861774"/>
          </a:xfrm>
        </p:spPr>
        <p:txBody>
          <a:bodyPr wrap="square">
            <a:spAutoFit/>
          </a:bodyPr>
          <a:lstStyle/>
          <a:p>
            <a:r>
              <a:rPr lang="en-US" sz="2800" dirty="0">
                <a:latin typeface="+mj-lt"/>
              </a:rPr>
              <a:t>Figure </a:t>
            </a:r>
            <a:r>
              <a:rPr lang="en-US" sz="2800" dirty="0" smtClean="0">
                <a:latin typeface="+mj-lt"/>
              </a:rPr>
              <a:t>6.6 </a:t>
            </a:r>
            <a:r>
              <a:rPr lang="en-US" sz="2800" dirty="0">
                <a:latin typeface="+mj-lt"/>
              </a:rPr>
              <a:t>Holding-Period Returns for a Hypothetical Portfolio and the S&amp;P 500 Index</a:t>
            </a: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684" y="1495324"/>
            <a:ext cx="7078894" cy="485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324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254" y="410294"/>
            <a:ext cx="8229600" cy="553998"/>
          </a:xfrm>
        </p:spPr>
        <p:txBody>
          <a:bodyPr>
            <a:spAutoFit/>
          </a:bodyPr>
          <a:lstStyle/>
          <a:p>
            <a:r>
              <a:rPr lang="en-US" altLang="en-US" sz="3600" dirty="0">
                <a:latin typeface="+mj-lt"/>
                <a:ea typeface="ヒラギノ角ゴ Pro W3" charset="-128"/>
              </a:rPr>
              <a:t>Interpreting Beta</a:t>
            </a:r>
            <a:endParaRPr lang="en-US" sz="3600" dirty="0">
              <a:latin typeface="+mj-lt"/>
            </a:endParaRPr>
          </a:p>
        </p:txBody>
      </p:sp>
      <p:sp>
        <p:nvSpPr>
          <p:cNvPr id="3" name="Content Placeholder 2"/>
          <p:cNvSpPr>
            <a:spLocks noGrp="1"/>
          </p:cNvSpPr>
          <p:nvPr>
            <p:ph idx="1"/>
          </p:nvPr>
        </p:nvSpPr>
        <p:spPr>
          <a:xfrm>
            <a:off x="439782" y="1217639"/>
            <a:ext cx="8229600" cy="4116512"/>
          </a:xfrm>
        </p:spPr>
        <p:txBody>
          <a:bodyPr>
            <a:spAutoFit/>
          </a:bodyPr>
          <a:lstStyle/>
          <a:p>
            <a:r>
              <a:rPr lang="en-US" altLang="en-US" sz="2400" dirty="0">
                <a:ea typeface="ヒラギノ角ゴ Pro W3" charset="-128"/>
              </a:rPr>
              <a:t>Beta is the risk that remains for a company even after we have diversified our portfolio.</a:t>
            </a:r>
          </a:p>
          <a:p>
            <a:pPr lvl="1"/>
            <a:r>
              <a:rPr lang="en-US" altLang="en-US" sz="2400" dirty="0">
                <a:ea typeface="ヒラギノ角ゴ Pro W3" charset="-128"/>
              </a:rPr>
              <a:t>A stock with a Beta of 0 has no systematic risk.</a:t>
            </a:r>
          </a:p>
          <a:p>
            <a:pPr lvl="1"/>
            <a:r>
              <a:rPr lang="en-US" altLang="en-US" sz="2400" dirty="0">
                <a:ea typeface="ヒラギノ角ゴ Pro W3" charset="-128"/>
              </a:rPr>
              <a:t>A stock with a Beta of 1 has  systematic risk equal to the “typical” stock in the marketplace.</a:t>
            </a:r>
          </a:p>
          <a:p>
            <a:pPr lvl="1"/>
            <a:r>
              <a:rPr lang="en-US" altLang="en-US" sz="2400" dirty="0">
                <a:ea typeface="ヒラギノ角ゴ Pro W3" charset="-128"/>
              </a:rPr>
              <a:t>A stock with a Beta exceeding 1 has  systematic risk greater than the “typical” stock.</a:t>
            </a:r>
          </a:p>
          <a:p>
            <a:r>
              <a:rPr lang="en-US" altLang="en-US" sz="2400" dirty="0">
                <a:ea typeface="ヒラギノ角ゴ Pro W3" charset="-128"/>
              </a:rPr>
              <a:t>Most stocks have betas between 0.60 and 1.60. Note, the value of beta is highly dependent on the methodology and data used.</a:t>
            </a:r>
            <a:endParaRPr lang="en-US" sz="2400" dirty="0"/>
          </a:p>
        </p:txBody>
      </p:sp>
    </p:spTree>
    <p:extLst>
      <p:ext uri="{BB962C8B-B14F-4D97-AF65-F5344CB8AC3E}">
        <p14:creationId xmlns:p14="http://schemas.microsoft.com/office/powerpoint/2010/main" val="32209304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Portfolio Beta</a:t>
            </a:r>
            <a:endParaRPr lang="en-US" sz="3600" dirty="0">
              <a:latin typeface="+mj-lt"/>
            </a:endParaRPr>
          </a:p>
        </p:txBody>
      </p:sp>
      <p:sp>
        <p:nvSpPr>
          <p:cNvPr id="3" name="Content Placeholder 2"/>
          <p:cNvSpPr>
            <a:spLocks noGrp="1"/>
          </p:cNvSpPr>
          <p:nvPr>
            <p:ph idx="1"/>
          </p:nvPr>
        </p:nvSpPr>
        <p:spPr>
          <a:xfrm>
            <a:off x="439782" y="1217640"/>
            <a:ext cx="8229600" cy="1257299"/>
          </a:xfrm>
        </p:spPr>
        <p:txBody>
          <a:bodyPr>
            <a:spAutoFit/>
          </a:bodyPr>
          <a:lstStyle/>
          <a:p>
            <a:r>
              <a:rPr lang="en-US" altLang="en-US" sz="2400" dirty="0">
                <a:ea typeface="ヒラギノ角ゴ Pro W3" charset="-128"/>
              </a:rPr>
              <a:t>Portfolio beta indicates the percentage change on average of the portfolio for every 1 percent change in the general market.</a:t>
            </a:r>
            <a:endParaRPr lang="en-US" sz="2400" dirty="0"/>
          </a:p>
        </p:txBody>
      </p:sp>
      <p:graphicFrame>
        <p:nvGraphicFramePr>
          <p:cNvPr id="4" name="Object 3" descr="An image shows an equation as follows: Beta sub portfolio equals summation w sub j times beta sub j where w sub j equals percent invested in stock j."/>
          <p:cNvGraphicFramePr>
            <a:graphicFrameLocks noChangeAspect="1"/>
          </p:cNvGraphicFramePr>
          <p:nvPr>
            <p:extLst>
              <p:ext uri="{D42A27DB-BD31-4B8C-83A1-F6EECF244321}">
                <p14:modId xmlns:p14="http://schemas.microsoft.com/office/powerpoint/2010/main" val="1565959758"/>
              </p:ext>
            </p:extLst>
          </p:nvPr>
        </p:nvGraphicFramePr>
        <p:xfrm>
          <a:off x="2018090" y="2642828"/>
          <a:ext cx="4171196" cy="996081"/>
        </p:xfrm>
        <a:graphic>
          <a:graphicData uri="http://schemas.openxmlformats.org/presentationml/2006/ole">
            <mc:AlternateContent xmlns:mc="http://schemas.openxmlformats.org/markup-compatibility/2006">
              <mc:Choice xmlns:v="urn:schemas-microsoft-com:vml" Requires="v">
                <p:oleObj spid="_x0000_s46450" name="Equation" r:id="rId3" imgW="2120760" imgH="507960" progId="Equation.DSMT4">
                  <p:embed/>
                </p:oleObj>
              </mc:Choice>
              <mc:Fallback>
                <p:oleObj name="Equation" r:id="rId3" imgW="2120760" imgH="507960" progId="Equation.DSMT4">
                  <p:embed/>
                  <p:pic>
                    <p:nvPicPr>
                      <p:cNvPr id="0" name=""/>
                      <p:cNvPicPr/>
                      <p:nvPr/>
                    </p:nvPicPr>
                    <p:blipFill>
                      <a:blip r:embed="rId4"/>
                      <a:stretch>
                        <a:fillRect/>
                      </a:stretch>
                    </p:blipFill>
                    <p:spPr>
                      <a:xfrm>
                        <a:off x="2018090" y="2642828"/>
                        <a:ext cx="4171196" cy="996081"/>
                      </a:xfrm>
                      <a:prstGeom prst="rect">
                        <a:avLst/>
                      </a:prstGeom>
                    </p:spPr>
                  </p:pic>
                </p:oleObj>
              </mc:Fallback>
            </mc:AlternateContent>
          </a:graphicData>
        </a:graphic>
      </p:graphicFrame>
      <p:graphicFrame>
        <p:nvGraphicFramePr>
          <p:cNvPr id="5" name="Object 4" descr="An image shows an equation as follows: beta sub i equals beta of stock j."/>
          <p:cNvGraphicFramePr>
            <a:graphicFrameLocks noChangeAspect="1"/>
          </p:cNvGraphicFramePr>
          <p:nvPr>
            <p:extLst>
              <p:ext uri="{D42A27DB-BD31-4B8C-83A1-F6EECF244321}">
                <p14:modId xmlns:p14="http://schemas.microsoft.com/office/powerpoint/2010/main" val="3581897301"/>
              </p:ext>
            </p:extLst>
          </p:nvPr>
        </p:nvGraphicFramePr>
        <p:xfrm>
          <a:off x="2643276" y="3972996"/>
          <a:ext cx="2385924" cy="413782"/>
        </p:xfrm>
        <a:graphic>
          <a:graphicData uri="http://schemas.openxmlformats.org/presentationml/2006/ole">
            <mc:AlternateContent xmlns:mc="http://schemas.openxmlformats.org/markup-compatibility/2006">
              <mc:Choice xmlns:v="urn:schemas-microsoft-com:vml" Requires="v">
                <p:oleObj spid="_x0000_s46451" name="Equation" r:id="rId5" imgW="1307880" imgH="228600" progId="Equation.DSMT4">
                  <p:embed/>
                </p:oleObj>
              </mc:Choice>
              <mc:Fallback>
                <p:oleObj name="Equation" r:id="rId5" imgW="1307880" imgH="228600" progId="Equation.DSMT4">
                  <p:embed/>
                  <p:pic>
                    <p:nvPicPr>
                      <p:cNvPr id="0" name=""/>
                      <p:cNvPicPr/>
                      <p:nvPr/>
                    </p:nvPicPr>
                    <p:blipFill>
                      <a:blip r:embed="rId6"/>
                      <a:stretch>
                        <a:fillRect/>
                      </a:stretch>
                    </p:blipFill>
                    <p:spPr>
                      <a:xfrm>
                        <a:off x="2643276" y="3972996"/>
                        <a:ext cx="2385924" cy="413782"/>
                      </a:xfrm>
                      <a:prstGeom prst="rect">
                        <a:avLst/>
                      </a:prstGeom>
                    </p:spPr>
                  </p:pic>
                </p:oleObj>
              </mc:Fallback>
            </mc:AlternateContent>
          </a:graphicData>
        </a:graphic>
      </p:graphicFrame>
    </p:spTree>
    <p:extLst>
      <p:ext uri="{BB962C8B-B14F-4D97-AF65-F5344CB8AC3E}">
        <p14:creationId xmlns:p14="http://schemas.microsoft.com/office/powerpoint/2010/main" val="515206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Equation </a:t>
            </a:r>
            <a:r>
              <a:rPr lang="en-US" altLang="en-US" sz="3600" dirty="0" smtClean="0">
                <a:latin typeface="+mj-lt"/>
                <a:ea typeface="ヒラギノ角ゴ Pro W3" charset="-128"/>
              </a:rPr>
              <a:t>6.10</a:t>
            </a:r>
            <a:endParaRPr lang="en-US" sz="3600" dirty="0">
              <a:latin typeface="+mj-lt"/>
            </a:endParaRPr>
          </a:p>
        </p:txBody>
      </p:sp>
      <p:graphicFrame>
        <p:nvGraphicFramePr>
          <p:cNvPr id="3" name="Object 2" descr="The equation is as follows: Portfolio beta equals open parens percentage of portfolio invested in asset 1 times beta for asset 1 open parens b1 close parens close parens plus open parens percentage of portfolio invested in asset 2 times beta for asset 2 open parens b2 close parens close parens plus ellipsis plus open parens percentage of portfolio invested in asset n times beta for asset n open parens bn close parens close parens."/>
          <p:cNvGraphicFramePr>
            <a:graphicFrameLocks noChangeAspect="1"/>
          </p:cNvGraphicFramePr>
          <p:nvPr>
            <p:extLst>
              <p:ext uri="{D42A27DB-BD31-4B8C-83A1-F6EECF244321}">
                <p14:modId xmlns:p14="http://schemas.microsoft.com/office/powerpoint/2010/main" val="2271378319"/>
              </p:ext>
            </p:extLst>
          </p:nvPr>
        </p:nvGraphicFramePr>
        <p:xfrm>
          <a:off x="644942" y="1965017"/>
          <a:ext cx="7960422" cy="1768783"/>
        </p:xfrm>
        <a:graphic>
          <a:graphicData uri="http://schemas.openxmlformats.org/presentationml/2006/ole">
            <mc:AlternateContent xmlns:mc="http://schemas.openxmlformats.org/markup-compatibility/2006">
              <mc:Choice xmlns:v="urn:schemas-microsoft-com:vml" Requires="v">
                <p:oleObj spid="_x0000_s36089" name="Equation" r:id="rId3" imgW="4343400" imgH="965160" progId="Equation.DSMT4">
                  <p:embed/>
                </p:oleObj>
              </mc:Choice>
              <mc:Fallback>
                <p:oleObj name="Equation" r:id="rId3" imgW="4343400" imgH="965160" progId="Equation.DSMT4">
                  <p:embed/>
                  <p:pic>
                    <p:nvPicPr>
                      <p:cNvPr id="0" name=""/>
                      <p:cNvPicPr/>
                      <p:nvPr/>
                    </p:nvPicPr>
                    <p:blipFill>
                      <a:blip r:embed="rId4"/>
                      <a:stretch>
                        <a:fillRect/>
                      </a:stretch>
                    </p:blipFill>
                    <p:spPr>
                      <a:xfrm>
                        <a:off x="644942" y="1965017"/>
                        <a:ext cx="7960422" cy="1768783"/>
                      </a:xfrm>
                      <a:prstGeom prst="rect">
                        <a:avLst/>
                      </a:prstGeom>
                    </p:spPr>
                  </p:pic>
                </p:oleObj>
              </mc:Fallback>
            </mc:AlternateContent>
          </a:graphicData>
        </a:graphic>
      </p:graphicFrame>
    </p:spTree>
    <p:extLst>
      <p:ext uri="{BB962C8B-B14F-4D97-AF65-F5344CB8AC3E}">
        <p14:creationId xmlns:p14="http://schemas.microsoft.com/office/powerpoint/2010/main" val="16607633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442985"/>
            <a:ext cx="8229600" cy="861774"/>
          </a:xfrm>
        </p:spPr>
        <p:txBody>
          <a:bodyPr>
            <a:spAutoFit/>
          </a:bodyPr>
          <a:lstStyle/>
          <a:p>
            <a:pPr marL="0" indent="0"/>
            <a:r>
              <a:rPr lang="en-US" sz="2800" dirty="0">
                <a:latin typeface="+mj-lt"/>
              </a:rPr>
              <a:t>Figure </a:t>
            </a:r>
            <a:r>
              <a:rPr lang="en-US" sz="2800" dirty="0" smtClean="0">
                <a:latin typeface="+mj-lt"/>
              </a:rPr>
              <a:t>6.7 </a:t>
            </a:r>
            <a:r>
              <a:rPr lang="en-US" sz="2800" dirty="0">
                <a:latin typeface="+mj-lt"/>
              </a:rPr>
              <a:t>Holding-Period Returns: High- and Low-Beta Portfolios and the S&amp;P 500 Index</a:t>
            </a: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092" y="1519133"/>
            <a:ext cx="6870705" cy="483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8719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29" y="406479"/>
            <a:ext cx="8331111" cy="1107996"/>
          </a:xfrm>
        </p:spPr>
        <p:txBody>
          <a:bodyPr wrap="square">
            <a:spAutoFit/>
          </a:bodyPr>
          <a:lstStyle/>
          <a:p>
            <a:r>
              <a:rPr lang="en-US" sz="3600" dirty="0">
                <a:latin typeface="+mj-lt"/>
              </a:rPr>
              <a:t>Risk and Diversification Demonstrated</a:t>
            </a:r>
          </a:p>
        </p:txBody>
      </p:sp>
      <p:sp>
        <p:nvSpPr>
          <p:cNvPr id="3" name="Content Placeholder 2"/>
          <p:cNvSpPr>
            <a:spLocks noGrp="1"/>
          </p:cNvSpPr>
          <p:nvPr>
            <p:ph idx="1"/>
          </p:nvPr>
        </p:nvSpPr>
        <p:spPr>
          <a:xfrm>
            <a:off x="439782" y="1825987"/>
            <a:ext cx="8229600" cy="1669688"/>
          </a:xfrm>
        </p:spPr>
        <p:txBody>
          <a:bodyPr>
            <a:spAutoFit/>
          </a:bodyPr>
          <a:lstStyle/>
          <a:p>
            <a:r>
              <a:rPr lang="en-US" altLang="en-US" sz="2400" dirty="0">
                <a:ea typeface="ヒラギノ角ゴ Pro W3" charset="-128"/>
              </a:rPr>
              <a:t>The market rewards diversification.</a:t>
            </a:r>
          </a:p>
          <a:p>
            <a:r>
              <a:rPr lang="en-US" altLang="en-US" sz="2400" dirty="0">
                <a:ea typeface="ヒラギノ角ゴ Pro W3" charset="-128"/>
              </a:rPr>
              <a:t>Through effective diversification, we can lower risk without sacrificing expected returns, and we can increase expected returns without having to assume more risk</a:t>
            </a:r>
            <a:endParaRPr lang="en-US" sz="2400" dirty="0"/>
          </a:p>
        </p:txBody>
      </p:sp>
    </p:spTree>
    <p:extLst>
      <p:ext uri="{BB962C8B-B14F-4D97-AF65-F5344CB8AC3E}">
        <p14:creationId xmlns:p14="http://schemas.microsoft.com/office/powerpoint/2010/main" val="352065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Holding-Period Return </a:t>
            </a:r>
            <a:r>
              <a:rPr lang="en-US" altLang="en-US" sz="2800" dirty="0">
                <a:latin typeface="+mj-lt"/>
                <a:ea typeface="ヒラギノ角ゴ Pro W3" charset="-128"/>
              </a:rPr>
              <a:t>(2 of 2)</a:t>
            </a:r>
            <a:endParaRPr lang="en-US" sz="2800" dirty="0">
              <a:latin typeface="+mj-lt"/>
            </a:endParaRPr>
          </a:p>
        </p:txBody>
      </p:sp>
      <p:sp>
        <p:nvSpPr>
          <p:cNvPr id="7" name="Content Placeholder 6"/>
          <p:cNvSpPr>
            <a:spLocks noGrp="1"/>
          </p:cNvSpPr>
          <p:nvPr>
            <p:ph idx="1"/>
          </p:nvPr>
        </p:nvSpPr>
        <p:spPr>
          <a:xfrm>
            <a:off x="435271" y="1217005"/>
            <a:ext cx="8216842" cy="1554272"/>
          </a:xfrm>
        </p:spPr>
        <p:txBody>
          <a:bodyPr>
            <a:spAutoFit/>
          </a:bodyPr>
          <a:lstStyle/>
          <a:p>
            <a:r>
              <a:rPr lang="en-US" altLang="en-US" sz="2400" dirty="0">
                <a:ea typeface="ヒラギノ角ゴ Pro W3" charset="-128"/>
              </a:rPr>
              <a:t>You bought one share of Google for $837.17 on April 17 and sold it one week later for $862.76. Assuming no dividends were paid, your dollar gain was:</a:t>
            </a:r>
          </a:p>
          <a:p>
            <a:pPr marL="457200" lvl="1" indent="0" algn="ctr">
              <a:buNone/>
            </a:pPr>
            <a:r>
              <a:rPr lang="en-US" altLang="en-US" sz="2400" dirty="0">
                <a:ea typeface="ヒラギノ角ゴ Pro W3" charset="-128"/>
              </a:rPr>
              <a:t>862.76 – 837.17 = $</a:t>
            </a:r>
            <a:r>
              <a:rPr lang="en-US" altLang="en-US" sz="2400" dirty="0">
                <a:solidFill>
                  <a:srgbClr val="FF0000"/>
                </a:solidFill>
                <a:ea typeface="ヒラギノ角ゴ Pro W3" charset="-128"/>
              </a:rPr>
              <a:t>25.59</a:t>
            </a:r>
            <a:endParaRPr lang="en-US" sz="2400" dirty="0">
              <a:solidFill>
                <a:srgbClr val="FF0000"/>
              </a:solidFill>
            </a:endParaRPr>
          </a:p>
        </p:txBody>
      </p:sp>
    </p:spTree>
    <p:extLst>
      <p:ext uri="{BB962C8B-B14F-4D97-AF65-F5344CB8AC3E}">
        <p14:creationId xmlns:p14="http://schemas.microsoft.com/office/powerpoint/2010/main" val="3564656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91" y="410294"/>
            <a:ext cx="8229600" cy="553998"/>
          </a:xfrm>
        </p:spPr>
        <p:txBody>
          <a:bodyPr>
            <a:spAutoFit/>
          </a:bodyPr>
          <a:lstStyle/>
          <a:p>
            <a:r>
              <a:rPr lang="en-US" altLang="en-US" sz="3600" dirty="0">
                <a:latin typeface="+mj-lt"/>
                <a:ea typeface="ヒラギノ角ゴ Pro W3" charset="-128"/>
              </a:rPr>
              <a:t>Asset Allocation</a:t>
            </a:r>
            <a:endParaRPr lang="en-US" sz="3600" dirty="0">
              <a:latin typeface="+mj-lt"/>
            </a:endParaRPr>
          </a:p>
        </p:txBody>
      </p:sp>
      <p:sp>
        <p:nvSpPr>
          <p:cNvPr id="3" name="Content Placeholder 2"/>
          <p:cNvSpPr>
            <a:spLocks noGrp="1"/>
          </p:cNvSpPr>
          <p:nvPr>
            <p:ph idx="1"/>
          </p:nvPr>
        </p:nvSpPr>
        <p:spPr>
          <a:xfrm>
            <a:off x="439782" y="1217004"/>
            <a:ext cx="8229600" cy="3147015"/>
          </a:xfrm>
        </p:spPr>
        <p:txBody>
          <a:bodyPr>
            <a:spAutoFit/>
          </a:bodyPr>
          <a:lstStyle/>
          <a:p>
            <a:r>
              <a:rPr lang="en-US" altLang="en-US" sz="2400" dirty="0">
                <a:ea typeface="ヒラギノ角ゴ Pro W3" charset="-128"/>
              </a:rPr>
              <a:t>Asset allocation refers to diversifying among different kinds of asset types (such as treasury bills, corporate bonds, common stocks).</a:t>
            </a:r>
          </a:p>
          <a:p>
            <a:r>
              <a:rPr lang="en-US" altLang="en-US" sz="2400" dirty="0">
                <a:ea typeface="ヒラギノ角ゴ Pro W3" charset="-128"/>
              </a:rPr>
              <a:t>Asset allocation decision has to be made </a:t>
            </a:r>
            <a:r>
              <a:rPr lang="en-US" altLang="en-US" sz="2400" b="1" dirty="0">
                <a:ea typeface="ヒラギノ角ゴ Pro W3" charset="-128"/>
              </a:rPr>
              <a:t>today</a:t>
            </a:r>
            <a:r>
              <a:rPr lang="en-US" altLang="en-US" sz="2400" dirty="0">
                <a:ea typeface="ヒラギノ角ゴ Pro W3" charset="-128"/>
              </a:rPr>
              <a:t>—the payoff in the </a:t>
            </a:r>
            <a:r>
              <a:rPr lang="en-US" altLang="en-US" sz="2400" b="1" dirty="0">
                <a:ea typeface="ヒラギノ角ゴ Pro W3" charset="-128"/>
              </a:rPr>
              <a:t>future</a:t>
            </a:r>
            <a:r>
              <a:rPr lang="en-US" altLang="en-US" sz="2400" dirty="0">
                <a:ea typeface="ヒラギノ角ゴ Pro W3" charset="-128"/>
              </a:rPr>
              <a:t> will depend on the mix chosen before, which cannot be changed. Hence asset allocation decision is considered the “most important decision” while managing an investment portfolio.</a:t>
            </a:r>
            <a:endParaRPr lang="en-US" sz="2400" dirty="0"/>
          </a:p>
        </p:txBody>
      </p:sp>
    </p:spTree>
    <p:extLst>
      <p:ext uri="{BB962C8B-B14F-4D97-AF65-F5344CB8AC3E}">
        <p14:creationId xmlns:p14="http://schemas.microsoft.com/office/powerpoint/2010/main" val="3073007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427672"/>
            <a:ext cx="8229600" cy="1477328"/>
          </a:xfrm>
        </p:spPr>
        <p:txBody>
          <a:bodyPr>
            <a:spAutoFit/>
          </a:bodyPr>
          <a:lstStyle/>
          <a:p>
            <a:r>
              <a:rPr lang="en-US" sz="3200" dirty="0">
                <a:latin typeface="+mj-lt"/>
              </a:rPr>
              <a:t>Figure </a:t>
            </a:r>
            <a:r>
              <a:rPr lang="en-US" sz="3200" dirty="0" smtClean="0">
                <a:latin typeface="+mj-lt"/>
              </a:rPr>
              <a:t>6.8 </a:t>
            </a:r>
            <a:r>
              <a:rPr lang="en-US" sz="3200" dirty="0">
                <a:latin typeface="+mj-lt"/>
              </a:rPr>
              <a:t>The Effect of Diversifying and Investing for Longer Periods of Time on Risk and </a:t>
            </a:r>
            <a:r>
              <a:rPr lang="en-US" sz="3200" dirty="0" smtClean="0">
                <a:latin typeface="+mj-lt"/>
              </a:rPr>
              <a:t>Returns.</a:t>
            </a:r>
            <a:endParaRPr lang="en-US" sz="3200" dirty="0">
              <a:latin typeface="+mj-lt"/>
            </a:endParaRPr>
          </a:p>
        </p:txBody>
      </p:sp>
      <p:pic>
        <p:nvPicPr>
          <p:cNvPr id="563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476" y="2212254"/>
            <a:ext cx="8125936" cy="31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1710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91" y="410294"/>
            <a:ext cx="8229600" cy="553998"/>
          </a:xfrm>
        </p:spPr>
        <p:txBody>
          <a:bodyPr>
            <a:spAutoFit/>
          </a:bodyPr>
          <a:lstStyle/>
          <a:p>
            <a:r>
              <a:rPr lang="en-US" altLang="en-US" sz="3600" dirty="0">
                <a:latin typeface="+mj-lt"/>
                <a:ea typeface="ヒラギノ角ゴ Pro W3" charset="-128"/>
              </a:rPr>
              <a:t>Asset Allocation Matters!</a:t>
            </a:r>
            <a:endParaRPr lang="en-US" sz="3600" dirty="0">
              <a:latin typeface="+mj-lt"/>
            </a:endParaRPr>
          </a:p>
        </p:txBody>
      </p:sp>
      <p:sp>
        <p:nvSpPr>
          <p:cNvPr id="3" name="Content Placeholder 2"/>
          <p:cNvSpPr>
            <a:spLocks noGrp="1"/>
          </p:cNvSpPr>
          <p:nvPr>
            <p:ph idx="1"/>
          </p:nvPr>
        </p:nvSpPr>
        <p:spPr>
          <a:xfrm>
            <a:off x="439782" y="1217004"/>
            <a:ext cx="8229600" cy="2739211"/>
          </a:xfrm>
        </p:spPr>
        <p:txBody>
          <a:bodyPr>
            <a:spAutoFit/>
          </a:bodyPr>
          <a:lstStyle/>
          <a:p>
            <a:r>
              <a:rPr lang="en-US" altLang="en-US" sz="2400" dirty="0">
                <a:ea typeface="ヒラギノ角ゴ Pro W3" charset="-128"/>
              </a:rPr>
              <a:t>We observe the following from Figure </a:t>
            </a:r>
            <a:r>
              <a:rPr lang="en-US" altLang="en-US" sz="2400" dirty="0" smtClean="0">
                <a:ea typeface="ヒラギノ角ゴ Pro W3" charset="-128"/>
              </a:rPr>
              <a:t>6.8</a:t>
            </a:r>
            <a:r>
              <a:rPr lang="en-US" altLang="en-US" sz="2400" dirty="0">
                <a:ea typeface="ヒラギノ角ゴ Pro W3" charset="-128"/>
              </a:rPr>
              <a:t>.</a:t>
            </a:r>
          </a:p>
          <a:p>
            <a:pPr lvl="1"/>
            <a:r>
              <a:rPr lang="en-US" altLang="en-US" sz="2400" dirty="0">
                <a:ea typeface="ヒラギノ角ゴ Pro W3" charset="-128"/>
              </a:rPr>
              <a:t>Direct relationship between risk and return: As we move from an all-stock portfolio to a mix of stocks and bonds to an all-bond portfolio, both risk and return decline.</a:t>
            </a:r>
          </a:p>
          <a:p>
            <a:pPr lvl="1"/>
            <a:r>
              <a:rPr lang="en-US" altLang="en-US" sz="2400" dirty="0">
                <a:ea typeface="ヒラギノ角ゴ Pro W3" charset="-128"/>
              </a:rPr>
              <a:t>Holding period matters: As we increase the holding period, risk declines.</a:t>
            </a:r>
            <a:endParaRPr lang="en-US" sz="2400" dirty="0"/>
          </a:p>
        </p:txBody>
      </p:sp>
    </p:spTree>
    <p:extLst>
      <p:ext uri="{BB962C8B-B14F-4D97-AF65-F5344CB8AC3E}">
        <p14:creationId xmlns:p14="http://schemas.microsoft.com/office/powerpoint/2010/main" val="38549787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91" y="410294"/>
            <a:ext cx="8229600" cy="553998"/>
          </a:xfrm>
        </p:spPr>
        <p:txBody>
          <a:bodyPr>
            <a:spAutoFit/>
          </a:bodyPr>
          <a:lstStyle/>
          <a:p>
            <a:r>
              <a:rPr lang="en-US" sz="3600" dirty="0">
                <a:latin typeface="+mj-lt"/>
              </a:rPr>
              <a:t>Asset Allocation Summary</a:t>
            </a:r>
          </a:p>
        </p:txBody>
      </p:sp>
      <p:sp>
        <p:nvSpPr>
          <p:cNvPr id="3" name="Content Placeholder 2"/>
          <p:cNvSpPr>
            <a:spLocks noGrp="1"/>
          </p:cNvSpPr>
          <p:nvPr>
            <p:ph idx="1"/>
          </p:nvPr>
        </p:nvSpPr>
        <p:spPr>
          <a:xfrm>
            <a:off x="439782" y="1217004"/>
            <a:ext cx="8323218" cy="1554272"/>
          </a:xfrm>
        </p:spPr>
        <p:txBody>
          <a:bodyPr wrap="square">
            <a:spAutoFit/>
          </a:bodyPr>
          <a:lstStyle/>
          <a:p>
            <a:r>
              <a:rPr lang="en-US" altLang="en-US" sz="2400" dirty="0">
                <a:ea typeface="ヒラギノ角ゴ Pro W3" charset="-128"/>
              </a:rPr>
              <a:t>There has </a:t>
            </a:r>
            <a:r>
              <a:rPr lang="en-US" altLang="en-US" sz="2400" b="1" dirty="0">
                <a:ea typeface="ヒラギノ角ゴ Pro W3" charset="-128"/>
              </a:rPr>
              <a:t>never</a:t>
            </a:r>
            <a:r>
              <a:rPr lang="en-US" altLang="en-US" sz="2400" dirty="0">
                <a:ea typeface="ヒラギノ角ゴ Pro W3" charset="-128"/>
              </a:rPr>
              <a:t> been a time when investors lost money if they held an all-stock portfolio—the most risky portfolio—for 10 years.</a:t>
            </a:r>
          </a:p>
          <a:p>
            <a:pPr lvl="1"/>
            <a:r>
              <a:rPr lang="en-US" sz="2400" b="1" dirty="0"/>
              <a:t>The market rewards the patient investor</a:t>
            </a:r>
            <a:r>
              <a:rPr lang="en-US" sz="2400" i="1" dirty="0"/>
              <a:t>.</a:t>
            </a:r>
          </a:p>
        </p:txBody>
      </p:sp>
    </p:spTree>
    <p:extLst>
      <p:ext uri="{BB962C8B-B14F-4D97-AF65-F5344CB8AC3E}">
        <p14:creationId xmlns:p14="http://schemas.microsoft.com/office/powerpoint/2010/main" val="2339906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239" y="2421967"/>
            <a:ext cx="7772400" cy="1107996"/>
          </a:xfrm>
        </p:spPr>
        <p:txBody>
          <a:bodyPr>
            <a:spAutoFit/>
          </a:bodyPr>
          <a:lstStyle/>
          <a:p>
            <a:r>
              <a:rPr lang="en-US" dirty="0">
                <a:latin typeface="+mj-lt"/>
              </a:rPr>
              <a:t>The Investor's Required Rate of Return </a:t>
            </a:r>
            <a:endParaRPr lang="en-US" b="0" dirty="0">
              <a:latin typeface="+mj-lt"/>
            </a:endParaRPr>
          </a:p>
        </p:txBody>
      </p:sp>
    </p:spTree>
    <p:extLst>
      <p:ext uri="{BB962C8B-B14F-4D97-AF65-F5344CB8AC3E}">
        <p14:creationId xmlns:p14="http://schemas.microsoft.com/office/powerpoint/2010/main" val="18023859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15679"/>
            <a:ext cx="8229600" cy="1097280"/>
          </a:xfrm>
        </p:spPr>
        <p:txBody>
          <a:bodyPr>
            <a:spAutoFit/>
          </a:bodyPr>
          <a:lstStyle/>
          <a:p>
            <a:r>
              <a:rPr lang="en-US" sz="3600" dirty="0">
                <a:latin typeface="+mj-lt"/>
              </a:rPr>
              <a:t>The Investor’s Required Rate of Return</a:t>
            </a:r>
            <a:endParaRPr lang="en-US" sz="2000" b="0" dirty="0">
              <a:latin typeface="+mj-lt"/>
            </a:endParaRPr>
          </a:p>
        </p:txBody>
      </p:sp>
      <p:sp>
        <p:nvSpPr>
          <p:cNvPr id="3" name="Content Placeholder 2"/>
          <p:cNvSpPr>
            <a:spLocks noGrp="1"/>
          </p:cNvSpPr>
          <p:nvPr>
            <p:ph idx="1"/>
          </p:nvPr>
        </p:nvSpPr>
        <p:spPr>
          <a:xfrm>
            <a:off x="439782" y="1826634"/>
            <a:ext cx="8229600" cy="2039020"/>
          </a:xfrm>
        </p:spPr>
        <p:txBody>
          <a:bodyPr>
            <a:spAutoFit/>
          </a:bodyPr>
          <a:lstStyle/>
          <a:p>
            <a:r>
              <a:rPr lang="en-US" altLang="en-US" sz="2400" dirty="0">
                <a:ea typeface="ヒラギノ角ゴ Pro W3" charset="-128"/>
              </a:rPr>
              <a:t>Investor’s required rate of return is the minimum rate of return necessary to attract an investor to purchase or hold a security.</a:t>
            </a:r>
          </a:p>
          <a:p>
            <a:r>
              <a:rPr lang="en-US" altLang="en-US" sz="2400" dirty="0">
                <a:ea typeface="ヒラギノ角ゴ Pro W3" charset="-128"/>
              </a:rPr>
              <a:t>This definition considers the opportunity cost of funds, i.e., the forgone return on the next best investment.</a:t>
            </a:r>
            <a:endParaRPr lang="en-US" sz="2400" dirty="0"/>
          </a:p>
        </p:txBody>
      </p:sp>
    </p:spTree>
    <p:extLst>
      <p:ext uri="{BB962C8B-B14F-4D97-AF65-F5344CB8AC3E}">
        <p14:creationId xmlns:p14="http://schemas.microsoft.com/office/powerpoint/2010/main" val="16688951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15679"/>
            <a:ext cx="8229600" cy="1097280"/>
          </a:xfrm>
        </p:spPr>
        <p:txBody>
          <a:bodyPr>
            <a:spAutoFit/>
          </a:bodyPr>
          <a:lstStyle/>
          <a:p>
            <a:r>
              <a:rPr lang="en-US" sz="3600" dirty="0">
                <a:latin typeface="+mj-lt"/>
              </a:rPr>
              <a:t>The Investor’s Required Rate of Return Equation </a:t>
            </a:r>
            <a:r>
              <a:rPr lang="en-US" sz="3600" dirty="0" smtClean="0">
                <a:latin typeface="+mj-lt"/>
              </a:rPr>
              <a:t>6.11</a:t>
            </a:r>
            <a:endParaRPr lang="en-US" sz="3600" dirty="0">
              <a:latin typeface="+mj-lt"/>
            </a:endParaRPr>
          </a:p>
        </p:txBody>
      </p:sp>
      <p:sp>
        <p:nvSpPr>
          <p:cNvPr id="3" name="Content Placeholder 2"/>
          <p:cNvSpPr>
            <a:spLocks noGrp="1"/>
          </p:cNvSpPr>
          <p:nvPr>
            <p:ph idx="1"/>
          </p:nvPr>
        </p:nvSpPr>
        <p:spPr>
          <a:xfrm>
            <a:off x="431708" y="1826634"/>
            <a:ext cx="8229600" cy="738664"/>
          </a:xfrm>
        </p:spPr>
        <p:txBody>
          <a:bodyPr>
            <a:spAutoFit/>
          </a:bodyPr>
          <a:lstStyle/>
          <a:p>
            <a:pPr marL="0" indent="0">
              <a:buNone/>
            </a:pPr>
            <a:r>
              <a:rPr lang="en-IN" sz="2400" dirty="0"/>
              <a:t>Investor’s required rate of return = risk-free rate of return + risk </a:t>
            </a:r>
            <a:r>
              <a:rPr lang="en-IN" sz="2400" dirty="0" smtClean="0"/>
              <a:t>premium</a:t>
            </a:r>
            <a:endParaRPr lang="en-IN" sz="2400" dirty="0"/>
          </a:p>
        </p:txBody>
      </p:sp>
    </p:spTree>
    <p:extLst>
      <p:ext uri="{BB962C8B-B14F-4D97-AF65-F5344CB8AC3E}">
        <p14:creationId xmlns:p14="http://schemas.microsoft.com/office/powerpoint/2010/main" val="26704690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Risk-Free Rate</a:t>
            </a:r>
            <a:endParaRPr lang="en-US" sz="3600" dirty="0">
              <a:latin typeface="+mj-lt"/>
            </a:endParaRPr>
          </a:p>
        </p:txBody>
      </p:sp>
      <p:sp>
        <p:nvSpPr>
          <p:cNvPr id="3" name="Content Placeholder 2"/>
          <p:cNvSpPr>
            <a:spLocks noGrp="1"/>
          </p:cNvSpPr>
          <p:nvPr>
            <p:ph idx="1"/>
          </p:nvPr>
        </p:nvSpPr>
        <p:spPr>
          <a:xfrm>
            <a:off x="439782" y="1217639"/>
            <a:ext cx="8229600" cy="1669688"/>
          </a:xfrm>
        </p:spPr>
        <p:txBody>
          <a:bodyPr>
            <a:spAutoFit/>
          </a:bodyPr>
          <a:lstStyle/>
          <a:p>
            <a:r>
              <a:rPr lang="en-US" altLang="en-US" sz="2400" dirty="0">
                <a:ea typeface="ヒラギノ角ゴ Pro W3" charset="-128"/>
              </a:rPr>
              <a:t>This is the required rate of return or discount rate for risk-free investments.</a:t>
            </a:r>
          </a:p>
          <a:p>
            <a:r>
              <a:rPr lang="en-US" altLang="en-US" sz="2400" dirty="0">
                <a:ea typeface="ヒラギノ角ゴ Pro W3" charset="-128"/>
              </a:rPr>
              <a:t>Risk-free rate is typically measured by the U.S. Treasury bill rate.</a:t>
            </a:r>
            <a:endParaRPr lang="en-US" sz="2400" dirty="0"/>
          </a:p>
        </p:txBody>
      </p:sp>
    </p:spTree>
    <p:extLst>
      <p:ext uri="{BB962C8B-B14F-4D97-AF65-F5344CB8AC3E}">
        <p14:creationId xmlns:p14="http://schemas.microsoft.com/office/powerpoint/2010/main" val="3764081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Risk Premium</a:t>
            </a:r>
            <a:endParaRPr lang="en-US" sz="3600" dirty="0">
              <a:latin typeface="+mj-lt"/>
            </a:endParaRPr>
          </a:p>
        </p:txBody>
      </p:sp>
      <p:sp>
        <p:nvSpPr>
          <p:cNvPr id="3" name="Content Placeholder 2"/>
          <p:cNvSpPr>
            <a:spLocks noGrp="1"/>
          </p:cNvSpPr>
          <p:nvPr>
            <p:ph idx="1"/>
          </p:nvPr>
        </p:nvSpPr>
        <p:spPr>
          <a:xfrm>
            <a:off x="439782" y="1217639"/>
            <a:ext cx="8229600" cy="1669688"/>
          </a:xfrm>
        </p:spPr>
        <p:txBody>
          <a:bodyPr>
            <a:spAutoFit/>
          </a:bodyPr>
          <a:lstStyle/>
          <a:p>
            <a:r>
              <a:rPr lang="en-US" altLang="en-US" sz="2400" dirty="0">
                <a:ea typeface="ヒラギノ角ゴ Pro W3" charset="-128"/>
              </a:rPr>
              <a:t>The risk premium is the additional return we must expect to receive for assuming risk.</a:t>
            </a:r>
          </a:p>
          <a:p>
            <a:r>
              <a:rPr lang="en-US" altLang="en-US" sz="2400" dirty="0">
                <a:ea typeface="ヒラギノ角ゴ Pro W3" charset="-128"/>
              </a:rPr>
              <a:t>As the level of risk increases, we will demand additional expected returns.</a:t>
            </a:r>
            <a:endParaRPr lang="en-US" sz="2400" dirty="0"/>
          </a:p>
        </p:txBody>
      </p:sp>
    </p:spTree>
    <p:extLst>
      <p:ext uri="{BB962C8B-B14F-4D97-AF65-F5344CB8AC3E}">
        <p14:creationId xmlns:p14="http://schemas.microsoft.com/office/powerpoint/2010/main" val="326240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16106"/>
            <a:ext cx="7942218" cy="984885"/>
          </a:xfrm>
        </p:spPr>
        <p:txBody>
          <a:bodyPr wrap="square">
            <a:spAutoFit/>
          </a:bodyPr>
          <a:lstStyle/>
          <a:p>
            <a:r>
              <a:rPr lang="en-US" altLang="en-US" sz="3600" dirty="0">
                <a:latin typeface="+mj-lt"/>
                <a:ea typeface="ヒラギノ角ゴ Pro W3" charset="-128"/>
              </a:rPr>
              <a:t>Capital Asset Pricing Model (CAPM</a:t>
            </a:r>
            <a:r>
              <a:rPr lang="en-US" altLang="en-US" sz="3600" dirty="0" smtClean="0">
                <a:latin typeface="+mj-lt"/>
                <a:ea typeface="ヒラギノ角ゴ Pro W3" charset="-128"/>
              </a:rPr>
              <a:t>) </a:t>
            </a:r>
            <a:r>
              <a:rPr lang="en-US" altLang="en-US" sz="2800" dirty="0" smtClean="0">
                <a:latin typeface="+mj-lt"/>
                <a:ea typeface="ヒラギノ角ゴ Pro W3" charset="-128"/>
              </a:rPr>
              <a:t>(1 of 2)</a:t>
            </a:r>
            <a:endParaRPr lang="en-US" sz="3600" dirty="0">
              <a:latin typeface="+mj-lt"/>
            </a:endParaRPr>
          </a:p>
        </p:txBody>
      </p:sp>
      <p:sp>
        <p:nvSpPr>
          <p:cNvPr id="3" name="Content Placeholder 2"/>
          <p:cNvSpPr>
            <a:spLocks noGrp="1"/>
          </p:cNvSpPr>
          <p:nvPr>
            <p:ph idx="1"/>
          </p:nvPr>
        </p:nvSpPr>
        <p:spPr>
          <a:xfrm>
            <a:off x="439782" y="1598639"/>
            <a:ext cx="8229600" cy="2408352"/>
          </a:xfrm>
        </p:spPr>
        <p:txBody>
          <a:bodyPr>
            <a:spAutoFit/>
          </a:bodyPr>
          <a:lstStyle/>
          <a:p>
            <a:r>
              <a:rPr lang="en-US" altLang="en-US" sz="2400" dirty="0">
                <a:ea typeface="ヒラギノ角ゴ Pro W3" charset="-128"/>
              </a:rPr>
              <a:t>CAPM equation equates the expected rate of return on a stock to the risk-free rate plus a risk premium for the systematic risk.</a:t>
            </a:r>
          </a:p>
          <a:p>
            <a:r>
              <a:rPr lang="en-US" altLang="en-US" sz="2400" dirty="0">
                <a:ea typeface="ヒラギノ角ゴ Pro W3" charset="-128"/>
              </a:rPr>
              <a:t>CAPM provides for an intuitive approach for thinking about the return that an investor should require on an investment, given the asset’s systematic or market risk.</a:t>
            </a:r>
          </a:p>
        </p:txBody>
      </p:sp>
    </p:spTree>
    <p:extLst>
      <p:ext uri="{BB962C8B-B14F-4D97-AF65-F5344CB8AC3E}">
        <p14:creationId xmlns:p14="http://schemas.microsoft.com/office/powerpoint/2010/main" val="324619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Holding-Period Rate of Return</a:t>
            </a:r>
            <a:endParaRPr lang="en-US" sz="3600" dirty="0">
              <a:latin typeface="+mj-lt"/>
            </a:endParaRPr>
          </a:p>
        </p:txBody>
      </p:sp>
      <p:graphicFrame>
        <p:nvGraphicFramePr>
          <p:cNvPr id="5" name="Object 4" descr="The equation is as follows: Rate of Holding-Period Rate of Return; return, r equals the fraction dollar gain by P sub beginning of period equals the fraction P sub end of period plus Dividend minus P sub beginning of period by P sub beginning of period."/>
          <p:cNvGraphicFramePr>
            <a:graphicFrameLocks noChangeAspect="1"/>
          </p:cNvGraphicFramePr>
          <p:nvPr>
            <p:extLst>
              <p:ext uri="{D42A27DB-BD31-4B8C-83A1-F6EECF244321}">
                <p14:modId xmlns:p14="http://schemas.microsoft.com/office/powerpoint/2010/main" val="3024743056"/>
              </p:ext>
            </p:extLst>
          </p:nvPr>
        </p:nvGraphicFramePr>
        <p:xfrm>
          <a:off x="482600" y="1352550"/>
          <a:ext cx="7821613" cy="1314450"/>
        </p:xfrm>
        <a:graphic>
          <a:graphicData uri="http://schemas.openxmlformats.org/presentationml/2006/ole">
            <mc:AlternateContent xmlns:mc="http://schemas.openxmlformats.org/markup-compatibility/2006">
              <mc:Choice xmlns:v="urn:schemas-microsoft-com:vml" Requires="v">
                <p:oleObj spid="_x0000_s2913" name="Equation" r:id="rId3" imgW="3911400" imgH="685800" progId="Equation.DSMT4">
                  <p:embed/>
                </p:oleObj>
              </mc:Choice>
              <mc:Fallback>
                <p:oleObj name="Equation" r:id="rId3" imgW="3911400" imgH="685800" progId="Equation.DSMT4">
                  <p:embed/>
                  <p:pic>
                    <p:nvPicPr>
                      <p:cNvPr id="0" name=""/>
                      <p:cNvPicPr/>
                      <p:nvPr/>
                    </p:nvPicPr>
                    <p:blipFill>
                      <a:blip r:embed="rId4"/>
                      <a:stretch>
                        <a:fillRect/>
                      </a:stretch>
                    </p:blipFill>
                    <p:spPr>
                      <a:xfrm>
                        <a:off x="482600" y="1352550"/>
                        <a:ext cx="7821613" cy="1314450"/>
                      </a:xfrm>
                      <a:prstGeom prst="rect">
                        <a:avLst/>
                      </a:prstGeom>
                    </p:spPr>
                  </p:pic>
                </p:oleObj>
              </mc:Fallback>
            </mc:AlternateContent>
          </a:graphicData>
        </a:graphic>
      </p:graphicFrame>
      <p:sp>
        <p:nvSpPr>
          <p:cNvPr id="3" name="Content Placeholder 2"/>
          <p:cNvSpPr>
            <a:spLocks noGrp="1"/>
          </p:cNvSpPr>
          <p:nvPr>
            <p:ph idx="1"/>
          </p:nvPr>
        </p:nvSpPr>
        <p:spPr>
          <a:xfrm>
            <a:off x="457200" y="3059668"/>
            <a:ext cx="8229600" cy="369332"/>
          </a:xfrm>
        </p:spPr>
        <p:txBody>
          <a:bodyPr>
            <a:spAutoFit/>
          </a:bodyPr>
          <a:lstStyle/>
          <a:p>
            <a:pPr marL="0" indent="0">
              <a:buNone/>
            </a:pPr>
            <a:r>
              <a:rPr lang="en-US" sz="2400" dirty="0"/>
              <a:t>Google = 25.59/837.17 = 0.0306 = 3.06%</a:t>
            </a:r>
          </a:p>
        </p:txBody>
      </p:sp>
    </p:spTree>
    <p:extLst>
      <p:ext uri="{BB962C8B-B14F-4D97-AF65-F5344CB8AC3E}">
        <p14:creationId xmlns:p14="http://schemas.microsoft.com/office/powerpoint/2010/main" val="7588118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45" y="415679"/>
            <a:ext cx="8229600" cy="1097280"/>
          </a:xfrm>
        </p:spPr>
        <p:txBody>
          <a:bodyPr>
            <a:spAutoFit/>
          </a:bodyPr>
          <a:lstStyle/>
          <a:p>
            <a:r>
              <a:rPr lang="en-US" altLang="en-US" sz="3600" dirty="0">
                <a:latin typeface="+mj-lt"/>
                <a:ea typeface="ヒラギノ角ゴ Pro W3" charset="-128"/>
              </a:rPr>
              <a:t>Measuring the Required Rate of Return Equation </a:t>
            </a:r>
            <a:r>
              <a:rPr lang="en-US" altLang="en-US" sz="3600" dirty="0" smtClean="0">
                <a:latin typeface="+mj-lt"/>
                <a:ea typeface="ヒラギノ角ゴ Pro W3" charset="-128"/>
              </a:rPr>
              <a:t>6.12</a:t>
            </a:r>
            <a:endParaRPr lang="en-US" sz="3600" dirty="0">
              <a:latin typeface="+mj-lt"/>
            </a:endParaRPr>
          </a:p>
        </p:txBody>
      </p:sp>
      <p:graphicFrame>
        <p:nvGraphicFramePr>
          <p:cNvPr id="4" name="Object 3" descr="Risk premium equals investor’s required rate of return, r, minus risk-free rate of return, r sub f."/>
          <p:cNvGraphicFramePr>
            <a:graphicFrameLocks noChangeAspect="1"/>
          </p:cNvGraphicFramePr>
          <p:nvPr>
            <p:extLst>
              <p:ext uri="{D42A27DB-BD31-4B8C-83A1-F6EECF244321}">
                <p14:modId xmlns:p14="http://schemas.microsoft.com/office/powerpoint/2010/main" val="3557668746"/>
              </p:ext>
            </p:extLst>
          </p:nvPr>
        </p:nvGraphicFramePr>
        <p:xfrm>
          <a:off x="640331" y="2240854"/>
          <a:ext cx="7910965" cy="883346"/>
        </p:xfrm>
        <a:graphic>
          <a:graphicData uri="http://schemas.openxmlformats.org/presentationml/2006/ole">
            <mc:AlternateContent xmlns:mc="http://schemas.openxmlformats.org/markup-compatibility/2006">
              <mc:Choice xmlns:v="urn:schemas-microsoft-com:vml" Requires="v">
                <p:oleObj spid="_x0000_s20143" name="Equation" r:id="rId3" imgW="3949560" imgH="457200" progId="Equation.DSMT4">
                  <p:embed/>
                </p:oleObj>
              </mc:Choice>
              <mc:Fallback>
                <p:oleObj name="Equation" r:id="rId3" imgW="3949560" imgH="457200" progId="Equation.DSMT4">
                  <p:embed/>
                  <p:pic>
                    <p:nvPicPr>
                      <p:cNvPr id="0" name=""/>
                      <p:cNvPicPr/>
                      <p:nvPr/>
                    </p:nvPicPr>
                    <p:blipFill>
                      <a:blip r:embed="rId4"/>
                      <a:stretch>
                        <a:fillRect/>
                      </a:stretch>
                    </p:blipFill>
                    <p:spPr>
                      <a:xfrm>
                        <a:off x="640331" y="2240854"/>
                        <a:ext cx="7910965" cy="883346"/>
                      </a:xfrm>
                      <a:prstGeom prst="rect">
                        <a:avLst/>
                      </a:prstGeom>
                    </p:spPr>
                  </p:pic>
                </p:oleObj>
              </mc:Fallback>
            </mc:AlternateContent>
          </a:graphicData>
        </a:graphic>
      </p:graphicFrame>
    </p:spTree>
    <p:extLst>
      <p:ext uri="{BB962C8B-B14F-4D97-AF65-F5344CB8AC3E}">
        <p14:creationId xmlns:p14="http://schemas.microsoft.com/office/powerpoint/2010/main" val="11968000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30" y="416106"/>
            <a:ext cx="7953195" cy="984885"/>
          </a:xfrm>
        </p:spPr>
        <p:txBody>
          <a:bodyPr wrap="square">
            <a:spAutoFit/>
          </a:bodyPr>
          <a:lstStyle/>
          <a:p>
            <a:r>
              <a:rPr lang="en-US" altLang="en-US" sz="3600" dirty="0">
                <a:latin typeface="+mj-lt"/>
                <a:ea typeface="ヒラギノ角ゴ Pro W3" charset="-128"/>
              </a:rPr>
              <a:t>Capital Asset Pricing Model (CAPM) </a:t>
            </a:r>
            <a:r>
              <a:rPr lang="en-US" altLang="en-US" sz="2800" dirty="0" smtClean="0">
                <a:latin typeface="+mj-lt"/>
                <a:ea typeface="ヒラギノ角ゴ Pro W3" charset="-128"/>
              </a:rPr>
              <a:t>(2 </a:t>
            </a:r>
            <a:r>
              <a:rPr lang="en-US" altLang="en-US" sz="2800" dirty="0">
                <a:latin typeface="+mj-lt"/>
                <a:ea typeface="ヒラギノ角ゴ Pro W3" charset="-128"/>
              </a:rPr>
              <a:t>of 2)</a:t>
            </a:r>
            <a:endParaRPr lang="en-US" sz="3600" dirty="0">
              <a:latin typeface="+mj-lt"/>
            </a:endParaRPr>
          </a:p>
        </p:txBody>
      </p:sp>
      <p:sp>
        <p:nvSpPr>
          <p:cNvPr id="7" name="Content Placeholder 6"/>
          <p:cNvSpPr>
            <a:spLocks noGrp="1"/>
          </p:cNvSpPr>
          <p:nvPr>
            <p:ph idx="16"/>
          </p:nvPr>
        </p:nvSpPr>
        <p:spPr>
          <a:xfrm>
            <a:off x="439782" y="1602926"/>
            <a:ext cx="8229600" cy="3339376"/>
          </a:xfrm>
        </p:spPr>
        <p:txBody>
          <a:bodyPr>
            <a:spAutoFit/>
          </a:bodyPr>
          <a:lstStyle/>
          <a:p>
            <a:r>
              <a:rPr lang="en-US" altLang="en-US" sz="2400" dirty="0">
                <a:ea typeface="ヒラギノ角ゴ Pro W3" charset="-128"/>
              </a:rPr>
              <a:t>If the required rate of return for the market portfolio </a:t>
            </a:r>
            <a:r>
              <a:rPr lang="en-US" altLang="en-US" sz="2400" i="1" dirty="0">
                <a:ea typeface="ヒラギノ角ゴ Pro W3" charset="-128"/>
              </a:rPr>
              <a:t>r</a:t>
            </a:r>
            <a:r>
              <a:rPr lang="en-US" altLang="en-US" sz="2400" i="1" baseline="-25000" dirty="0">
                <a:ea typeface="ヒラギノ角ゴ Pro W3" charset="-128"/>
              </a:rPr>
              <a:t>m</a:t>
            </a:r>
            <a:r>
              <a:rPr lang="en-US" altLang="en-US" sz="2400" dirty="0">
                <a:ea typeface="ヒラギノ角ゴ Pro W3" charset="-128"/>
              </a:rPr>
              <a:t> is 12 percent, and the </a:t>
            </a:r>
            <a:r>
              <a:rPr lang="en-US" altLang="en-US" sz="2400" i="1" dirty="0">
                <a:ea typeface="ヒラギノ角ゴ Pro W3" charset="-128"/>
              </a:rPr>
              <a:t>r</a:t>
            </a:r>
            <a:r>
              <a:rPr lang="en-US" altLang="en-US" sz="2400" i="1" baseline="-25000" dirty="0">
                <a:ea typeface="ヒラギノ角ゴ Pro W3" charset="-128"/>
              </a:rPr>
              <a:t>f</a:t>
            </a:r>
            <a:r>
              <a:rPr lang="en-US" altLang="en-US" sz="2400" dirty="0">
                <a:ea typeface="ヒラギノ角ゴ Pro W3" charset="-128"/>
              </a:rPr>
              <a:t> is 3%, the risk premium for the market would be 9 percent.</a:t>
            </a:r>
          </a:p>
          <a:p>
            <a:r>
              <a:rPr lang="en-US" altLang="en-US" sz="2400" dirty="0" smtClean="0">
                <a:ea typeface="ヒラギノ角ゴ Pro W3" charset="-128"/>
              </a:rPr>
              <a:t>This </a:t>
            </a:r>
            <a:r>
              <a:rPr lang="en-US" altLang="en-US" sz="2400" dirty="0">
                <a:ea typeface="ヒラギノ角ゴ Pro W3" charset="-128"/>
              </a:rPr>
              <a:t>9 percent risk premium would apply to any security having systematic (nondiversifiable) risk equivalent to the general market, or beta of 1.</a:t>
            </a:r>
          </a:p>
          <a:p>
            <a:r>
              <a:rPr lang="en-US" altLang="en-US" sz="2400" dirty="0">
                <a:ea typeface="ヒラギノ角ゴ Pro W3" charset="-128"/>
              </a:rPr>
              <a:t>In the same market, a security with beta of 2 would provide a risk premium of 14 percent.</a:t>
            </a:r>
            <a:endParaRPr lang="en-US" sz="2400" dirty="0"/>
          </a:p>
        </p:txBody>
      </p:sp>
    </p:spTree>
    <p:extLst>
      <p:ext uri="{BB962C8B-B14F-4D97-AF65-F5344CB8AC3E}">
        <p14:creationId xmlns:p14="http://schemas.microsoft.com/office/powerpoint/2010/main" val="20597274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22" y="408843"/>
            <a:ext cx="8229600" cy="553998"/>
          </a:xfrm>
        </p:spPr>
        <p:txBody>
          <a:bodyPr>
            <a:spAutoFit/>
          </a:bodyPr>
          <a:lstStyle/>
          <a:p>
            <a:r>
              <a:rPr lang="en-US" sz="3600" dirty="0">
                <a:latin typeface="+mj-lt"/>
              </a:rPr>
              <a:t>CAPM Equation </a:t>
            </a:r>
            <a:r>
              <a:rPr lang="en-US" sz="3600" dirty="0" smtClean="0">
                <a:latin typeface="+mj-lt"/>
              </a:rPr>
              <a:t>6.13</a:t>
            </a:r>
            <a:endParaRPr lang="en-US" sz="3600" dirty="0">
              <a:latin typeface="+mj-lt"/>
            </a:endParaRPr>
          </a:p>
        </p:txBody>
      </p:sp>
      <p:sp>
        <p:nvSpPr>
          <p:cNvPr id="3" name="Content Placeholder 2"/>
          <p:cNvSpPr>
            <a:spLocks noGrp="1"/>
          </p:cNvSpPr>
          <p:nvPr>
            <p:ph idx="1"/>
          </p:nvPr>
        </p:nvSpPr>
        <p:spPr>
          <a:xfrm>
            <a:off x="439782" y="1217640"/>
            <a:ext cx="8323218" cy="738664"/>
          </a:xfrm>
        </p:spPr>
        <p:txBody>
          <a:bodyPr wrap="square">
            <a:spAutoFit/>
          </a:bodyPr>
          <a:lstStyle/>
          <a:p>
            <a:r>
              <a:rPr lang="en-US" altLang="en-US" sz="2400" dirty="0">
                <a:ea typeface="ヒラギノ角ゴ Pro W3" charset="-128"/>
              </a:rPr>
              <a:t>CAPM suggests that beta is a factor in determining the required returns.</a:t>
            </a:r>
            <a:endParaRPr lang="en-US" sz="2400" dirty="0"/>
          </a:p>
        </p:txBody>
      </p:sp>
      <p:graphicFrame>
        <p:nvGraphicFramePr>
          <p:cNvPr id="5" name="Object 4" descr="The equation is as follows: Required return on security, r equals risk free rate of return, r sub f plus open square bracket beta for security, b open parens required return on the market portfolio, r sub m minus risk-free rate of return, r sub f close parens close square bracket."/>
          <p:cNvGraphicFramePr>
            <a:graphicFrameLocks noChangeAspect="1"/>
          </p:cNvGraphicFramePr>
          <p:nvPr>
            <p:extLst>
              <p:ext uri="{D42A27DB-BD31-4B8C-83A1-F6EECF244321}">
                <p14:modId xmlns:p14="http://schemas.microsoft.com/office/powerpoint/2010/main" val="1002846313"/>
              </p:ext>
            </p:extLst>
          </p:nvPr>
        </p:nvGraphicFramePr>
        <p:xfrm>
          <a:off x="1016000" y="2419350"/>
          <a:ext cx="6342063" cy="2533650"/>
        </p:xfrm>
        <a:graphic>
          <a:graphicData uri="http://schemas.openxmlformats.org/presentationml/2006/ole">
            <mc:AlternateContent xmlns:mc="http://schemas.openxmlformats.org/markup-compatibility/2006">
              <mc:Choice xmlns:v="urn:schemas-microsoft-com:vml" Requires="v">
                <p:oleObj spid="_x0000_s22211" name="Equation" r:id="rId3" imgW="2946240" imgH="1218960" progId="Equation.DSMT4">
                  <p:embed/>
                </p:oleObj>
              </mc:Choice>
              <mc:Fallback>
                <p:oleObj name="Equation" r:id="rId3" imgW="2946240" imgH="1218960" progId="Equation.DSMT4">
                  <p:embed/>
                  <p:pic>
                    <p:nvPicPr>
                      <p:cNvPr id="0" name=""/>
                      <p:cNvPicPr/>
                      <p:nvPr/>
                    </p:nvPicPr>
                    <p:blipFill>
                      <a:blip r:embed="rId4"/>
                      <a:stretch>
                        <a:fillRect/>
                      </a:stretch>
                    </p:blipFill>
                    <p:spPr>
                      <a:xfrm>
                        <a:off x="1016000" y="2419350"/>
                        <a:ext cx="6342063" cy="2533650"/>
                      </a:xfrm>
                      <a:prstGeom prst="rect">
                        <a:avLst/>
                      </a:prstGeom>
                    </p:spPr>
                  </p:pic>
                </p:oleObj>
              </mc:Fallback>
            </mc:AlternateContent>
          </a:graphicData>
        </a:graphic>
      </p:graphicFrame>
    </p:spTree>
    <p:extLst>
      <p:ext uri="{BB962C8B-B14F-4D97-AF65-F5344CB8AC3E}">
        <p14:creationId xmlns:p14="http://schemas.microsoft.com/office/powerpoint/2010/main" val="4944884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22" y="408843"/>
            <a:ext cx="8229600" cy="553998"/>
          </a:xfrm>
        </p:spPr>
        <p:txBody>
          <a:bodyPr>
            <a:spAutoFit/>
          </a:bodyPr>
          <a:lstStyle/>
          <a:p>
            <a:r>
              <a:rPr lang="en-US" altLang="en-US" sz="3600" dirty="0">
                <a:latin typeface="+mj-lt"/>
                <a:ea typeface="ヒラギノ角ゴ Pro W3" charset="-128"/>
              </a:rPr>
              <a:t>CAPM Example</a:t>
            </a:r>
            <a:endParaRPr lang="en-US" sz="3600" dirty="0">
              <a:latin typeface="+mj-lt"/>
            </a:endParaRPr>
          </a:p>
        </p:txBody>
      </p:sp>
      <p:sp>
        <p:nvSpPr>
          <p:cNvPr id="3" name="Content Placeholder 2"/>
          <p:cNvSpPr>
            <a:spLocks noGrp="1"/>
          </p:cNvSpPr>
          <p:nvPr>
            <p:ph idx="1"/>
          </p:nvPr>
        </p:nvSpPr>
        <p:spPr>
          <a:xfrm>
            <a:off x="439782" y="1217640"/>
            <a:ext cx="8229600" cy="1523999"/>
          </a:xfrm>
        </p:spPr>
        <p:txBody>
          <a:bodyPr>
            <a:spAutoFit/>
          </a:bodyPr>
          <a:lstStyle/>
          <a:p>
            <a:r>
              <a:rPr lang="en-US" altLang="en-US" sz="2400" dirty="0">
                <a:ea typeface="ヒラギノ角ゴ Pro W3" charset="-128"/>
              </a:rPr>
              <a:t>Market risk = 10%</a:t>
            </a:r>
          </a:p>
          <a:p>
            <a:r>
              <a:rPr lang="en-US" altLang="en-US" sz="2400" dirty="0">
                <a:ea typeface="ヒラギノ角ゴ Pro W3" charset="-128"/>
              </a:rPr>
              <a:t>Risk-free rate = 3%</a:t>
            </a:r>
          </a:p>
          <a:p>
            <a:r>
              <a:rPr lang="en-US" altLang="en-US" sz="2400" dirty="0">
                <a:ea typeface="ヒラギノ角ゴ Pro W3" charset="-128"/>
              </a:rPr>
              <a:t>Required return = 3% + beta×(10% − 3%)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19877272"/>
              </p:ext>
            </p:extLst>
          </p:nvPr>
        </p:nvGraphicFramePr>
        <p:xfrm>
          <a:off x="553355" y="3047985"/>
          <a:ext cx="8120746" cy="1676416"/>
        </p:xfrm>
        <a:graphic>
          <a:graphicData uri="http://schemas.openxmlformats.org/drawingml/2006/table">
            <a:tbl>
              <a:tblPr firstRow="1" bandRow="1">
                <a:tableStyleId>{3B4B98B0-60AC-42C2-AFA5-B58CD77FA1E5}</a:tableStyleId>
              </a:tblPr>
              <a:tblGrid>
                <a:gridCol w="4060373">
                  <a:extLst>
                    <a:ext uri="{9D8B030D-6E8A-4147-A177-3AD203B41FA5}">
                      <a16:colId xmlns:a16="http://schemas.microsoft.com/office/drawing/2014/main" val="20000"/>
                    </a:ext>
                  </a:extLst>
                </a:gridCol>
                <a:gridCol w="4060373">
                  <a:extLst>
                    <a:ext uri="{9D8B030D-6E8A-4147-A177-3AD203B41FA5}">
                      <a16:colId xmlns:a16="http://schemas.microsoft.com/office/drawing/2014/main" val="20001"/>
                    </a:ext>
                  </a:extLst>
                </a:gridCol>
              </a:tblGrid>
              <a:tr h="401336">
                <a:tc>
                  <a:txBody>
                    <a:bodyPr/>
                    <a:lstStyle/>
                    <a:p>
                      <a:pPr algn="ctr"/>
                      <a:r>
                        <a:rPr lang="en-US" sz="1800" dirty="0">
                          <a:solidFill>
                            <a:schemeClr val="bg1"/>
                          </a:solidFill>
                        </a:rPr>
                        <a:t>Beta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altLang="en-US" sz="1800" dirty="0">
                          <a:solidFill>
                            <a:schemeClr val="bg1"/>
                          </a:solidFill>
                          <a:ea typeface="ヒラギノ角ゴ Pro W3" charset="-128"/>
                        </a:rPr>
                        <a:t>Required Return</a:t>
                      </a:r>
                      <a:endParaRPr lang="en-US" sz="18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38962">
                <a:tc>
                  <a:txBody>
                    <a:bodyPr/>
                    <a:lstStyle/>
                    <a:p>
                      <a:pPr algn="ctr"/>
                      <a:r>
                        <a:rPr lang="en-US" sz="1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418059">
                <a:tc>
                  <a:txBody>
                    <a:bodyPr/>
                    <a:lstStyle/>
                    <a:p>
                      <a:pPr algn="ctr"/>
                      <a:r>
                        <a:rPr lang="en-US" sz="1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418059">
                <a:tc>
                  <a:txBody>
                    <a:bodyPr/>
                    <a:lstStyle/>
                    <a:p>
                      <a:pPr algn="ctr"/>
                      <a:r>
                        <a:rPr lang="en-US" sz="1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762017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10294"/>
            <a:ext cx="8229600" cy="553998"/>
          </a:xfrm>
        </p:spPr>
        <p:txBody>
          <a:bodyPr>
            <a:spAutoFit/>
          </a:bodyPr>
          <a:lstStyle/>
          <a:p>
            <a:r>
              <a:rPr lang="en-US" altLang="en-US" sz="3600" dirty="0">
                <a:latin typeface="+mj-lt"/>
                <a:ea typeface="ヒラギノ角ゴ Pro W3" charset="-128"/>
              </a:rPr>
              <a:t>The Security Market Line (SML) </a:t>
            </a:r>
            <a:endParaRPr lang="en-US" sz="3600" dirty="0">
              <a:latin typeface="+mj-lt"/>
            </a:endParaRPr>
          </a:p>
        </p:txBody>
      </p:sp>
      <p:sp>
        <p:nvSpPr>
          <p:cNvPr id="3" name="Content Placeholder 2"/>
          <p:cNvSpPr>
            <a:spLocks noGrp="1"/>
          </p:cNvSpPr>
          <p:nvPr>
            <p:ph idx="1"/>
          </p:nvPr>
        </p:nvSpPr>
        <p:spPr>
          <a:xfrm>
            <a:off x="439782" y="1217639"/>
            <a:ext cx="8229600" cy="1107996"/>
          </a:xfrm>
        </p:spPr>
        <p:txBody>
          <a:bodyPr>
            <a:spAutoFit/>
          </a:bodyPr>
          <a:lstStyle/>
          <a:p>
            <a:r>
              <a:rPr lang="en-US" altLang="en-US" sz="2400" dirty="0">
                <a:ea typeface="ヒラギノ角ゴ Pro W3" charset="-128"/>
              </a:rPr>
              <a:t>SML is a graphic representation of the CAPM, where the line shows the appropriate required rate of return for a given stock’s systematic risk.</a:t>
            </a:r>
            <a:endParaRPr lang="en-US" sz="2400" dirty="0"/>
          </a:p>
        </p:txBody>
      </p:sp>
    </p:spTree>
    <p:extLst>
      <p:ext uri="{BB962C8B-B14F-4D97-AF65-F5344CB8AC3E}">
        <p14:creationId xmlns:p14="http://schemas.microsoft.com/office/powerpoint/2010/main" val="3404282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sz="3600" dirty="0">
                <a:latin typeface="+mj-lt"/>
              </a:rPr>
              <a:t>Figure </a:t>
            </a:r>
            <a:r>
              <a:rPr lang="en-US" sz="3600" dirty="0" smtClean="0">
                <a:latin typeface="+mj-lt"/>
              </a:rPr>
              <a:t>6.9 </a:t>
            </a:r>
            <a:r>
              <a:rPr lang="en-US" sz="3600" dirty="0">
                <a:latin typeface="+mj-lt"/>
              </a:rPr>
              <a:t>Security Market Line</a:t>
            </a:r>
          </a:p>
        </p:txBody>
      </p:sp>
      <p:pic>
        <p:nvPicPr>
          <p:cNvPr id="573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025" y="1253685"/>
            <a:ext cx="6436566" cy="506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295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Key </a:t>
            </a:r>
            <a:r>
              <a:rPr lang="en-US" altLang="en-US" sz="3600" dirty="0" smtClean="0">
                <a:latin typeface="+mj-lt"/>
                <a:ea typeface="ヒラギノ角ゴ Pro W3" charset="-128"/>
              </a:rPr>
              <a:t>Terms </a:t>
            </a:r>
            <a:r>
              <a:rPr lang="en-US" altLang="en-US" sz="2800" dirty="0" smtClean="0">
                <a:latin typeface="+mj-lt"/>
                <a:ea typeface="ヒラギノ角ゴ Pro W3" charset="-128"/>
              </a:rPr>
              <a:t>(1 of 2)</a:t>
            </a:r>
            <a:endParaRPr lang="en-US" sz="3600" dirty="0">
              <a:latin typeface="+mj-lt"/>
            </a:endParaRPr>
          </a:p>
        </p:txBody>
      </p:sp>
      <p:sp>
        <p:nvSpPr>
          <p:cNvPr id="3" name="Content Placeholder 2"/>
          <p:cNvSpPr>
            <a:spLocks noGrp="1"/>
          </p:cNvSpPr>
          <p:nvPr>
            <p:ph idx="1"/>
          </p:nvPr>
        </p:nvSpPr>
        <p:spPr>
          <a:xfrm>
            <a:off x="439782" y="1223532"/>
            <a:ext cx="5808618" cy="3739485"/>
          </a:xfrm>
        </p:spPr>
        <p:txBody>
          <a:bodyPr wrap="square">
            <a:spAutoFit/>
          </a:bodyPr>
          <a:lstStyle/>
          <a:p>
            <a:r>
              <a:rPr lang="en-US" altLang="en-US" sz="2400" dirty="0">
                <a:ea typeface="ヒラギノ角ゴ Pro W3" charset="-128"/>
              </a:rPr>
              <a:t>Asset allocation</a:t>
            </a:r>
          </a:p>
          <a:p>
            <a:r>
              <a:rPr lang="en-US" altLang="en-US" sz="2400" dirty="0">
                <a:ea typeface="ヒラギノ角ゴ Pro W3" charset="-128"/>
              </a:rPr>
              <a:t>Beta</a:t>
            </a:r>
          </a:p>
          <a:p>
            <a:r>
              <a:rPr lang="en-US" altLang="en-US" sz="2400" dirty="0">
                <a:ea typeface="ヒラギノ角ゴ Pro W3" charset="-128"/>
              </a:rPr>
              <a:t>Capital asset pricing model (CAPM)</a:t>
            </a:r>
          </a:p>
          <a:p>
            <a:r>
              <a:rPr lang="en-US" altLang="en-US" sz="2400" dirty="0">
                <a:ea typeface="ヒラギノ角ゴ Pro W3" charset="-128"/>
              </a:rPr>
              <a:t>Characteristic line</a:t>
            </a:r>
          </a:p>
          <a:p>
            <a:r>
              <a:rPr lang="en-US" altLang="en-US" sz="2400" dirty="0">
                <a:ea typeface="ヒラギノ角ゴ Pro W3" charset="-128"/>
              </a:rPr>
              <a:t>Expected rate of return</a:t>
            </a:r>
          </a:p>
          <a:p>
            <a:r>
              <a:rPr lang="en-US" altLang="en-US" sz="2400" dirty="0"/>
              <a:t>Holding-period return</a:t>
            </a:r>
          </a:p>
          <a:p>
            <a:r>
              <a:rPr lang="en-US" altLang="en-US" sz="2400" dirty="0"/>
              <a:t>Portfolio </a:t>
            </a:r>
            <a:r>
              <a:rPr lang="en-US" altLang="en-US" sz="2400" dirty="0" smtClean="0"/>
              <a:t>beta</a:t>
            </a:r>
            <a:endParaRPr lang="en-US" altLang="en-US" sz="2400" dirty="0"/>
          </a:p>
        </p:txBody>
      </p:sp>
    </p:spTree>
    <p:extLst>
      <p:ext uri="{BB962C8B-B14F-4D97-AF65-F5344CB8AC3E}">
        <p14:creationId xmlns:p14="http://schemas.microsoft.com/office/powerpoint/2010/main" val="2537707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Key </a:t>
            </a:r>
            <a:r>
              <a:rPr lang="en-US" altLang="en-US" sz="3600" dirty="0" smtClean="0">
                <a:latin typeface="+mj-lt"/>
                <a:ea typeface="ヒラギノ角ゴ Pro W3" charset="-128"/>
              </a:rPr>
              <a:t>Terms </a:t>
            </a:r>
            <a:r>
              <a:rPr lang="en-US" altLang="en-US" sz="2800" dirty="0" smtClean="0">
                <a:latin typeface="+mn-lt"/>
                <a:ea typeface="ヒラギノ角ゴ Pro W3" charset="-128"/>
              </a:rPr>
              <a:t>(2 </a:t>
            </a:r>
            <a:r>
              <a:rPr lang="en-US" altLang="en-US" sz="2800" dirty="0">
                <a:latin typeface="+mn-lt"/>
                <a:ea typeface="ヒラギノ角ゴ Pro W3" charset="-128"/>
              </a:rPr>
              <a:t>of 2)</a:t>
            </a:r>
            <a:endParaRPr lang="en-US" sz="2800" dirty="0">
              <a:latin typeface="+mn-lt"/>
            </a:endParaRPr>
          </a:p>
        </p:txBody>
      </p:sp>
      <p:sp>
        <p:nvSpPr>
          <p:cNvPr id="4" name="Content Placeholder 3"/>
          <p:cNvSpPr>
            <a:spLocks noGrp="1"/>
          </p:cNvSpPr>
          <p:nvPr>
            <p:ph idx="13"/>
          </p:nvPr>
        </p:nvSpPr>
        <p:spPr>
          <a:xfrm>
            <a:off x="438150" y="1223532"/>
            <a:ext cx="4038600" cy="4301177"/>
          </a:xfrm>
        </p:spPr>
        <p:txBody>
          <a:bodyPr wrap="square">
            <a:spAutoFit/>
          </a:bodyPr>
          <a:lstStyle/>
          <a:p>
            <a:r>
              <a:rPr lang="en-US" altLang="en-US" sz="2400" dirty="0"/>
              <a:t>Required rate of return</a:t>
            </a:r>
          </a:p>
          <a:p>
            <a:r>
              <a:rPr lang="en-US" altLang="en-US" sz="2400" dirty="0"/>
              <a:t>Risk</a:t>
            </a:r>
          </a:p>
          <a:p>
            <a:r>
              <a:rPr lang="en-US" altLang="en-US" sz="2400" dirty="0"/>
              <a:t>Risk-free rate of return</a:t>
            </a:r>
          </a:p>
          <a:p>
            <a:r>
              <a:rPr lang="en-US" altLang="en-US" sz="2400" dirty="0"/>
              <a:t>Risk premium</a:t>
            </a:r>
          </a:p>
          <a:p>
            <a:r>
              <a:rPr lang="en-US" altLang="en-US" sz="2400" dirty="0"/>
              <a:t>Security market line</a:t>
            </a:r>
          </a:p>
          <a:p>
            <a:r>
              <a:rPr lang="en-US" altLang="en-US" sz="2400" dirty="0"/>
              <a:t>Standard deviation</a:t>
            </a:r>
          </a:p>
          <a:p>
            <a:r>
              <a:rPr lang="en-US" altLang="en-US" sz="2400" dirty="0"/>
              <a:t>Systematic risk</a:t>
            </a:r>
          </a:p>
          <a:p>
            <a:r>
              <a:rPr lang="en-US" altLang="en-US" sz="2400" dirty="0"/>
              <a:t>Unsystematic risk</a:t>
            </a:r>
            <a:endParaRPr lang="en-IN" sz="2400" dirty="0"/>
          </a:p>
        </p:txBody>
      </p:sp>
    </p:spTree>
    <p:extLst>
      <p:ext uri="{BB962C8B-B14F-4D97-AF65-F5344CB8AC3E}">
        <p14:creationId xmlns:p14="http://schemas.microsoft.com/office/powerpoint/2010/main" val="16580580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a:xfrm>
            <a:off x="438150" y="426422"/>
            <a:ext cx="8124825" cy="553998"/>
          </a:xfrm>
        </p:spPr>
        <p:txBody>
          <a:bodyPr wrap="square">
            <a:spAutoFit/>
          </a:bodyPr>
          <a:lstStyle/>
          <a:p>
            <a:r>
              <a:rPr lang="en-US" sz="3600" dirty="0">
                <a:latin typeface="+mj-lt"/>
              </a:rPr>
              <a:t>Copyright</a:t>
            </a:r>
          </a:p>
        </p:txBody>
      </p:sp>
      <p:pic>
        <p:nvPicPr>
          <p:cNvPr id="7" name="Graphic 6">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9" name="Text Placeholder 1">
            <a:extLst>
              <a:ext uri="{FF2B5EF4-FFF2-40B4-BE49-F238E27FC236}">
                <a16:creationId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smtClean="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1591840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07" y="416984"/>
            <a:ext cx="8148119" cy="548513"/>
          </a:xfrm>
        </p:spPr>
        <p:txBody>
          <a:bodyPr>
            <a:spAutoFit/>
          </a:bodyPr>
          <a:lstStyle/>
          <a:p>
            <a:r>
              <a:rPr lang="en-US" altLang="en-US" sz="3600" dirty="0">
                <a:latin typeface="+mj-lt"/>
              </a:rPr>
              <a:t>Expected Return </a:t>
            </a:r>
            <a:r>
              <a:rPr lang="en-US" altLang="en-US" sz="2800" dirty="0">
                <a:latin typeface="+mj-lt"/>
              </a:rPr>
              <a:t>(1 of 2)</a:t>
            </a:r>
            <a:endParaRPr lang="en-US" sz="2800" dirty="0">
              <a:latin typeface="+mj-lt"/>
            </a:endParaRPr>
          </a:p>
        </p:txBody>
      </p:sp>
      <p:sp>
        <p:nvSpPr>
          <p:cNvPr id="3" name="Content Placeholder 2"/>
          <p:cNvSpPr>
            <a:spLocks noGrp="1"/>
          </p:cNvSpPr>
          <p:nvPr>
            <p:ph idx="1"/>
          </p:nvPr>
        </p:nvSpPr>
        <p:spPr>
          <a:xfrm>
            <a:off x="439782" y="1217640"/>
            <a:ext cx="8229600" cy="2000548"/>
          </a:xfrm>
        </p:spPr>
        <p:txBody>
          <a:bodyPr>
            <a:spAutoFit/>
          </a:bodyPr>
          <a:lstStyle/>
          <a:p>
            <a:r>
              <a:rPr lang="en-US" altLang="en-US" sz="2400" dirty="0"/>
              <a:t>Expected</a:t>
            </a:r>
            <a:r>
              <a:rPr lang="en-US" altLang="en-US" sz="2400" dirty="0">
                <a:solidFill>
                  <a:srgbClr val="FF0000"/>
                </a:solidFill>
              </a:rPr>
              <a:t> cash flows </a:t>
            </a:r>
            <a:r>
              <a:rPr lang="en-US" altLang="en-US" sz="2400" dirty="0"/>
              <a:t>and </a:t>
            </a:r>
            <a:r>
              <a:rPr lang="en-US" altLang="en-US" sz="2400" dirty="0">
                <a:solidFill>
                  <a:srgbClr val="FF0000"/>
                </a:solidFill>
              </a:rPr>
              <a:t>expected rate of return</a:t>
            </a:r>
          </a:p>
          <a:p>
            <a:pPr lvl="1"/>
            <a:r>
              <a:rPr lang="en-US" altLang="en-US" sz="2400" dirty="0"/>
              <a:t>The expected benefits or returns an investment generates come in the form of </a:t>
            </a:r>
            <a:r>
              <a:rPr lang="en-US" altLang="en-US" sz="2400" dirty="0">
                <a:solidFill>
                  <a:srgbClr val="FF0000"/>
                </a:solidFill>
              </a:rPr>
              <a:t>cash flows</a:t>
            </a:r>
          </a:p>
          <a:p>
            <a:pPr lvl="1"/>
            <a:r>
              <a:rPr lang="en-US" altLang="en-US" sz="2400" dirty="0"/>
              <a:t>Cash flows are used to measure returns (not accounting profits).</a:t>
            </a:r>
            <a:endParaRPr lang="en-US" sz="2400" dirty="0"/>
          </a:p>
        </p:txBody>
      </p:sp>
    </p:spTree>
    <p:extLst>
      <p:ext uri="{BB962C8B-B14F-4D97-AF65-F5344CB8AC3E}">
        <p14:creationId xmlns:p14="http://schemas.microsoft.com/office/powerpoint/2010/main" val="2589195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55" y="410294"/>
            <a:ext cx="8229600" cy="553998"/>
          </a:xfrm>
        </p:spPr>
        <p:txBody>
          <a:bodyPr>
            <a:spAutoFit/>
          </a:bodyPr>
          <a:lstStyle/>
          <a:p>
            <a:r>
              <a:rPr lang="en-US" altLang="en-US" sz="3600" dirty="0">
                <a:latin typeface="+mj-lt"/>
              </a:rPr>
              <a:t>Expected Return </a:t>
            </a:r>
            <a:r>
              <a:rPr lang="en-US" altLang="en-US" sz="2800" dirty="0">
                <a:latin typeface="+mj-lt"/>
              </a:rPr>
              <a:t>(2 of 2)</a:t>
            </a:r>
            <a:endParaRPr lang="en-US" sz="2800" dirty="0">
              <a:latin typeface="+mj-lt"/>
            </a:endParaRPr>
          </a:p>
        </p:txBody>
      </p:sp>
      <p:sp>
        <p:nvSpPr>
          <p:cNvPr id="3" name="Content Placeholder 2"/>
          <p:cNvSpPr>
            <a:spLocks noGrp="1"/>
          </p:cNvSpPr>
          <p:nvPr>
            <p:ph idx="1"/>
          </p:nvPr>
        </p:nvSpPr>
        <p:spPr>
          <a:xfrm>
            <a:off x="439782" y="1217640"/>
            <a:ext cx="8229600" cy="1477328"/>
          </a:xfrm>
        </p:spPr>
        <p:txBody>
          <a:bodyPr>
            <a:spAutoFit/>
          </a:bodyPr>
          <a:lstStyle/>
          <a:p>
            <a:r>
              <a:rPr lang="en-US" altLang="en-US" sz="2400" dirty="0">
                <a:ea typeface="ヒラギノ角ゴ Pro W3" charset="-128"/>
              </a:rPr>
              <a:t>The expected cash flow is the weighted average of the </a:t>
            </a:r>
            <a:r>
              <a:rPr lang="en-US" altLang="en-US" sz="2400" b="1" dirty="0">
                <a:ea typeface="ヒラギノ角ゴ Pro W3" charset="-128"/>
              </a:rPr>
              <a:t>possible</a:t>
            </a:r>
            <a:r>
              <a:rPr lang="en-US" altLang="en-US" sz="2400" i="1" dirty="0">
                <a:ea typeface="ヒラギノ角ゴ Pro W3" charset="-128"/>
              </a:rPr>
              <a:t> </a:t>
            </a:r>
            <a:r>
              <a:rPr lang="en-US" altLang="en-US" sz="2400" dirty="0">
                <a:ea typeface="ヒラギノ角ゴ Pro W3" charset="-128"/>
              </a:rPr>
              <a:t>cash flow outcomes such that the weights are the probabilities of the occurrence of the various states of the economy.</a:t>
            </a:r>
          </a:p>
        </p:txBody>
      </p:sp>
      <p:graphicFrame>
        <p:nvGraphicFramePr>
          <p:cNvPr id="4" name="Object 3" descr="An image shows an equation as follows: Expected Cash flow (X) equals summation Pb sub i times C F sub i."/>
          <p:cNvGraphicFramePr>
            <a:graphicFrameLocks noChangeAspect="1"/>
          </p:cNvGraphicFramePr>
          <p:nvPr>
            <p:extLst>
              <p:ext uri="{D42A27DB-BD31-4B8C-83A1-F6EECF244321}">
                <p14:modId xmlns:p14="http://schemas.microsoft.com/office/powerpoint/2010/main" val="1550896141"/>
              </p:ext>
            </p:extLst>
          </p:nvPr>
        </p:nvGraphicFramePr>
        <p:xfrm>
          <a:off x="1990725" y="2960688"/>
          <a:ext cx="4927600" cy="498475"/>
        </p:xfrm>
        <a:graphic>
          <a:graphicData uri="http://schemas.openxmlformats.org/presentationml/2006/ole">
            <mc:AlternateContent xmlns:mc="http://schemas.openxmlformats.org/markup-compatibility/2006">
              <mc:Choice xmlns:v="urn:schemas-microsoft-com:vml" Requires="v">
                <p:oleObj spid="_x0000_s39376" name="Equation" r:id="rId3" imgW="2400120" imgH="253800" progId="Equation.DSMT4">
                  <p:embed/>
                </p:oleObj>
              </mc:Choice>
              <mc:Fallback>
                <p:oleObj name="Equation" r:id="rId3" imgW="2400120" imgH="253800" progId="Equation.DSMT4">
                  <p:embed/>
                  <p:pic>
                    <p:nvPicPr>
                      <p:cNvPr id="0" name=""/>
                      <p:cNvPicPr/>
                      <p:nvPr/>
                    </p:nvPicPr>
                    <p:blipFill>
                      <a:blip r:embed="rId4"/>
                      <a:stretch>
                        <a:fillRect/>
                      </a:stretch>
                    </p:blipFill>
                    <p:spPr>
                      <a:xfrm>
                        <a:off x="1990725" y="2960688"/>
                        <a:ext cx="4927600" cy="498475"/>
                      </a:xfrm>
                      <a:prstGeom prst="rect">
                        <a:avLst/>
                      </a:prstGeom>
                    </p:spPr>
                  </p:pic>
                </p:oleObj>
              </mc:Fallback>
            </mc:AlternateContent>
          </a:graphicData>
        </a:graphic>
      </p:graphicFrame>
      <p:graphicFrame>
        <p:nvGraphicFramePr>
          <p:cNvPr id="5" name="Object 4" descr="An image shows an equation as follows: Where Pb sub i equals probabilities of outcome i; CF sub i equals cash flows in outcome i."/>
          <p:cNvGraphicFramePr>
            <a:graphicFrameLocks noChangeAspect="1"/>
          </p:cNvGraphicFramePr>
          <p:nvPr>
            <p:extLst>
              <p:ext uri="{D42A27DB-BD31-4B8C-83A1-F6EECF244321}">
                <p14:modId xmlns:p14="http://schemas.microsoft.com/office/powerpoint/2010/main" val="2928755104"/>
              </p:ext>
            </p:extLst>
          </p:nvPr>
        </p:nvGraphicFramePr>
        <p:xfrm>
          <a:off x="620713" y="3783012"/>
          <a:ext cx="4495800" cy="865188"/>
        </p:xfrm>
        <a:graphic>
          <a:graphicData uri="http://schemas.openxmlformats.org/presentationml/2006/ole">
            <mc:AlternateContent xmlns:mc="http://schemas.openxmlformats.org/markup-compatibility/2006">
              <mc:Choice xmlns:v="urn:schemas-microsoft-com:vml" Requires="v">
                <p:oleObj spid="_x0000_s39377" name="Equation" r:id="rId5" imgW="2412720" imgH="457200" progId="Equation.DSMT4">
                  <p:embed/>
                </p:oleObj>
              </mc:Choice>
              <mc:Fallback>
                <p:oleObj name="Equation" r:id="rId5" imgW="2412720" imgH="457200" progId="Equation.DSMT4">
                  <p:embed/>
                  <p:pic>
                    <p:nvPicPr>
                      <p:cNvPr id="0" name=""/>
                      <p:cNvPicPr/>
                      <p:nvPr/>
                    </p:nvPicPr>
                    <p:blipFill>
                      <a:blip r:embed="rId6"/>
                      <a:stretch>
                        <a:fillRect/>
                      </a:stretch>
                    </p:blipFill>
                    <p:spPr>
                      <a:xfrm>
                        <a:off x="620713" y="3783012"/>
                        <a:ext cx="4495800" cy="865188"/>
                      </a:xfrm>
                      <a:prstGeom prst="rect">
                        <a:avLst/>
                      </a:prstGeom>
                    </p:spPr>
                  </p:pic>
                </p:oleObj>
              </mc:Fallback>
            </mc:AlternateContent>
          </a:graphicData>
        </a:graphic>
      </p:graphicFrame>
    </p:spTree>
    <p:extLst>
      <p:ext uri="{BB962C8B-B14F-4D97-AF65-F5344CB8AC3E}">
        <p14:creationId xmlns:p14="http://schemas.microsoft.com/office/powerpoint/2010/main" val="1304864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003" y="415679"/>
            <a:ext cx="8229600" cy="1097280"/>
          </a:xfrm>
        </p:spPr>
        <p:txBody>
          <a:bodyPr>
            <a:spAutoFit/>
          </a:bodyPr>
          <a:lstStyle/>
          <a:p>
            <a:pPr marL="0" indent="0"/>
            <a:r>
              <a:rPr lang="en-US" sz="3600" dirty="0">
                <a:latin typeface="+mj-lt"/>
              </a:rPr>
              <a:t>Table </a:t>
            </a:r>
            <a:r>
              <a:rPr lang="en-US" sz="3600" dirty="0" smtClean="0">
                <a:latin typeface="+mj-lt"/>
              </a:rPr>
              <a:t>6.1 </a:t>
            </a:r>
            <a:r>
              <a:rPr lang="en-US" sz="3600" dirty="0">
                <a:latin typeface="+mj-lt"/>
              </a:rPr>
              <a:t>Measuring the Expected Return of an Investment</a:t>
            </a:r>
          </a:p>
        </p:txBody>
      </p:sp>
      <p:graphicFrame>
        <p:nvGraphicFramePr>
          <p:cNvPr id="2" name="Object 1" descr="open parens cash flow divided by investment cost close parens"/>
          <p:cNvGraphicFramePr>
            <a:graphicFrameLocks noChangeAspect="1"/>
          </p:cNvGraphicFramePr>
          <p:nvPr>
            <p:extLst>
              <p:ext uri="{D42A27DB-BD31-4B8C-83A1-F6EECF244321}">
                <p14:modId xmlns:p14="http://schemas.microsoft.com/office/powerpoint/2010/main" val="4289328998"/>
              </p:ext>
            </p:extLst>
          </p:nvPr>
        </p:nvGraphicFramePr>
        <p:xfrm>
          <a:off x="7086600" y="2438400"/>
          <a:ext cx="1334783" cy="449333"/>
        </p:xfrm>
        <a:graphic>
          <a:graphicData uri="http://schemas.openxmlformats.org/presentationml/2006/ole">
            <mc:AlternateContent xmlns:mc="http://schemas.openxmlformats.org/markup-compatibility/2006">
              <mc:Choice xmlns:v="urn:schemas-microsoft-com:vml" Requires="v">
                <p:oleObj spid="_x0000_s47556" name="Equation" r:id="rId3" imgW="1282680" imgH="431640" progId="Equation.DSMT4">
                  <p:embed/>
                </p:oleObj>
              </mc:Choice>
              <mc:Fallback>
                <p:oleObj name="Equation" r:id="rId3" imgW="1282680" imgH="431640" progId="Equation.DSMT4">
                  <p:embed/>
                  <p:pic>
                    <p:nvPicPr>
                      <p:cNvPr id="0" name=""/>
                      <p:cNvPicPr/>
                      <p:nvPr/>
                    </p:nvPicPr>
                    <p:blipFill>
                      <a:blip r:embed="rId4"/>
                      <a:stretch>
                        <a:fillRect/>
                      </a:stretch>
                    </p:blipFill>
                    <p:spPr>
                      <a:xfrm>
                        <a:off x="7086600" y="2438400"/>
                        <a:ext cx="1334783" cy="449333"/>
                      </a:xfrm>
                      <a:prstGeom prst="rect">
                        <a:avLst/>
                      </a:prstGeom>
                    </p:spPr>
                  </p:pic>
                </p:oleObj>
              </mc:Fallback>
            </mc:AlternateContent>
          </a:graphicData>
        </a:graphic>
      </p:graphicFrame>
      <p:pic>
        <p:nvPicPr>
          <p:cNvPr id="47538" name="Picture 24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84" y="1912984"/>
            <a:ext cx="8137006" cy="251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8790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68fa8954fa58e82b91ff6ef46f27b23afc8f92"/>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31306</TotalTime>
  <Words>2324</Words>
  <Application>Microsoft Office PowerPoint</Application>
  <PresentationFormat>On-screen Show (4:3)</PresentationFormat>
  <Paragraphs>203</Paragraphs>
  <Slides>68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6" baseType="lpstr">
      <vt:lpstr>ＭＳ Ｐゴシック</vt:lpstr>
      <vt:lpstr>Arial</vt:lpstr>
      <vt:lpstr>Times New Roman</vt:lpstr>
      <vt:lpstr>Verdana</vt:lpstr>
      <vt:lpstr>Wingdings</vt:lpstr>
      <vt:lpstr>ヒラギノ角ゴ Pro W3</vt:lpstr>
      <vt:lpstr>508 Lecture</vt:lpstr>
      <vt:lpstr>Equation</vt:lpstr>
      <vt:lpstr>Learning Objectives</vt:lpstr>
      <vt:lpstr>The Meaning and Measurement of Risk and Return </vt:lpstr>
      <vt:lpstr>Expected Return Defined and Measured</vt:lpstr>
      <vt:lpstr>Holding-Period Return (1 of 2)</vt:lpstr>
      <vt:lpstr>Holding-Period Return (2 of 2)</vt:lpstr>
      <vt:lpstr>Holding-Period Rate of Return</vt:lpstr>
      <vt:lpstr>Expected Return (1 of 2)</vt:lpstr>
      <vt:lpstr>Expected Return (2 of 2)</vt:lpstr>
      <vt:lpstr>Table 6.1 Measuring the Expected Return of an Investment</vt:lpstr>
      <vt:lpstr>Expected Cash Flow Equation 6.3</vt:lpstr>
      <vt:lpstr>Expected Cash Flow</vt:lpstr>
      <vt:lpstr>Probability of Payoffs (1 of 2)</vt:lpstr>
      <vt:lpstr>Expected Rate of Return Equation 6.4</vt:lpstr>
      <vt:lpstr>Expected Rate of Return (2 of 2)</vt:lpstr>
      <vt:lpstr>Risk Defined and Measured</vt:lpstr>
      <vt:lpstr>Risk</vt:lpstr>
      <vt:lpstr>Risk Defined</vt:lpstr>
      <vt:lpstr>Risk Measured</vt:lpstr>
      <vt:lpstr>Probability of Payoffs (2 of 2)</vt:lpstr>
      <vt:lpstr>Expected Rate of Return</vt:lpstr>
      <vt:lpstr>Figure 6.1 The Probability Distribution of the Returns on Two Investments</vt:lpstr>
      <vt:lpstr>Treasury Bond versus Stock</vt:lpstr>
      <vt:lpstr>Standard Deviation (S.D.) (1 of 2)</vt:lpstr>
      <vt:lpstr>Standard Deviation (S.D.) (2 of 2)</vt:lpstr>
      <vt:lpstr>Table 6.2 Measuring the Variance and Standard Deviation of the Publishing Company Investment</vt:lpstr>
      <vt:lpstr>Comments on Standard Deviation</vt:lpstr>
      <vt:lpstr>Rates of Return: The Investor's Experience</vt:lpstr>
      <vt:lpstr>Figure 6.2 Historical Rates of Return</vt:lpstr>
      <vt:lpstr>Rates of Return: The Investor’s Experience (1926–2016)</vt:lpstr>
      <vt:lpstr>Risk and Diversification </vt:lpstr>
      <vt:lpstr>Portfolio</vt:lpstr>
      <vt:lpstr>Risk and Diversification</vt:lpstr>
      <vt:lpstr>Figure 6.3 Variability of Returns Compared with Size of Portfolio</vt:lpstr>
      <vt:lpstr>Correlation and Risk Reduction (1 of 2)</vt:lpstr>
      <vt:lpstr>Correlation and Risk Reduction (2 of 2)</vt:lpstr>
      <vt:lpstr>Market Risk or Systematic Risk</vt:lpstr>
      <vt:lpstr>Table 6.3 Monthly Holding-Period Returns, eBay versus the S&amp;P 500 Index, February 2017 through January 2018</vt:lpstr>
      <vt:lpstr>Figure 6.4 Monthly Holding-Period Returns, eBay versus the S&amp;P 500 Index, February 2017 through January 2018</vt:lpstr>
      <vt:lpstr>Measuring Market Risk Equation 6.6</vt:lpstr>
      <vt:lpstr>Equations 6.7 and 6.8</vt:lpstr>
      <vt:lpstr>From Figure 6.4 and Table 6.3</vt:lpstr>
      <vt:lpstr>Figure 6.5 Monthly Holding-Period Returns, eBay versus the S&amp;P 500 Index, February 2017 through January 2018</vt:lpstr>
      <vt:lpstr>Characteristic Line and Beta</vt:lpstr>
      <vt:lpstr>Figure 6.6 Holding-Period Returns for a Hypothetical Portfolio and the S&amp;P 500 Index</vt:lpstr>
      <vt:lpstr>Interpreting Beta</vt:lpstr>
      <vt:lpstr>Portfolio Beta</vt:lpstr>
      <vt:lpstr>Equation 6.10</vt:lpstr>
      <vt:lpstr>Figure 6.7 Holding-Period Returns: High- and Low-Beta Portfolios and the S&amp;P 500 Index</vt:lpstr>
      <vt:lpstr>Risk and Diversification Demonstrated</vt:lpstr>
      <vt:lpstr>Asset Allocation</vt:lpstr>
      <vt:lpstr>Figure 6.8 The Effect of Diversifying and Investing for Longer Periods of Time on Risk and Returns.</vt:lpstr>
      <vt:lpstr>Asset Allocation Matters!</vt:lpstr>
      <vt:lpstr>Asset Allocation Summary</vt:lpstr>
      <vt:lpstr>The Investor's Required Rate of Return </vt:lpstr>
      <vt:lpstr>The Investor’s Required Rate of Return</vt:lpstr>
      <vt:lpstr>The Investor’s Required Rate of Return Equation 6.11</vt:lpstr>
      <vt:lpstr>Risk-Free Rate</vt:lpstr>
      <vt:lpstr>Risk Premium</vt:lpstr>
      <vt:lpstr>Capital Asset Pricing Model (CAPM) (1 of 2)</vt:lpstr>
      <vt:lpstr>Measuring the Required Rate of Return Equation 6.12</vt:lpstr>
      <vt:lpstr>Capital Asset Pricing Model (CAPM) (2 of 2)</vt:lpstr>
      <vt:lpstr>CAPM Equation 6.13</vt:lpstr>
      <vt:lpstr>CAPM Example</vt:lpstr>
      <vt:lpstr>The Security Market Line (SML) </vt:lpstr>
      <vt:lpstr>Figure 6.9 Security Market Line</vt:lpstr>
      <vt:lpstr>Key Terms (1 of 2)</vt:lpstr>
      <vt:lpstr>Key Terms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Finance, Tenth Edition</dc:title>
  <dc:subject>Business</dc:subject>
  <dc:creator>Keown/Martin/Petty</dc:creator>
  <cp:keywords>Foundations of Finance</cp:keywords>
  <cp:lastModifiedBy>User</cp:lastModifiedBy>
  <cp:revision>4435</cp:revision>
  <dcterms:created xsi:type="dcterms:W3CDTF">2014-07-14T20:04:21Z</dcterms:created>
  <dcterms:modified xsi:type="dcterms:W3CDTF">2024-08-18T17:39:33Z</dcterms:modified>
</cp:coreProperties>
</file>