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aleway"/>
      <p:regular r:id="rId17"/>
      <p:bold r:id="rId18"/>
      <p:italic r:id="rId19"/>
      <p:boldItalic r:id="rId20"/>
    </p:embeddedFont>
    <p:embeddedFont>
      <p:font typeface="La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boldItalic.fntdata"/><Relationship Id="rId11" Type="http://schemas.openxmlformats.org/officeDocument/2006/relationships/slide" Target="slides/slide6.xml"/><Relationship Id="rId22" Type="http://schemas.openxmlformats.org/officeDocument/2006/relationships/font" Target="fonts/Lato-bold.fntdata"/><Relationship Id="rId10" Type="http://schemas.openxmlformats.org/officeDocument/2006/relationships/slide" Target="slides/slide5.xml"/><Relationship Id="rId21" Type="http://schemas.openxmlformats.org/officeDocument/2006/relationships/font" Target="fonts/Lato-regular.fntdata"/><Relationship Id="rId13" Type="http://schemas.openxmlformats.org/officeDocument/2006/relationships/slide" Target="slides/slide8.xml"/><Relationship Id="rId24" Type="http://schemas.openxmlformats.org/officeDocument/2006/relationships/font" Target="fonts/Lato-boldItalic.fntdata"/><Relationship Id="rId12" Type="http://schemas.openxmlformats.org/officeDocument/2006/relationships/slide" Target="slides/slide7.xml"/><Relationship Id="rId23" Type="http://schemas.openxmlformats.org/officeDocument/2006/relationships/font" Target="fonts/La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aleway-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aleway-italic.fntdata"/><Relationship Id="rId6" Type="http://schemas.openxmlformats.org/officeDocument/2006/relationships/slide" Target="slides/slide1.xml"/><Relationship Id="rId18" Type="http://schemas.openxmlformats.org/officeDocument/2006/relationships/font" Target="fonts/Raleway-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f3e4c8f23b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f3e4c8f23b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f3e4c8f23b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f3e4c8f23b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f3e4c8f23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f3e4c8f23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f3e4c8f23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f3e4c8f23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f3e4c8f23b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f3e4c8f23b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f3e4c8f23b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f3e4c8f23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f3e4c8f23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f3e4c8f23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f3e4c8f23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f3e4c8f23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f3e4c8f23b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f3e4c8f23b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f3e4c8f23b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f3e4c8f23b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ar.wikipedia.org/wiki/%D8%A3%D8%AF%D8%A7%D8%A1_%D9%81%D9%86%D9%8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1" Type="http://schemas.openxmlformats.org/officeDocument/2006/relationships/hyperlink" Target="https://ar.wikipedia.org/wiki/%D8%A8%D8%AB_%D8%B5%D9%88%D8%AA%D9%8A" TargetMode="External"/><Relationship Id="rId10" Type="http://schemas.openxmlformats.org/officeDocument/2006/relationships/hyperlink" Target="https://ar.wikipedia.org/wiki/%D8%AF%D8%B1%D8%A7%D9%85%D8%A7_%D8%A5%D8%B0%D8%A7%D8%B9%D9%8A%D8%A9#cite_note-wsj-3" TargetMode="External"/><Relationship Id="rId13" Type="http://schemas.openxmlformats.org/officeDocument/2006/relationships/hyperlink" Target="https://ar.wikipedia.org/wiki/%D9%82%D8%B1%D8%B5_%D9%85%D8%B6%D8%BA%D9%88%D8%B7" TargetMode="External"/><Relationship Id="rId12" Type="http://schemas.openxmlformats.org/officeDocument/2006/relationships/hyperlink" Target="https://ar.wikipedia.org/wiki/%D8%AF%D8%B1%D8%A7%D9%85%D8%A7_%D8%A5%D8%B0%D8%A7%D8%B9%D9%8A%D8%A9#cite_note-4"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ar.wikipedia.org/wiki/%D8%AA%D9%84%D9%81%D8%A7%D8%B2" TargetMode="External"/><Relationship Id="rId4" Type="http://schemas.openxmlformats.org/officeDocument/2006/relationships/hyperlink" Target="https://ar.wikipedia.org/wiki/%D8%A7%D9%84%D8%B9%D8%B5%D8%B1_%D8%A7%D9%84%D8%B0%D9%87%D8%A8%D9%8A_%D9%84%D9%84%D8%B1%D8%A7%D8%AF%D9%8A%D9%88" TargetMode="External"/><Relationship Id="rId9" Type="http://schemas.openxmlformats.org/officeDocument/2006/relationships/hyperlink" Target="https://ar.wikipedia.org/w/index.php?title=%D8%B1%D8%A7%D8%AF%D9%8A%D9%88_%D9%86%D9%8A%D9%88%D8%B2%D9%8A%D9%84%D8%A7%D9%86%D8%AF%D8%A7&amp;action=edit&amp;redlink=1" TargetMode="External"/><Relationship Id="rId15" Type="http://schemas.openxmlformats.org/officeDocument/2006/relationships/hyperlink" Target="https://ar.wikipedia.org/wiki/%D8%A8%D8%AB_%D8%B5%D9%88%D8%AA%D9%8A" TargetMode="External"/><Relationship Id="rId14" Type="http://schemas.openxmlformats.org/officeDocument/2006/relationships/hyperlink" Target="https://ar.wikipedia.org/wiki/%D8%B4%D8%B1%D9%8A%D8%B7_%D8%B3%D9%85%D8%B9%D9%8A" TargetMode="External"/><Relationship Id="rId5" Type="http://schemas.openxmlformats.org/officeDocument/2006/relationships/hyperlink" Target="https://ar.wikipedia.org/wiki/%D8%A3%D8%B1%D8%B4%D9%8A%D9%81_%D8%A7%D9%84%D8%A5%D9%86%D8%AA%D8%B1%D9%86%D8%AA" TargetMode="External"/><Relationship Id="rId6" Type="http://schemas.openxmlformats.org/officeDocument/2006/relationships/hyperlink" Target="https://ar.wikipedia.org/wiki/%D8%A8%D9%8A_%D8%A8%D9%8A_%D8%B3%D9%8A" TargetMode="External"/><Relationship Id="rId7" Type="http://schemas.openxmlformats.org/officeDocument/2006/relationships/hyperlink" Target="https://ar.wikipedia.org/wiki/%D8%B1%D8%A7%D8%AF%D9%8A%D9%88_%D8%A8%D9%8A_%D8%A8%D9%8A_%D8%B3%D9%8A_3" TargetMode="External"/><Relationship Id="rId8" Type="http://schemas.openxmlformats.org/officeDocument/2006/relationships/hyperlink" Target="https://ar.wikipedia.org/wiki/%D8%B1%D8%A7%D8%AF%D9%8A%D9%88_%D8%A8%D9%8A_%D8%A8%D9%8A_%D8%B3%D9%8A_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1542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دراما الإذاعة أو الإذاعة الدرامية </a:t>
            </a:r>
            <a:endParaRPr/>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p>
            <a:pPr indent="0" lvl="0" marL="0" rtl="1" algn="r">
              <a:spcBef>
                <a:spcPts val="0"/>
              </a:spcBef>
              <a:spcAft>
                <a:spcPts val="0"/>
              </a:spcAft>
              <a:buNone/>
            </a:pPr>
            <a:r>
              <a:rPr lang="en"/>
              <a:t>محمد علوان</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2"/>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30" name="Google Shape;130;p22"/>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1" algn="r">
              <a:lnSpc>
                <a:spcPct val="100000"/>
              </a:lnSpc>
              <a:spcBef>
                <a:spcPts val="0"/>
              </a:spcBef>
              <a:spcAft>
                <a:spcPts val="0"/>
              </a:spcAft>
              <a:buClr>
                <a:schemeClr val="dk2"/>
              </a:buClr>
              <a:buSzPts val="1100"/>
              <a:buFont typeface="Arial"/>
              <a:buNone/>
            </a:pPr>
            <a:r>
              <a:rPr b="1" lang="en" sz="3000">
                <a:latin typeface="Raleway"/>
                <a:ea typeface="Raleway"/>
                <a:cs typeface="Raleway"/>
                <a:sym typeface="Raleway"/>
              </a:rPr>
              <a:t>الاسبوع الثالث</a:t>
            </a:r>
            <a:endParaRPr b="1" sz="3000">
              <a:latin typeface="Raleway"/>
              <a:ea typeface="Raleway"/>
              <a:cs typeface="Raleway"/>
              <a:sym typeface="Raleway"/>
            </a:endParaRPr>
          </a:p>
          <a:p>
            <a:pPr indent="0" lvl="0" marL="0" rtl="1" algn="r">
              <a:lnSpc>
                <a:spcPct val="100000"/>
              </a:lnSpc>
              <a:spcBef>
                <a:spcPts val="0"/>
              </a:spcBef>
              <a:spcAft>
                <a:spcPts val="0"/>
              </a:spcAft>
              <a:buClr>
                <a:schemeClr val="dk2"/>
              </a:buClr>
              <a:buSzPts val="1100"/>
              <a:buFont typeface="Arial"/>
              <a:buNone/>
            </a:pPr>
            <a:r>
              <a:rPr b="1" lang="en" sz="3000">
                <a:latin typeface="Raleway"/>
                <a:ea typeface="Raleway"/>
                <a:cs typeface="Raleway"/>
                <a:sym typeface="Raleway"/>
              </a:rPr>
              <a:t>تصوير صورةعن البطلة للحلقة مع الابطال </a:t>
            </a:r>
            <a:endParaRPr b="1" sz="3000">
              <a:latin typeface="Raleway"/>
              <a:ea typeface="Raleway"/>
              <a:cs typeface="Raleway"/>
              <a:sym typeface="Raleway"/>
            </a:endParaRPr>
          </a:p>
          <a:p>
            <a:pPr indent="0" lvl="0" marL="0" rtl="1" algn="r">
              <a:lnSpc>
                <a:spcPct val="100000"/>
              </a:lnSpc>
              <a:spcBef>
                <a:spcPts val="0"/>
              </a:spcBef>
              <a:spcAft>
                <a:spcPts val="0"/>
              </a:spcAft>
              <a:buClr>
                <a:schemeClr val="dk2"/>
              </a:buClr>
              <a:buSzPts val="1100"/>
              <a:buFont typeface="Arial"/>
              <a:buNone/>
            </a:pPr>
            <a:r>
              <a:rPr b="1" lang="en" sz="3000">
                <a:latin typeface="Raleway"/>
                <a:ea typeface="Raleway"/>
                <a:cs typeface="Raleway"/>
                <a:sym typeface="Raleway"/>
              </a:rPr>
              <a:t>وتصميم البوستر </a:t>
            </a:r>
            <a:endParaRPr b="1" sz="3000">
              <a:latin typeface="Raleway"/>
              <a:ea typeface="Raleway"/>
              <a:cs typeface="Raleway"/>
              <a:sym typeface="Raleway"/>
            </a:endParaRPr>
          </a:p>
          <a:p>
            <a:pPr indent="0" lvl="0" marL="0" rtl="1" algn="r">
              <a:lnSpc>
                <a:spcPct val="100000"/>
              </a:lnSpc>
              <a:spcBef>
                <a:spcPts val="0"/>
              </a:spcBef>
              <a:spcAft>
                <a:spcPts val="0"/>
              </a:spcAft>
              <a:buClr>
                <a:schemeClr val="dk2"/>
              </a:buClr>
              <a:buSzPts val="1100"/>
              <a:buFont typeface="Arial"/>
              <a:buNone/>
            </a:pPr>
            <a:r>
              <a:rPr b="1" lang="en" sz="3000">
                <a:latin typeface="Raleway"/>
                <a:ea typeface="Raleway"/>
                <a:cs typeface="Raleway"/>
                <a:sym typeface="Raleway"/>
              </a:rPr>
              <a:t>ونشرها على ساوند كلاود او يوتويب </a:t>
            </a:r>
            <a:endParaRPr b="1" sz="3000">
              <a:latin typeface="Raleway"/>
              <a:ea typeface="Raleway"/>
              <a:cs typeface="Raleway"/>
              <a:sym typeface="Raleway"/>
            </a:endParaRPr>
          </a:p>
          <a:p>
            <a:pPr indent="0" lvl="0" marL="0" rtl="1" algn="r">
              <a:lnSpc>
                <a:spcPct val="100000"/>
              </a:lnSpc>
              <a:spcBef>
                <a:spcPts val="0"/>
              </a:spcBef>
              <a:spcAft>
                <a:spcPts val="0"/>
              </a:spcAft>
              <a:buClr>
                <a:schemeClr val="dk2"/>
              </a:buClr>
              <a:buSzPts val="1100"/>
              <a:buFont typeface="Arial"/>
              <a:buNone/>
            </a:pPr>
            <a:r>
              <a:rPr b="1" lang="en" sz="3000">
                <a:latin typeface="Raleway"/>
                <a:ea typeface="Raleway"/>
                <a:cs typeface="Raleway"/>
                <a:sym typeface="Raleway"/>
              </a:rPr>
              <a:t>صورة الغلاف تتناسب مع المنصة </a:t>
            </a:r>
            <a:endParaRPr b="1" sz="3000">
              <a:latin typeface="Raleway"/>
              <a:ea typeface="Raleway"/>
              <a:cs typeface="Raleway"/>
              <a:sym typeface="Raleway"/>
            </a:endParaRPr>
          </a:p>
          <a:p>
            <a:pPr indent="0" lvl="0" marL="0" rtl="0" algn="l">
              <a:spcBef>
                <a:spcPts val="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3"/>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1" algn="r">
              <a:spcBef>
                <a:spcPts val="0"/>
              </a:spcBef>
              <a:spcAft>
                <a:spcPts val="0"/>
              </a:spcAft>
              <a:buNone/>
            </a:pPr>
            <a:r>
              <a:rPr lang="en"/>
              <a:t>تصميم بوستر عام للمسلسل</a:t>
            </a:r>
            <a:endParaRPr/>
          </a:p>
          <a:p>
            <a:pPr indent="0" lvl="0" marL="0" rtl="1" algn="r">
              <a:spcBef>
                <a:spcPts val="1200"/>
              </a:spcBef>
              <a:spcAft>
                <a:spcPts val="0"/>
              </a:spcAft>
              <a:buNone/>
            </a:pPr>
            <a:r>
              <a:rPr lang="en"/>
              <a:t>وتسجيل اعلان اذاعي عن المسلسل</a:t>
            </a:r>
            <a:endParaRPr/>
          </a:p>
          <a:p>
            <a:pPr indent="0" lvl="0" marL="0" rtl="1" algn="r">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en"/>
              <a:t>ما هي </a:t>
            </a:r>
            <a:r>
              <a:rPr lang="en"/>
              <a:t>السينما</a:t>
            </a:r>
            <a:r>
              <a:rPr lang="en"/>
              <a:t> المسموعة </a:t>
            </a:r>
            <a:r>
              <a:rPr lang="en"/>
              <a:t>أو</a:t>
            </a:r>
            <a:r>
              <a:rPr lang="en"/>
              <a:t> المشاهد المسموعة؟</a:t>
            </a:r>
            <a:endParaRPr/>
          </a:p>
        </p:txBody>
      </p:sp>
      <p:sp>
        <p:nvSpPr>
          <p:cNvPr id="79" name="Google Shape;79;p1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1" algn="just">
              <a:spcBef>
                <a:spcPts val="0"/>
              </a:spcBef>
              <a:spcAft>
                <a:spcPts val="1200"/>
              </a:spcAft>
              <a:buNone/>
            </a:pPr>
            <a:r>
              <a:rPr b="1" lang="en" sz="1700">
                <a:solidFill>
                  <a:srgbClr val="202122"/>
                </a:solidFill>
                <a:highlight>
                  <a:srgbClr val="FFFFFF"/>
                </a:highlight>
              </a:rPr>
              <a:t>راديو الدراما</a:t>
            </a:r>
            <a:r>
              <a:rPr lang="en" sz="1700">
                <a:solidFill>
                  <a:srgbClr val="202122"/>
                </a:solidFill>
                <a:highlight>
                  <a:srgbClr val="FFFFFF"/>
                </a:highlight>
              </a:rPr>
              <a:t> (أو </a:t>
            </a:r>
            <a:r>
              <a:rPr b="1" lang="en" sz="1700">
                <a:solidFill>
                  <a:srgbClr val="202122"/>
                </a:solidFill>
                <a:highlight>
                  <a:srgbClr val="FFFFFF"/>
                </a:highlight>
              </a:rPr>
              <a:t>دراما الصوت،</a:t>
            </a:r>
            <a:r>
              <a:rPr lang="en" sz="1700">
                <a:solidFill>
                  <a:srgbClr val="202122"/>
                </a:solidFill>
                <a:highlight>
                  <a:srgbClr val="FFFFFF"/>
                </a:highlight>
              </a:rPr>
              <a:t> </a:t>
            </a:r>
            <a:r>
              <a:rPr b="1" lang="en" sz="1700">
                <a:solidFill>
                  <a:srgbClr val="202122"/>
                </a:solidFill>
                <a:highlight>
                  <a:srgbClr val="FFFFFF"/>
                </a:highlight>
              </a:rPr>
              <a:t>تمثيل صوتي،</a:t>
            </a:r>
            <a:r>
              <a:rPr lang="en" sz="1700">
                <a:solidFill>
                  <a:srgbClr val="202122"/>
                </a:solidFill>
                <a:highlight>
                  <a:srgbClr val="FFFFFF"/>
                </a:highlight>
              </a:rPr>
              <a:t> </a:t>
            </a:r>
            <a:r>
              <a:rPr b="1" lang="en" sz="1700">
                <a:solidFill>
                  <a:srgbClr val="202122"/>
                </a:solidFill>
                <a:highlight>
                  <a:srgbClr val="FFFFFF"/>
                </a:highlight>
              </a:rPr>
              <a:t>مسرحية إذاعية،مسرح الراديو،</a:t>
            </a:r>
            <a:r>
              <a:rPr lang="en" sz="1700">
                <a:solidFill>
                  <a:srgbClr val="202122"/>
                </a:solidFill>
                <a:highlight>
                  <a:srgbClr val="FFFFFF"/>
                </a:highlight>
              </a:rPr>
              <a:t> أو </a:t>
            </a:r>
            <a:r>
              <a:rPr b="1" lang="en" sz="1700">
                <a:solidFill>
                  <a:srgbClr val="202122"/>
                </a:solidFill>
                <a:highlight>
                  <a:srgbClr val="FFFFFF"/>
                </a:highlight>
              </a:rPr>
              <a:t>مسرح الصوت)</a:t>
            </a:r>
            <a:r>
              <a:rPr lang="en" sz="1700">
                <a:solidFill>
                  <a:srgbClr val="202122"/>
                </a:solidFill>
                <a:highlight>
                  <a:srgbClr val="FFFFFF"/>
                </a:highlight>
              </a:rPr>
              <a:t> هو دراما، صوتية بحتة </a:t>
            </a:r>
            <a:r>
              <a:rPr lang="en" sz="1700">
                <a:solidFill>
                  <a:schemeClr val="hlink"/>
                </a:solidFill>
                <a:highlight>
                  <a:srgbClr val="FFFFFF"/>
                </a:highlight>
                <a:uFill>
                  <a:noFill/>
                </a:uFill>
                <a:hlinkClick r:id="rId3"/>
              </a:rPr>
              <a:t>الأداء</a:t>
            </a:r>
            <a:r>
              <a:rPr lang="en" sz="1700">
                <a:solidFill>
                  <a:srgbClr val="202122"/>
                </a:solidFill>
                <a:highlight>
                  <a:srgbClr val="FFFFFF"/>
                </a:highlight>
              </a:rPr>
              <a:t>. خالية من العنصر البصري، تعتمد الدراما الإذاعية على</a:t>
            </a:r>
            <a:r>
              <a:rPr lang="en" sz="1700" u="sng">
                <a:solidFill>
                  <a:srgbClr val="202122"/>
                </a:solidFill>
                <a:highlight>
                  <a:srgbClr val="FFFFFF"/>
                </a:highlight>
              </a:rPr>
              <a:t> الحوار والموسيقى والمؤثرات الصوتية</a:t>
            </a:r>
            <a:r>
              <a:rPr lang="en" sz="1700">
                <a:solidFill>
                  <a:srgbClr val="202122"/>
                </a:solidFill>
                <a:highlight>
                  <a:srgbClr val="FFFFFF"/>
                </a:highlight>
              </a:rPr>
              <a:t> لمساعدة المستمع على تخيل الشخصيات والقصة: «إنها سمعية في البعد المادي ولكنها بنفس القوة كقوة البصرية في البعد النفسي»</a:t>
            </a:r>
            <a:endParaRPr sz="2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en"/>
              <a:t>أنواع الدراما الإذاعية العادية </a:t>
            </a:r>
            <a:endParaRPr/>
          </a:p>
        </p:txBody>
      </p:sp>
      <p:sp>
        <p:nvSpPr>
          <p:cNvPr id="85" name="Google Shape;85;p15"/>
          <p:cNvSpPr txBox="1"/>
          <p:nvPr>
            <p:ph idx="1" type="body"/>
          </p:nvPr>
        </p:nvSpPr>
        <p:spPr>
          <a:xfrm>
            <a:off x="311700" y="1152475"/>
            <a:ext cx="8520600" cy="1733100"/>
          </a:xfrm>
          <a:prstGeom prst="rect">
            <a:avLst/>
          </a:prstGeom>
        </p:spPr>
        <p:txBody>
          <a:bodyPr anchorCtr="0" anchor="t" bIns="91425" lIns="91425" spcFirstLastPara="1" rIns="91425" wrap="square" tIns="91425">
            <a:noAutofit/>
          </a:bodyPr>
          <a:lstStyle/>
          <a:p>
            <a:pPr indent="0" lvl="0" marL="0" rtl="1" algn="r">
              <a:spcBef>
                <a:spcPts val="0"/>
              </a:spcBef>
              <a:spcAft>
                <a:spcPts val="0"/>
              </a:spcAft>
              <a:buNone/>
            </a:pPr>
            <a:r>
              <a:rPr lang="en">
                <a:solidFill>
                  <a:srgbClr val="202122"/>
                </a:solidFill>
                <a:highlight>
                  <a:srgbClr val="FFFFFF"/>
                </a:highlight>
              </a:rPr>
              <a:t>مسرحيات مكتوبة خصيصًا للراديو</a:t>
            </a:r>
            <a:endParaRPr>
              <a:solidFill>
                <a:srgbClr val="202122"/>
              </a:solidFill>
              <a:highlight>
                <a:srgbClr val="FFFFFF"/>
              </a:highlight>
            </a:endParaRPr>
          </a:p>
          <a:p>
            <a:pPr indent="0" lvl="0" marL="0" rtl="1" algn="r">
              <a:spcBef>
                <a:spcPts val="1200"/>
              </a:spcBef>
              <a:spcAft>
                <a:spcPts val="0"/>
              </a:spcAft>
              <a:buNone/>
            </a:pPr>
            <a:r>
              <a:rPr lang="en">
                <a:solidFill>
                  <a:srgbClr val="202122"/>
                </a:solidFill>
                <a:highlight>
                  <a:srgbClr val="FFFFFF"/>
                </a:highlight>
              </a:rPr>
              <a:t> والدراما الوثائقية </a:t>
            </a:r>
            <a:endParaRPr>
              <a:solidFill>
                <a:srgbClr val="202122"/>
              </a:solidFill>
              <a:highlight>
                <a:srgbClr val="FFFFFF"/>
              </a:highlight>
            </a:endParaRPr>
          </a:p>
          <a:p>
            <a:pPr indent="0" lvl="0" marL="0" rtl="1" algn="r">
              <a:spcBef>
                <a:spcPts val="1200"/>
              </a:spcBef>
              <a:spcAft>
                <a:spcPts val="0"/>
              </a:spcAft>
              <a:buNone/>
            </a:pPr>
            <a:r>
              <a:rPr lang="en">
                <a:solidFill>
                  <a:srgbClr val="202122"/>
                </a:solidFill>
                <a:highlight>
                  <a:srgbClr val="FFFFFF"/>
                </a:highlight>
              </a:rPr>
              <a:t>والأعمال الدرامية الخيالية</a:t>
            </a:r>
            <a:endParaRPr>
              <a:solidFill>
                <a:srgbClr val="202122"/>
              </a:solidFill>
              <a:highlight>
                <a:srgbClr val="FFFFFF"/>
              </a:highlight>
            </a:endParaRPr>
          </a:p>
          <a:p>
            <a:pPr indent="0" lvl="0" marL="0" rtl="1" algn="r">
              <a:spcBef>
                <a:spcPts val="1200"/>
              </a:spcBef>
              <a:spcAft>
                <a:spcPts val="1200"/>
              </a:spcAft>
              <a:buNone/>
            </a:pPr>
            <a:r>
              <a:rPr lang="en">
                <a:solidFill>
                  <a:srgbClr val="202122"/>
                </a:solidFill>
                <a:highlight>
                  <a:srgbClr val="FFFFFF"/>
                </a:highlight>
              </a:rPr>
              <a:t> بالإضافة إلى المسرحيات المكتوبة في الأصل للمسرح</a:t>
            </a:r>
            <a:endParaRPr/>
          </a:p>
        </p:txBody>
      </p:sp>
      <p:sp>
        <p:nvSpPr>
          <p:cNvPr id="86" name="Google Shape;86;p15"/>
          <p:cNvSpPr txBox="1"/>
          <p:nvPr/>
        </p:nvSpPr>
        <p:spPr>
          <a:xfrm>
            <a:off x="3597650" y="3326525"/>
            <a:ext cx="3035400" cy="461700"/>
          </a:xfrm>
          <a:prstGeom prst="rect">
            <a:avLst/>
          </a:prstGeom>
          <a:noFill/>
          <a:ln>
            <a:noFill/>
          </a:ln>
        </p:spPr>
        <p:txBody>
          <a:bodyPr anchorCtr="0" anchor="t" bIns="91425" lIns="91425" spcFirstLastPara="1" rIns="91425" wrap="square" tIns="91425">
            <a:spAutoFit/>
          </a:bodyPr>
          <a:lstStyle/>
          <a:p>
            <a:pPr indent="0" lvl="0" marL="0" rtl="1" algn="r">
              <a:spcBef>
                <a:spcPts val="0"/>
              </a:spcBef>
              <a:spcAft>
                <a:spcPts val="0"/>
              </a:spcAft>
              <a:buNone/>
            </a:pPr>
            <a:r>
              <a:rPr lang="en" sz="1800">
                <a:solidFill>
                  <a:schemeClr val="dk2"/>
                </a:solidFill>
              </a:rPr>
              <a:t>ويضاف </a:t>
            </a:r>
            <a:r>
              <a:rPr lang="en" sz="1800">
                <a:solidFill>
                  <a:schemeClr val="dk2"/>
                </a:solidFill>
              </a:rPr>
              <a:t>إليها</a:t>
            </a:r>
            <a:r>
              <a:rPr lang="en" sz="1800">
                <a:solidFill>
                  <a:schemeClr val="dk2"/>
                </a:solidFill>
              </a:rPr>
              <a:t> أدرمة التقرير </a:t>
            </a:r>
            <a:r>
              <a:rPr lang="en" sz="1800">
                <a:solidFill>
                  <a:schemeClr val="dk2"/>
                </a:solidFill>
              </a:rPr>
              <a:t>الإذاعي</a:t>
            </a:r>
            <a:r>
              <a:rPr lang="en" sz="1800">
                <a:solidFill>
                  <a:schemeClr val="dk2"/>
                </a:solidFill>
              </a:rPr>
              <a:t> </a:t>
            </a:r>
            <a:endParaRPr sz="1800">
              <a:solidFill>
                <a:schemeClr val="dk2"/>
              </a:solidFill>
            </a:endParaRPr>
          </a:p>
        </p:txBody>
      </p:sp>
      <p:sp>
        <p:nvSpPr>
          <p:cNvPr id="87" name="Google Shape;87;p15"/>
          <p:cNvSpPr txBox="1"/>
          <p:nvPr/>
        </p:nvSpPr>
        <p:spPr>
          <a:xfrm>
            <a:off x="2460875" y="249825"/>
            <a:ext cx="6708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6"/>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en"/>
              <a:t>قبل وبعد الديجيتال</a:t>
            </a:r>
            <a:endParaRPr/>
          </a:p>
        </p:txBody>
      </p:sp>
      <p:sp>
        <p:nvSpPr>
          <p:cNvPr id="93" name="Google Shape;93;p16"/>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1" algn="just">
              <a:lnSpc>
                <a:spcPct val="160000"/>
              </a:lnSpc>
              <a:spcBef>
                <a:spcPts val="600"/>
              </a:spcBef>
              <a:spcAft>
                <a:spcPts val="0"/>
              </a:spcAft>
              <a:buClr>
                <a:schemeClr val="dk1"/>
              </a:buClr>
              <a:buSzPts val="1100"/>
              <a:buFont typeface="Arial"/>
              <a:buNone/>
            </a:pPr>
            <a:r>
              <a:rPr lang="en" sz="1900">
                <a:solidFill>
                  <a:srgbClr val="202122"/>
                </a:solidFill>
                <a:highlight>
                  <a:srgbClr val="FFFFFF"/>
                </a:highlight>
              </a:rPr>
              <a:t>حققت الدراما الإذاعية شعبية واسعة النطاق خلال عقد من تطورها الأولي في عشرينيات القرن الماضي. بحلول الأربعينيات من القرن الماضي، كانت وسيلة ترفيه شعبية دولية رائدة. مع ظهور </a:t>
            </a:r>
            <a:r>
              <a:rPr lang="en" sz="1900">
                <a:solidFill>
                  <a:schemeClr val="hlink"/>
                </a:solidFill>
                <a:highlight>
                  <a:srgbClr val="FFFFFF"/>
                </a:highlight>
                <a:uFill>
                  <a:noFill/>
                </a:uFill>
                <a:hlinkClick r:id="rId3"/>
              </a:rPr>
              <a:t>التلفزيون</a:t>
            </a:r>
            <a:r>
              <a:rPr lang="en" sz="1900">
                <a:solidFill>
                  <a:srgbClr val="202122"/>
                </a:solidFill>
                <a:highlight>
                  <a:srgbClr val="FFFFFF"/>
                </a:highlight>
              </a:rPr>
              <a:t> في الخمسينيات من القرن الماضي، بدأت الدراما الإذاعية تفقد جمهورها. ومع ذلك، لا تزال تتمتع بشعبية في معظم أنحاء العالم.</a:t>
            </a:r>
            <a:endParaRPr sz="1900">
              <a:solidFill>
                <a:srgbClr val="202122"/>
              </a:solidFill>
              <a:highlight>
                <a:srgbClr val="FFFFFF"/>
              </a:highlight>
            </a:endParaRPr>
          </a:p>
          <a:p>
            <a:pPr indent="0" lvl="0" marL="0" rtl="1" algn="just">
              <a:lnSpc>
                <a:spcPct val="160000"/>
              </a:lnSpc>
              <a:spcBef>
                <a:spcPts val="1200"/>
              </a:spcBef>
              <a:spcAft>
                <a:spcPts val="0"/>
              </a:spcAft>
              <a:buClr>
                <a:schemeClr val="dk1"/>
              </a:buClr>
              <a:buSzPts val="1100"/>
              <a:buFont typeface="Arial"/>
              <a:buNone/>
            </a:pPr>
            <a:r>
              <a:rPr lang="en" sz="1900">
                <a:solidFill>
                  <a:srgbClr val="202122"/>
                </a:solidFill>
                <a:highlight>
                  <a:srgbClr val="FFFFFF"/>
                </a:highlight>
              </a:rPr>
              <a:t>لا تزال تسجيلات العصر الذهبي للراديو (</a:t>
            </a:r>
            <a:r>
              <a:rPr lang="en" sz="1900">
                <a:solidFill>
                  <a:schemeClr val="hlink"/>
                </a:solidFill>
                <a:highlight>
                  <a:srgbClr val="FFFFFF"/>
                </a:highlight>
                <a:uFill>
                  <a:noFill/>
                </a:uFill>
                <a:hlinkClick r:id="rId4"/>
              </a:rPr>
              <a:t>الراديو القديم</a:t>
            </a:r>
            <a:r>
              <a:rPr lang="en" sz="1900">
                <a:solidFill>
                  <a:srgbClr val="202122"/>
                </a:solidFill>
                <a:highlight>
                  <a:srgbClr val="FFFFFF"/>
                </a:highlight>
              </a:rPr>
              <a:t>) موجودة اليوم في الأرشيفات الصوتية لهواة الجمع والمكتبات والمتاحف، بالإضافة إلى العديد من المواقع على الإنترنت مثل </a:t>
            </a:r>
            <a:r>
              <a:rPr lang="en" sz="1900">
                <a:solidFill>
                  <a:schemeClr val="hlink"/>
                </a:solidFill>
                <a:highlight>
                  <a:srgbClr val="FFFFFF"/>
                </a:highlight>
                <a:uFill>
                  <a:noFill/>
                </a:uFill>
                <a:hlinkClick r:id="rId5"/>
              </a:rPr>
              <a:t>أرشيف الإنترنت</a:t>
            </a:r>
            <a:r>
              <a:rPr lang="en" sz="1900">
                <a:solidFill>
                  <a:srgbClr val="202122"/>
                </a:solidFill>
                <a:highlight>
                  <a:srgbClr val="FFFFFF"/>
                </a:highlight>
              </a:rPr>
              <a:t>.</a:t>
            </a:r>
            <a:endParaRPr sz="1900">
              <a:solidFill>
                <a:srgbClr val="202122"/>
              </a:solidFill>
              <a:highlight>
                <a:srgbClr val="FFFFFF"/>
              </a:highlight>
            </a:endParaRPr>
          </a:p>
          <a:p>
            <a:pPr indent="0" lvl="0" marL="0" rtl="1" algn="just">
              <a:lnSpc>
                <a:spcPct val="160000"/>
              </a:lnSpc>
              <a:spcBef>
                <a:spcPts val="1200"/>
              </a:spcBef>
              <a:spcAft>
                <a:spcPts val="0"/>
              </a:spcAft>
              <a:buClr>
                <a:schemeClr val="dk1"/>
              </a:buClr>
              <a:buSzPts val="1100"/>
              <a:buFont typeface="Arial"/>
              <a:buNone/>
            </a:pPr>
            <a:r>
              <a:rPr lang="en" sz="1900">
                <a:solidFill>
                  <a:srgbClr val="202122"/>
                </a:solidFill>
                <a:highlight>
                  <a:srgbClr val="FFFFFF"/>
                </a:highlight>
              </a:rPr>
              <a:t>بحلول القرن الحادي والعشرين، كان للدراما الإذاعية وجود ضئيل في الإذاعة الأرضية في الولايات المتحدة، اقتصرت على إعادة بث البرامج من العقود السابقة. ومع ذلك، لا يزال لدى الدول الأخرى تقاليد مزدهرة في الدراما الإذاعية. في المملكة المتحدة، على سبيل المثال، تقوم </a:t>
            </a:r>
            <a:r>
              <a:rPr lang="en" sz="1900">
                <a:solidFill>
                  <a:schemeClr val="hlink"/>
                </a:solidFill>
                <a:highlight>
                  <a:srgbClr val="FFFFFF"/>
                </a:highlight>
                <a:uFill>
                  <a:noFill/>
                </a:uFill>
                <a:hlinkClick r:id="rId6"/>
              </a:rPr>
              <a:t>هيئة الإذاعة البريطانية</a:t>
            </a:r>
            <a:r>
              <a:rPr lang="en" sz="1900">
                <a:solidFill>
                  <a:srgbClr val="202122"/>
                </a:solidFill>
                <a:highlight>
                  <a:srgbClr val="FFFFFF"/>
                </a:highlight>
              </a:rPr>
              <a:t> بإنتاج وبث المئات من المسرحيات الإذاعية الجديدة كل عام على </a:t>
            </a:r>
            <a:r>
              <a:rPr lang="en" sz="1900">
                <a:solidFill>
                  <a:schemeClr val="hlink"/>
                </a:solidFill>
                <a:highlight>
                  <a:srgbClr val="FFFFFF"/>
                </a:highlight>
                <a:uFill>
                  <a:noFill/>
                </a:uFill>
                <a:hlinkClick r:id="rId7"/>
              </a:rPr>
              <a:t>راديو 3</a:t>
            </a:r>
            <a:r>
              <a:rPr lang="en" sz="1900">
                <a:solidFill>
                  <a:srgbClr val="202122"/>
                </a:solidFill>
                <a:highlight>
                  <a:srgbClr val="FFFFFF"/>
                </a:highlight>
              </a:rPr>
              <a:t> </a:t>
            </a:r>
            <a:r>
              <a:rPr lang="en" sz="1900">
                <a:solidFill>
                  <a:schemeClr val="hlink"/>
                </a:solidFill>
                <a:highlight>
                  <a:srgbClr val="FFFFFF"/>
                </a:highlight>
                <a:uFill>
                  <a:noFill/>
                </a:uFill>
                <a:hlinkClick r:id="rId8"/>
              </a:rPr>
              <a:t>وراديو 4</a:t>
            </a:r>
            <a:r>
              <a:rPr lang="en" sz="1900">
                <a:solidFill>
                  <a:srgbClr val="202122"/>
                </a:solidFill>
                <a:highlight>
                  <a:srgbClr val="FFFFFF"/>
                </a:highlight>
              </a:rPr>
              <a:t> وراديو 4 إكسترا. مثل الولايات المتحدة، تخلت إذاعة أستراليا أي بي سي عن بث الدراما ولكن في نيوزيلندا يواصل </a:t>
            </a:r>
            <a:r>
              <a:rPr lang="en" sz="1900">
                <a:solidFill>
                  <a:schemeClr val="hlink"/>
                </a:solidFill>
                <a:highlight>
                  <a:srgbClr val="FFFFFF"/>
                </a:highlight>
                <a:uFill>
                  <a:noFill/>
                </a:uFill>
                <a:hlinkClick r:id="rId9"/>
              </a:rPr>
              <a:t>راديو نيوزيلاندا</a:t>
            </a:r>
            <a:r>
              <a:rPr lang="en" sz="1900">
                <a:solidFill>
                  <a:srgbClr val="202122"/>
                </a:solidFill>
                <a:highlight>
                  <a:srgbClr val="FFFFFF"/>
                </a:highlight>
              </a:rPr>
              <a:t> بث مجموعة متنوعة من الدراما عبر موجاتها الأثيرية.</a:t>
            </a:r>
            <a:endParaRPr sz="1900">
              <a:solidFill>
                <a:srgbClr val="202122"/>
              </a:solidFill>
              <a:highlight>
                <a:srgbClr val="FFFFFF"/>
              </a:highlight>
            </a:endParaRPr>
          </a:p>
          <a:p>
            <a:pPr indent="0" lvl="0" marL="0" rtl="1" algn="just">
              <a:lnSpc>
                <a:spcPct val="160000"/>
              </a:lnSpc>
              <a:spcBef>
                <a:spcPts val="1200"/>
              </a:spcBef>
              <a:spcAft>
                <a:spcPts val="0"/>
              </a:spcAft>
              <a:buClr>
                <a:schemeClr val="dk1"/>
              </a:buClr>
              <a:buSzPts val="1100"/>
              <a:buFont typeface="Arial"/>
              <a:buNone/>
            </a:pPr>
            <a:r>
              <a:rPr lang="en" sz="1900">
                <a:solidFill>
                  <a:srgbClr val="202122"/>
                </a:solidFill>
                <a:highlight>
                  <a:srgbClr val="FFFFFF"/>
                </a:highlight>
              </a:rPr>
              <a:t>بفضل التقدم في التسجيل الرقمي والتوزيع عبر الإنترنت، شهدت الدراما الإذاعية انتعاشًا في عام 2010.</a:t>
            </a:r>
            <a:r>
              <a:rPr baseline="30000" lang="en" sz="1900">
                <a:solidFill>
                  <a:schemeClr val="hlink"/>
                </a:solidFill>
                <a:highlight>
                  <a:srgbClr val="FFFFFF"/>
                </a:highlight>
                <a:uFill>
                  <a:noFill/>
                </a:uFill>
                <a:hlinkClick r:id="rId10"/>
              </a:rPr>
              <a:t>[3]</a:t>
            </a:r>
            <a:r>
              <a:rPr lang="en" sz="1900">
                <a:solidFill>
                  <a:srgbClr val="202122"/>
                </a:solidFill>
                <a:highlight>
                  <a:srgbClr val="FFFFFF"/>
                </a:highlight>
              </a:rPr>
              <a:t> </a:t>
            </a:r>
            <a:r>
              <a:rPr lang="en" sz="1900">
                <a:solidFill>
                  <a:schemeClr val="hlink"/>
                </a:solidFill>
                <a:highlight>
                  <a:srgbClr val="FFFFFF"/>
                </a:highlight>
                <a:uFill>
                  <a:noFill/>
                </a:uFill>
                <a:hlinkClick r:id="rId11"/>
              </a:rPr>
              <a:t>قدمت البودكاست</a:t>
            </a:r>
            <a:r>
              <a:rPr lang="en" sz="1900">
                <a:solidFill>
                  <a:srgbClr val="202122"/>
                </a:solidFill>
                <a:highlight>
                  <a:srgbClr val="FFFFFF"/>
                </a:highlight>
              </a:rPr>
              <a:t> وسائل لإنشاء دراما إذاعية جديدة غير مكلفة، بالإضافة إلى إعادة توزيع البرامج القديمة.</a:t>
            </a:r>
            <a:endParaRPr sz="1900">
              <a:solidFill>
                <a:srgbClr val="202122"/>
              </a:solidFill>
              <a:highlight>
                <a:srgbClr val="FFFFFF"/>
              </a:highlight>
            </a:endParaRPr>
          </a:p>
          <a:p>
            <a:pPr indent="0" lvl="0" marL="0" rtl="1" algn="just">
              <a:lnSpc>
                <a:spcPct val="160000"/>
              </a:lnSpc>
              <a:spcBef>
                <a:spcPts val="1200"/>
              </a:spcBef>
              <a:spcAft>
                <a:spcPts val="0"/>
              </a:spcAft>
              <a:buClr>
                <a:schemeClr val="dk1"/>
              </a:buClr>
              <a:buSzPts val="1100"/>
              <a:buFont typeface="Arial"/>
              <a:buNone/>
            </a:pPr>
            <a:r>
              <a:rPr lang="en" sz="1900">
                <a:solidFill>
                  <a:srgbClr val="202122"/>
                </a:solidFill>
                <a:highlight>
                  <a:srgbClr val="FFFFFF"/>
                </a:highlight>
              </a:rPr>
              <a:t>تستخدم مصطلحات «الدراما الصوتية» </a:t>
            </a:r>
            <a:r>
              <a:rPr baseline="30000" lang="en" sz="1900">
                <a:solidFill>
                  <a:schemeClr val="hlink"/>
                </a:solidFill>
                <a:highlight>
                  <a:srgbClr val="FFFFFF"/>
                </a:highlight>
                <a:uFill>
                  <a:noFill/>
                </a:uFill>
                <a:hlinkClick r:id="rId12"/>
              </a:rPr>
              <a:t>[4]</a:t>
            </a:r>
            <a:r>
              <a:rPr lang="en" sz="1900">
                <a:solidFill>
                  <a:srgbClr val="202122"/>
                </a:solidFill>
                <a:highlight>
                  <a:srgbClr val="FFFFFF"/>
                </a:highlight>
              </a:rPr>
              <a:t> أو «المسرح الصوتي» أحيانًا بشكل مترادف مع «الدراما الإذاعية». ومع ذلك، قد لا تكون الدراما الصوتية أو المسرح الصوتي بالضرورة مخصصة للبث على الراديو. يمكن أيضًا العثور على الدراما الصوتية على </a:t>
            </a:r>
            <a:r>
              <a:rPr lang="en" sz="1900">
                <a:solidFill>
                  <a:schemeClr val="hlink"/>
                </a:solidFill>
                <a:highlight>
                  <a:srgbClr val="FFFFFF"/>
                </a:highlight>
                <a:uFill>
                  <a:noFill/>
                </a:uFill>
                <a:hlinkClick r:id="rId13"/>
              </a:rPr>
              <a:t>الأقراص المضغوطة</a:t>
            </a:r>
            <a:r>
              <a:rPr lang="en" sz="1900">
                <a:solidFill>
                  <a:srgbClr val="202122"/>
                </a:solidFill>
                <a:highlight>
                  <a:srgbClr val="FFFFFF"/>
                </a:highlight>
              </a:rPr>
              <a:t> </a:t>
            </a:r>
            <a:r>
              <a:rPr lang="en" sz="1900">
                <a:solidFill>
                  <a:schemeClr val="hlink"/>
                </a:solidFill>
                <a:highlight>
                  <a:srgbClr val="FFFFFF"/>
                </a:highlight>
                <a:uFill>
                  <a:noFill/>
                </a:uFill>
                <a:hlinkClick r:id="rId14"/>
              </a:rPr>
              <a:t>وأشرطة الكاسيت</a:t>
            </a:r>
            <a:r>
              <a:rPr lang="en" sz="1900">
                <a:solidFill>
                  <a:srgbClr val="202122"/>
                </a:solidFill>
                <a:highlight>
                  <a:srgbClr val="FFFFFF"/>
                </a:highlight>
              </a:rPr>
              <a:t> </a:t>
            </a:r>
            <a:r>
              <a:rPr lang="en" sz="1900">
                <a:solidFill>
                  <a:schemeClr val="hlink"/>
                </a:solidFill>
                <a:highlight>
                  <a:srgbClr val="FFFFFF"/>
                </a:highlight>
                <a:uFill>
                  <a:noFill/>
                </a:uFill>
                <a:hlinkClick r:id="rId15"/>
              </a:rPr>
              <a:t>والبودكاست</a:t>
            </a:r>
            <a:r>
              <a:rPr lang="en" sz="1900">
                <a:solidFill>
                  <a:srgbClr val="202122"/>
                </a:solidFill>
                <a:highlight>
                  <a:srgbClr val="FFFFFF"/>
                </a:highlight>
              </a:rPr>
              <a:t> والبث عبر الإنترنت وكذلك البث الإذاعي.</a:t>
            </a:r>
            <a:endParaRPr sz="1900">
              <a:solidFill>
                <a:srgbClr val="202122"/>
              </a:solidFill>
              <a:highlight>
                <a:srgbClr val="FFFFFF"/>
              </a:highlight>
            </a:endParaRPr>
          </a:p>
          <a:p>
            <a:pPr indent="0" lvl="0" marL="0" rtl="1" algn="just">
              <a:spcBef>
                <a:spcPts val="1200"/>
              </a:spcBef>
              <a:spcAft>
                <a:spcPts val="1200"/>
              </a:spcAft>
              <a:buNone/>
            </a:pPr>
            <a:r>
              <a:t/>
            </a:r>
            <a:endParaRPr sz="19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7"/>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en"/>
              <a:t>طرق العائد المادي من هذا العمل؟</a:t>
            </a:r>
            <a:endParaRPr/>
          </a:p>
        </p:txBody>
      </p:sp>
      <p:sp>
        <p:nvSpPr>
          <p:cNvPr id="99" name="Google Shape;99;p17"/>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1" algn="r">
              <a:spcBef>
                <a:spcPts val="0"/>
              </a:spcBef>
              <a:spcAft>
                <a:spcPts val="0"/>
              </a:spcAft>
              <a:buNone/>
            </a:pPr>
            <a:r>
              <a:rPr lang="en"/>
              <a:t>1- تقديم مشروع مُمول</a:t>
            </a:r>
            <a:endParaRPr/>
          </a:p>
          <a:p>
            <a:pPr indent="0" lvl="0" marL="0" rtl="1" algn="r">
              <a:spcBef>
                <a:spcPts val="1200"/>
              </a:spcBef>
              <a:spcAft>
                <a:spcPts val="0"/>
              </a:spcAft>
              <a:buNone/>
            </a:pPr>
            <a:r>
              <a:rPr lang="en"/>
              <a:t>2- الإعلانات </a:t>
            </a:r>
            <a:endParaRPr/>
          </a:p>
          <a:p>
            <a:pPr indent="0" lvl="0" marL="0" rtl="1" algn="r">
              <a:spcBef>
                <a:spcPts val="1200"/>
              </a:spcBef>
              <a:spcAft>
                <a:spcPts val="1200"/>
              </a:spcAft>
              <a:buNone/>
            </a:pPr>
            <a:r>
              <a:rPr lang="en"/>
              <a:t>50000 متابع يوميا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8"/>
          <p:cNvSpPr txBox="1"/>
          <p:nvPr>
            <p:ph type="title"/>
          </p:nvPr>
        </p:nvSpPr>
        <p:spPr>
          <a:xfrm>
            <a:off x="-3048600" y="89375"/>
            <a:ext cx="8520600" cy="5727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en"/>
              <a:t>المطلوب للبدء</a:t>
            </a:r>
            <a:endParaRPr/>
          </a:p>
        </p:txBody>
      </p:sp>
      <p:sp>
        <p:nvSpPr>
          <p:cNvPr id="105" name="Google Shape;105;p18"/>
          <p:cNvSpPr txBox="1"/>
          <p:nvPr>
            <p:ph idx="1" type="body"/>
          </p:nvPr>
        </p:nvSpPr>
        <p:spPr>
          <a:xfrm>
            <a:off x="487175" y="662075"/>
            <a:ext cx="8345100" cy="3906900"/>
          </a:xfrm>
          <a:prstGeom prst="rect">
            <a:avLst/>
          </a:prstGeom>
        </p:spPr>
        <p:txBody>
          <a:bodyPr anchorCtr="0" anchor="t" bIns="91425" lIns="91425" spcFirstLastPara="1" rIns="91425" wrap="square" tIns="91425">
            <a:normAutofit/>
          </a:bodyPr>
          <a:lstStyle/>
          <a:p>
            <a:pPr indent="0" lvl="0" marL="0" rtl="1" algn="r">
              <a:spcBef>
                <a:spcPts val="0"/>
              </a:spcBef>
              <a:spcAft>
                <a:spcPts val="0"/>
              </a:spcAft>
              <a:buNone/>
            </a:pPr>
            <a:r>
              <a:rPr lang="en"/>
              <a:t>1- تحديد الفكرة العامة وستكون عن قصص واقعية من غزة </a:t>
            </a:r>
            <a:endParaRPr/>
          </a:p>
          <a:p>
            <a:pPr indent="0" lvl="0" marL="0" rtl="1" algn="r">
              <a:spcBef>
                <a:spcPts val="1200"/>
              </a:spcBef>
              <a:spcAft>
                <a:spcPts val="0"/>
              </a:spcAft>
              <a:buNone/>
            </a:pPr>
            <a:r>
              <a:rPr lang="en"/>
              <a:t>2- تحديد الهدف من كل حلق مثل جمع التبرعات للتمويل، او توفير علاج، أو تخليد ذكرى…الخ</a:t>
            </a:r>
            <a:endParaRPr/>
          </a:p>
          <a:p>
            <a:pPr indent="0" lvl="0" marL="0" rtl="1" algn="r">
              <a:spcBef>
                <a:spcPts val="1200"/>
              </a:spcBef>
              <a:spcAft>
                <a:spcPts val="0"/>
              </a:spcAft>
              <a:buNone/>
            </a:pPr>
            <a:r>
              <a:rPr lang="en"/>
              <a:t>3- إيجاد قصص تتوافق مع الهدف العام </a:t>
            </a:r>
            <a:endParaRPr/>
          </a:p>
          <a:p>
            <a:pPr indent="0" lvl="0" marL="0" rtl="1" algn="r">
              <a:spcBef>
                <a:spcPts val="1200"/>
              </a:spcBef>
              <a:spcAft>
                <a:spcPts val="0"/>
              </a:spcAft>
              <a:buNone/>
            </a:pPr>
            <a:r>
              <a:rPr lang="en"/>
              <a:t>4- تحديد ان كانت القصة أبطال مسلسل دائمين وأحداث منتهية، أم قصص منتهية بالحلقة </a:t>
            </a:r>
            <a:endParaRPr/>
          </a:p>
          <a:p>
            <a:pPr indent="0" lvl="0" marL="0" rtl="1" algn="r">
              <a:spcBef>
                <a:spcPts val="1200"/>
              </a:spcBef>
              <a:spcAft>
                <a:spcPts val="0"/>
              </a:spcAft>
              <a:buNone/>
            </a:pPr>
            <a:r>
              <a:rPr lang="en"/>
              <a:t>5- تحديد الأبطال </a:t>
            </a:r>
            <a:endParaRPr/>
          </a:p>
          <a:p>
            <a:pPr indent="0" lvl="0" marL="0" rtl="1" algn="r">
              <a:spcBef>
                <a:spcPts val="1200"/>
              </a:spcBef>
              <a:spcAft>
                <a:spcPts val="0"/>
              </a:spcAft>
              <a:buNone/>
            </a:pPr>
            <a:r>
              <a:rPr lang="en"/>
              <a:t>6- </a:t>
            </a:r>
            <a:r>
              <a:rPr lang="en"/>
              <a:t>كتابة</a:t>
            </a:r>
            <a:r>
              <a:rPr lang="en"/>
              <a:t> </a:t>
            </a:r>
            <a:r>
              <a:rPr lang="en"/>
              <a:t>السيناريوهات</a:t>
            </a:r>
            <a:r>
              <a:rPr lang="en"/>
              <a:t> إما متسلسلة او منتهية بالحلقة </a:t>
            </a:r>
            <a:endParaRPr/>
          </a:p>
          <a:p>
            <a:pPr indent="0" lvl="0" marL="0" rtl="1" algn="r">
              <a:spcBef>
                <a:spcPts val="1200"/>
              </a:spcBef>
              <a:spcAft>
                <a:spcPts val="0"/>
              </a:spcAft>
              <a:buNone/>
            </a:pPr>
            <a:r>
              <a:t/>
            </a:r>
            <a:endParaRPr/>
          </a:p>
          <a:p>
            <a:pPr indent="0" lvl="0" marL="0" rtl="1" algn="r">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9"/>
          <p:cNvSpPr txBox="1"/>
          <p:nvPr>
            <p:ph type="title"/>
          </p:nvPr>
        </p:nvSpPr>
        <p:spPr>
          <a:xfrm>
            <a:off x="-3048600" y="89375"/>
            <a:ext cx="8520600" cy="5727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en"/>
              <a:t>المطلوب للبدء</a:t>
            </a:r>
            <a:endParaRPr/>
          </a:p>
        </p:txBody>
      </p:sp>
      <p:sp>
        <p:nvSpPr>
          <p:cNvPr id="111" name="Google Shape;111;p19"/>
          <p:cNvSpPr txBox="1"/>
          <p:nvPr>
            <p:ph idx="1" type="body"/>
          </p:nvPr>
        </p:nvSpPr>
        <p:spPr>
          <a:xfrm>
            <a:off x="487175" y="662075"/>
            <a:ext cx="8345100" cy="3906900"/>
          </a:xfrm>
          <a:prstGeom prst="rect">
            <a:avLst/>
          </a:prstGeom>
        </p:spPr>
        <p:txBody>
          <a:bodyPr anchorCtr="0" anchor="t" bIns="91425" lIns="91425" spcFirstLastPara="1" rIns="91425" wrap="square" tIns="91425">
            <a:normAutofit fontScale="70000" lnSpcReduction="20000"/>
          </a:bodyPr>
          <a:lstStyle/>
          <a:p>
            <a:pPr indent="0" lvl="0" marL="0" rtl="1" algn="r">
              <a:spcBef>
                <a:spcPts val="0"/>
              </a:spcBef>
              <a:spcAft>
                <a:spcPts val="0"/>
              </a:spcAft>
              <a:buClr>
                <a:schemeClr val="dk1"/>
              </a:buClr>
              <a:buSzPct val="61111"/>
              <a:buFont typeface="Arial"/>
              <a:buNone/>
            </a:pPr>
            <a:r>
              <a:rPr lang="en"/>
              <a:t>7- تحديد المدة للحلقات </a:t>
            </a:r>
            <a:endParaRPr/>
          </a:p>
          <a:p>
            <a:pPr indent="0" lvl="0" marL="0" rtl="1" algn="r">
              <a:spcBef>
                <a:spcPts val="1200"/>
              </a:spcBef>
              <a:spcAft>
                <a:spcPts val="0"/>
              </a:spcAft>
              <a:buClr>
                <a:schemeClr val="dk1"/>
              </a:buClr>
              <a:buSzPct val="61111"/>
              <a:buFont typeface="Arial"/>
              <a:buNone/>
            </a:pPr>
            <a:r>
              <a:rPr lang="en"/>
              <a:t>8- رسم ملامح الشخصيات الأبطال والضيوف ان كانوا دائمين أو متغيرين بالحلقة </a:t>
            </a:r>
            <a:endParaRPr/>
          </a:p>
          <a:p>
            <a:pPr indent="0" lvl="0" marL="0" rtl="1" algn="r">
              <a:spcBef>
                <a:spcPts val="1200"/>
              </a:spcBef>
              <a:spcAft>
                <a:spcPts val="0"/>
              </a:spcAft>
              <a:buClr>
                <a:schemeClr val="dk1"/>
              </a:buClr>
              <a:buSzPct val="61111"/>
              <a:buFont typeface="Arial"/>
              <a:buNone/>
            </a:pPr>
            <a:r>
              <a:rPr lang="en"/>
              <a:t>9- تصميم البوستر القصة بما يتناسب مع الحدث </a:t>
            </a:r>
            <a:endParaRPr/>
          </a:p>
          <a:p>
            <a:pPr indent="0" lvl="0" marL="0" rtl="1" algn="r">
              <a:spcBef>
                <a:spcPts val="1200"/>
              </a:spcBef>
              <a:spcAft>
                <a:spcPts val="0"/>
              </a:spcAft>
              <a:buClr>
                <a:schemeClr val="dk1"/>
              </a:buClr>
              <a:buSzPct val="61111"/>
              <a:buFont typeface="Arial"/>
              <a:buNone/>
            </a:pPr>
            <a:r>
              <a:rPr lang="en"/>
              <a:t>10- تصميم البوستر للمسلسل</a:t>
            </a:r>
            <a:endParaRPr/>
          </a:p>
          <a:p>
            <a:pPr indent="0" lvl="0" marL="0" rtl="1" algn="r">
              <a:spcBef>
                <a:spcPts val="1200"/>
              </a:spcBef>
              <a:spcAft>
                <a:spcPts val="0"/>
              </a:spcAft>
              <a:buClr>
                <a:schemeClr val="dk1"/>
              </a:buClr>
              <a:buSzPct val="61111"/>
              <a:buFont typeface="Arial"/>
              <a:buNone/>
            </a:pPr>
            <a:r>
              <a:rPr lang="en"/>
              <a:t>11- تسجيل إعلان المسلسل </a:t>
            </a:r>
            <a:endParaRPr/>
          </a:p>
          <a:p>
            <a:pPr indent="0" lvl="0" marL="0" rtl="1" algn="r">
              <a:spcBef>
                <a:spcPts val="1200"/>
              </a:spcBef>
              <a:spcAft>
                <a:spcPts val="0"/>
              </a:spcAft>
              <a:buNone/>
            </a:pPr>
            <a:r>
              <a:rPr lang="en"/>
              <a:t>12- تحديد الهوية السمعية </a:t>
            </a:r>
            <a:endParaRPr/>
          </a:p>
          <a:p>
            <a:pPr indent="0" lvl="0" marL="0" rtl="1" algn="r">
              <a:spcBef>
                <a:spcPts val="1200"/>
              </a:spcBef>
              <a:spcAft>
                <a:spcPts val="0"/>
              </a:spcAft>
              <a:buNone/>
            </a:pPr>
            <a:r>
              <a:rPr lang="en"/>
              <a:t>13- تسجيل الحلقات </a:t>
            </a:r>
            <a:endParaRPr/>
          </a:p>
          <a:p>
            <a:pPr indent="0" lvl="0" marL="0" rtl="1" algn="r">
              <a:spcBef>
                <a:spcPts val="1200"/>
              </a:spcBef>
              <a:spcAft>
                <a:spcPts val="0"/>
              </a:spcAft>
              <a:buNone/>
            </a:pPr>
            <a:r>
              <a:rPr lang="en"/>
              <a:t>14- مونتاج الحلقات </a:t>
            </a:r>
            <a:endParaRPr/>
          </a:p>
          <a:p>
            <a:pPr indent="0" lvl="0" marL="0" rtl="1" algn="r">
              <a:spcBef>
                <a:spcPts val="1200"/>
              </a:spcBef>
              <a:spcAft>
                <a:spcPts val="0"/>
              </a:spcAft>
              <a:buClr>
                <a:schemeClr val="dk1"/>
              </a:buClr>
              <a:buSzPct val="61111"/>
              <a:buFont typeface="Arial"/>
              <a:buNone/>
            </a:pPr>
            <a:r>
              <a:rPr lang="en"/>
              <a:t>15 رفعها على ساوند كلاود </a:t>
            </a:r>
            <a:endParaRPr/>
          </a:p>
          <a:p>
            <a:pPr indent="0" lvl="0" marL="0" rtl="1" algn="r">
              <a:spcBef>
                <a:spcPts val="1200"/>
              </a:spcBef>
              <a:spcAft>
                <a:spcPts val="0"/>
              </a:spcAft>
              <a:buNone/>
            </a:pPr>
            <a:r>
              <a:t/>
            </a:r>
            <a:endParaRPr/>
          </a:p>
          <a:p>
            <a:pPr indent="0" lvl="0" marL="0" rtl="1" algn="r">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0"/>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en"/>
              <a:t>فريق العمل </a:t>
            </a:r>
            <a:endParaRPr/>
          </a:p>
        </p:txBody>
      </p:sp>
      <p:sp>
        <p:nvSpPr>
          <p:cNvPr id="117" name="Google Shape;117;p20"/>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fontScale="85000" lnSpcReduction="20000"/>
          </a:bodyPr>
          <a:lstStyle/>
          <a:p>
            <a:pPr indent="0" lvl="0" marL="0" rtl="1" algn="r">
              <a:spcBef>
                <a:spcPts val="0"/>
              </a:spcBef>
              <a:spcAft>
                <a:spcPts val="0"/>
              </a:spcAft>
              <a:buNone/>
            </a:pPr>
            <a:r>
              <a:rPr lang="en"/>
              <a:t>مشرف عام على الفكرة والسيناريوهات- محمد علوان </a:t>
            </a:r>
            <a:endParaRPr/>
          </a:p>
          <a:p>
            <a:pPr indent="0" lvl="0" marL="0" rtl="1" algn="r">
              <a:spcBef>
                <a:spcPts val="1200"/>
              </a:spcBef>
              <a:spcAft>
                <a:spcPts val="0"/>
              </a:spcAft>
              <a:buNone/>
            </a:pPr>
            <a:r>
              <a:rPr lang="en"/>
              <a:t>انتاج</a:t>
            </a:r>
            <a:r>
              <a:rPr lang="en"/>
              <a:t> 3 حلقات نحن بحاجة ل3 طواقم يتكون كل واحد منهم من 4 اشخاص</a:t>
            </a:r>
            <a:endParaRPr/>
          </a:p>
          <a:p>
            <a:pPr indent="0" lvl="0" marL="0" rtl="1" algn="r">
              <a:spcBef>
                <a:spcPts val="1200"/>
              </a:spcBef>
              <a:spcAft>
                <a:spcPts val="0"/>
              </a:spcAft>
              <a:buNone/>
            </a:pPr>
            <a:r>
              <a:rPr lang="en"/>
              <a:t>كاتب </a:t>
            </a:r>
            <a:endParaRPr/>
          </a:p>
          <a:p>
            <a:pPr indent="0" lvl="0" marL="0" rtl="1" algn="r">
              <a:spcBef>
                <a:spcPts val="1200"/>
              </a:spcBef>
              <a:spcAft>
                <a:spcPts val="0"/>
              </a:spcAft>
              <a:buNone/>
            </a:pPr>
            <a:r>
              <a:rPr lang="en"/>
              <a:t>مخرج</a:t>
            </a:r>
            <a:endParaRPr/>
          </a:p>
          <a:p>
            <a:pPr indent="0" lvl="0" marL="0" rtl="1" algn="r">
              <a:spcBef>
                <a:spcPts val="1200"/>
              </a:spcBef>
              <a:spcAft>
                <a:spcPts val="0"/>
              </a:spcAft>
              <a:buNone/>
            </a:pPr>
            <a:r>
              <a:rPr lang="en"/>
              <a:t>فني تسجيل ومونتاج </a:t>
            </a:r>
            <a:endParaRPr/>
          </a:p>
          <a:p>
            <a:pPr indent="0" lvl="0" marL="0" rtl="1" algn="r">
              <a:spcBef>
                <a:spcPts val="1200"/>
              </a:spcBef>
              <a:spcAft>
                <a:spcPts val="0"/>
              </a:spcAft>
              <a:buNone/>
            </a:pPr>
            <a:r>
              <a:rPr lang="en"/>
              <a:t>مشرف النشر( بوستر لكل حلقة خالية من الاخطاء التقنية، بوستر في صورة البطل وكمان فقرة عن المضمون وابطال الحلقة واسم المخرج واكتب السينارو برعاية جامعة فلسطين التقينة على البوستر) a3</a:t>
            </a:r>
            <a:endParaRPr/>
          </a:p>
          <a:p>
            <a:pPr indent="0" lvl="0" marL="0" rtl="1" algn="r">
              <a:spcBef>
                <a:spcPts val="1200"/>
              </a:spcBef>
              <a:spcAft>
                <a:spcPts val="1200"/>
              </a:spcAft>
              <a:buNone/>
            </a:pPr>
            <a:r>
              <a:rPr lang="en"/>
              <a:t>ونشترك</a:t>
            </a:r>
            <a:r>
              <a:rPr lang="en"/>
              <a:t> جميعا في أدوار الممثلين</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1"/>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en"/>
              <a:t>الاسبوع الاول </a:t>
            </a:r>
            <a:endParaRPr/>
          </a:p>
          <a:p>
            <a:pPr indent="0" lvl="0" marL="0" rtl="1" algn="r">
              <a:spcBef>
                <a:spcPts val="0"/>
              </a:spcBef>
              <a:spcAft>
                <a:spcPts val="0"/>
              </a:spcAft>
              <a:buNone/>
            </a:pPr>
            <a:r>
              <a:rPr lang="en"/>
              <a:t>جلسة لتحديد الفكرة العامة </a:t>
            </a:r>
            <a:endParaRPr/>
          </a:p>
          <a:p>
            <a:pPr indent="0" lvl="0" marL="0" rtl="1" algn="r">
              <a:spcBef>
                <a:spcPts val="0"/>
              </a:spcBef>
              <a:spcAft>
                <a:spcPts val="0"/>
              </a:spcAft>
              <a:buNone/>
            </a:pPr>
            <a:r>
              <a:rPr lang="en"/>
              <a:t>وتحديد الطواقم </a:t>
            </a:r>
            <a:endParaRPr/>
          </a:p>
          <a:p>
            <a:pPr indent="0" lvl="0" marL="0" rtl="1" algn="r">
              <a:spcBef>
                <a:spcPts val="0"/>
              </a:spcBef>
              <a:spcAft>
                <a:spcPts val="0"/>
              </a:spcAft>
              <a:buNone/>
            </a:pPr>
            <a:r>
              <a:rPr lang="en"/>
              <a:t>وتحديد كاتبي السناريوهات </a:t>
            </a:r>
            <a:endParaRPr/>
          </a:p>
          <a:p>
            <a:pPr indent="0" lvl="0" marL="0" rtl="1" algn="r">
              <a:spcBef>
                <a:spcPts val="0"/>
              </a:spcBef>
              <a:spcAft>
                <a:spcPts val="0"/>
              </a:spcAft>
              <a:buNone/>
            </a:pPr>
            <a:r>
              <a:rPr lang="en"/>
              <a:t>وتحديد الابطال </a:t>
            </a:r>
            <a:endParaRPr/>
          </a:p>
          <a:p>
            <a:pPr indent="0" lvl="0" marL="0" rtl="1" algn="r">
              <a:spcBef>
                <a:spcPts val="0"/>
              </a:spcBef>
              <a:spcAft>
                <a:spcPts val="0"/>
              </a:spcAft>
              <a:buNone/>
            </a:pPr>
            <a:r>
              <a:rPr lang="en"/>
              <a:t>تحديد الافكار التي ستعملون عليها </a:t>
            </a:r>
            <a:endParaRPr/>
          </a:p>
          <a:p>
            <a:pPr indent="0" lvl="0" marL="0" rtl="1" algn="r">
              <a:spcBef>
                <a:spcPts val="0"/>
              </a:spcBef>
              <a:spcAft>
                <a:spcPts val="0"/>
              </a:spcAft>
              <a:buNone/>
            </a:pPr>
            <a:r>
              <a:t/>
            </a:r>
            <a:endParaRPr/>
          </a:p>
        </p:txBody>
      </p:sp>
      <p:sp>
        <p:nvSpPr>
          <p:cNvPr id="123" name="Google Shape;123;p21"/>
          <p:cNvSpPr txBox="1"/>
          <p:nvPr>
            <p:ph idx="1" type="body"/>
          </p:nvPr>
        </p:nvSpPr>
        <p:spPr>
          <a:xfrm>
            <a:off x="2335982" y="733850"/>
            <a:ext cx="2760600" cy="3002400"/>
          </a:xfrm>
          <a:prstGeom prst="rect">
            <a:avLst/>
          </a:prstGeom>
        </p:spPr>
        <p:txBody>
          <a:bodyPr anchorCtr="0" anchor="t" bIns="91425" lIns="91425" spcFirstLastPara="1" rIns="91425" wrap="square" tIns="91425">
            <a:normAutofit/>
          </a:bodyPr>
          <a:lstStyle/>
          <a:p>
            <a:pPr indent="0" lvl="0" marL="0" rtl="1" algn="r">
              <a:spcBef>
                <a:spcPts val="0"/>
              </a:spcBef>
              <a:spcAft>
                <a:spcPts val="0"/>
              </a:spcAft>
              <a:buNone/>
            </a:pPr>
            <a:r>
              <a:rPr lang="en"/>
              <a:t>الاسبوع الثاني</a:t>
            </a:r>
            <a:endParaRPr/>
          </a:p>
          <a:p>
            <a:pPr indent="0" lvl="0" marL="0" rtl="1" algn="r">
              <a:spcBef>
                <a:spcPts val="1200"/>
              </a:spcBef>
              <a:spcAft>
                <a:spcPts val="0"/>
              </a:spcAft>
              <a:buNone/>
            </a:pPr>
            <a:r>
              <a:rPr lang="en"/>
              <a:t>عرض السينارويهات المكتوبة</a:t>
            </a:r>
            <a:endParaRPr/>
          </a:p>
          <a:p>
            <a:pPr indent="0" lvl="0" marL="0" rtl="1" algn="r">
              <a:spcBef>
                <a:spcPts val="1200"/>
              </a:spcBef>
              <a:spcAft>
                <a:spcPts val="0"/>
              </a:spcAft>
              <a:buNone/>
            </a:pPr>
            <a:r>
              <a:rPr lang="en"/>
              <a:t>ووضع خطة لانتاج </a:t>
            </a:r>
            <a:endParaRPr/>
          </a:p>
          <a:p>
            <a:pPr indent="0" lvl="0" marL="0" rtl="1" algn="r">
              <a:spcBef>
                <a:spcPts val="1200"/>
              </a:spcBef>
              <a:spcAft>
                <a:spcPts val="1200"/>
              </a:spcAft>
              <a:buNone/>
            </a:pPr>
            <a:r>
              <a:rPr lang="en"/>
              <a:t>والتسجيل والمونتاج </a:t>
            </a:r>
            <a:endParaRPr/>
          </a:p>
        </p:txBody>
      </p:sp>
      <p:sp>
        <p:nvSpPr>
          <p:cNvPr id="124" name="Google Shape;124;p21"/>
          <p:cNvSpPr txBox="1"/>
          <p:nvPr>
            <p:ph type="title"/>
          </p:nvPr>
        </p:nvSpPr>
        <p:spPr>
          <a:xfrm>
            <a:off x="-2993700" y="2202375"/>
            <a:ext cx="6321600" cy="6354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