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Lst>
  <p:sldSz cy="6858000" cx="9144000"/>
  <p:notesSz cx="6858000" cy="9144000"/>
  <p:embeddedFontLst>
    <p:embeddedFont>
      <p:font typeface="Merriweather Sans"/>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56" roundtripDataSignature="AMtx7mioVLntVSOqfQzb/EW3G7s7XRnbR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font" Target="fonts/MerriweatherSans-bold.fntdata"/><Relationship Id="rId52" Type="http://schemas.openxmlformats.org/officeDocument/2006/relationships/font" Target="fonts/MerriweatherSans-regular.fntdata"/><Relationship Id="rId11" Type="http://schemas.openxmlformats.org/officeDocument/2006/relationships/slide" Target="slides/slide6.xml"/><Relationship Id="rId55" Type="http://schemas.openxmlformats.org/officeDocument/2006/relationships/font" Target="fonts/MerriweatherSans-boldItalic.fntdata"/><Relationship Id="rId10" Type="http://schemas.openxmlformats.org/officeDocument/2006/relationships/slide" Target="slides/slide5.xml"/><Relationship Id="rId54" Type="http://schemas.openxmlformats.org/officeDocument/2006/relationships/font" Target="fonts/MerriweatherSans-italic.fntdata"/><Relationship Id="rId13" Type="http://schemas.openxmlformats.org/officeDocument/2006/relationships/slide" Target="slides/slide8.xml"/><Relationship Id="rId12" Type="http://schemas.openxmlformats.org/officeDocument/2006/relationships/slide" Target="slides/slide7.xml"/><Relationship Id="rId56" Type="http://customschemas.google.com/relationships/presentationmetadata" Target="meta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6800" lIns="90000" spcFirstLastPara="1" rIns="90000" wrap="square" tIns="468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6800" lIns="90000" spcFirstLastPara="1" rIns="90000" wrap="square" tIns="468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208" name="Google Shape;20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9" name="Google Shape;209;p1: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marR="0" rtl="0" algn="l">
              <a:lnSpc>
                <a:spcPct val="100000"/>
              </a:lnSpc>
              <a:spcBef>
                <a:spcPts val="0"/>
              </a:spcBef>
              <a:spcAft>
                <a:spcPts val="0"/>
              </a:spcAft>
              <a:buClr>
                <a:schemeClr val="dk1"/>
              </a:buClr>
              <a:buSzPts val="1200"/>
              <a:buFont typeface="Times New Roman"/>
              <a:buNone/>
            </a:pPr>
            <a:r>
              <a:rPr lang="en-US">
                <a:latin typeface="Times New Roman"/>
                <a:ea typeface="Times New Roman"/>
                <a:cs typeface="Times New Roman"/>
                <a:sym typeface="Times New Roman"/>
              </a:rPr>
              <a:t>Lecture slides prepared for “Computer Organization and Architecture”, 10/e, by William Stallings, Chapter 4 “Cache Memory”.</a:t>
            </a:r>
            <a:endParaRPr>
              <a:latin typeface="Times New Roman"/>
              <a:ea typeface="Times New Roman"/>
              <a:cs typeface="Times New Roman"/>
              <a:sym typeface="Times New Roman"/>
            </a:endParaRPr>
          </a:p>
          <a:p>
            <a:pPr indent="0" lvl="0" marL="0" rtl="0" algn="l">
              <a:spcBef>
                <a:spcPts val="360"/>
              </a:spcBef>
              <a:spcAft>
                <a:spcPts val="0"/>
              </a:spcAft>
              <a:buNone/>
            </a:pPr>
            <a:r>
              <a:t/>
            </a:r>
            <a:endParaRPr/>
          </a:p>
        </p:txBody>
      </p:sp>
      <p:sp>
        <p:nvSpPr>
          <p:cNvPr id="210" name="Google Shape;210;p1: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8" name="Google Shape;348;p10: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b="0" i="0" lang="en-US" sz="2000" u="none" strike="noStrike">
                <a:solidFill>
                  <a:schemeClr val="dk1"/>
                </a:solidFill>
                <a:latin typeface="Times New Roman"/>
                <a:ea typeface="Times New Roman"/>
                <a:cs typeface="Times New Roman"/>
                <a:sym typeface="Times New Roman"/>
              </a:rPr>
              <a:t>Suppose that the processor has access to two levels of memory. Level</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1 contains 1000 words and has an access time of 0.01 </a:t>
            </a:r>
            <a:r>
              <a:rPr b="0" i="0" lang="en-US" sz="2000" u="none" strike="noStrike">
                <a:solidFill>
                  <a:schemeClr val="dk1"/>
                </a:solidFill>
                <a:latin typeface="Merriweather Sans"/>
                <a:ea typeface="Merriweather Sans"/>
                <a:cs typeface="Merriweather Sans"/>
                <a:sym typeface="Merriweather Sans"/>
              </a:rPr>
              <a:t>μ</a:t>
            </a:r>
            <a:r>
              <a:rPr b="0" i="0" lang="en-US" sz="2000" u="none" strike="noStrike">
                <a:solidFill>
                  <a:schemeClr val="dk1"/>
                </a:solidFill>
                <a:latin typeface="Noto Sans Symbols"/>
                <a:ea typeface="Noto Sans Symbols"/>
                <a:cs typeface="Noto Sans Symbols"/>
                <a:sym typeface="Noto Sans Symbols"/>
              </a:rPr>
              <a:t>⬧</a:t>
            </a:r>
            <a:r>
              <a:rPr b="0" i="0" lang="en-US" sz="2000" u="none" strike="noStrike">
                <a:solidFill>
                  <a:schemeClr val="dk1"/>
                </a:solidFill>
                <a:latin typeface="Times New Roman"/>
                <a:ea typeface="Times New Roman"/>
                <a:cs typeface="Times New Roman"/>
                <a:sym typeface="Times New Roman"/>
              </a:rPr>
              <a:t>; level 2 contains 100,000 words</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and has an access time of0.1 </a:t>
            </a:r>
            <a:r>
              <a:rPr b="0" i="0" lang="en-US" sz="2000" u="none" strike="noStrike">
                <a:solidFill>
                  <a:schemeClr val="dk1"/>
                </a:solidFill>
                <a:latin typeface="Merriweather Sans"/>
                <a:ea typeface="Merriweather Sans"/>
                <a:cs typeface="Merriweather Sans"/>
                <a:sym typeface="Merriweather Sans"/>
              </a:rPr>
              <a:t>μ</a:t>
            </a:r>
            <a:r>
              <a:rPr b="0" i="0" lang="en-US" sz="2000" u="none" strike="noStrike">
                <a:solidFill>
                  <a:schemeClr val="dk1"/>
                </a:solidFill>
                <a:latin typeface="Noto Sans Symbols"/>
                <a:ea typeface="Noto Sans Symbols"/>
                <a:cs typeface="Noto Sans Symbols"/>
                <a:sym typeface="Noto Sans Symbols"/>
              </a:rPr>
              <a:t>⬧</a:t>
            </a:r>
            <a:r>
              <a:rPr b="0" i="0" lang="en-US" sz="2000" u="none" strike="noStrike">
                <a:solidFill>
                  <a:schemeClr val="dk1"/>
                </a:solidFill>
                <a:latin typeface="Times New Roman"/>
                <a:ea typeface="Times New Roman"/>
                <a:cs typeface="Times New Roman"/>
                <a:sym typeface="Times New Roman"/>
              </a:rPr>
              <a:t>. Assume that if a word to be accessed is in level 1, then the</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processor accesses it directly. If it is in level 2, then the word is first transferred to level 1</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and then accessed by the processor. For simplicity, we ignore the time required for the processor</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to determine whether the word is in level 1 or level 2. Figure 4.2 shows the general</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shape of the curve that covers this situation. The figure shows the average access time to</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a two-level memory as a function of the hit ratio </a:t>
            </a:r>
            <a:r>
              <a:rPr b="1" i="0" lang="en-US" sz="2000" u="none" strike="noStrike">
                <a:solidFill>
                  <a:schemeClr val="dk1"/>
                </a:solidFill>
                <a:latin typeface="Times New Roman"/>
                <a:ea typeface="Times New Roman"/>
                <a:cs typeface="Times New Roman"/>
                <a:sym typeface="Times New Roman"/>
              </a:rPr>
              <a:t>H</a:t>
            </a:r>
            <a:r>
              <a:rPr b="0" i="0" lang="en-US" sz="2000" u="none" strike="noStrike">
                <a:solidFill>
                  <a:schemeClr val="dk1"/>
                </a:solidFill>
                <a:latin typeface="Times New Roman"/>
                <a:ea typeface="Times New Roman"/>
                <a:cs typeface="Times New Roman"/>
                <a:sym typeface="Times New Roman"/>
              </a:rPr>
              <a:t>, where </a:t>
            </a:r>
            <a:r>
              <a:rPr b="1" i="0" lang="en-US" sz="2000" u="none" strike="noStrike">
                <a:solidFill>
                  <a:schemeClr val="dk1"/>
                </a:solidFill>
                <a:latin typeface="Times New Roman"/>
                <a:ea typeface="Times New Roman"/>
                <a:cs typeface="Times New Roman"/>
                <a:sym typeface="Times New Roman"/>
              </a:rPr>
              <a:t>H </a:t>
            </a:r>
            <a:r>
              <a:rPr b="0" i="0" lang="en-US" sz="2000" u="none" strike="noStrike">
                <a:solidFill>
                  <a:schemeClr val="dk1"/>
                </a:solidFill>
                <a:latin typeface="Times New Roman"/>
                <a:ea typeface="Times New Roman"/>
                <a:cs typeface="Times New Roman"/>
                <a:sym typeface="Times New Roman"/>
              </a:rPr>
              <a:t>is defined as the fraction of</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all memory accesses that are found in the faster memory (e.g., the cache), </a:t>
            </a:r>
            <a:r>
              <a:rPr b="1" i="0" lang="en-US" sz="2000" u="none" strike="noStrike">
                <a:solidFill>
                  <a:schemeClr val="dk1"/>
                </a:solidFill>
                <a:latin typeface="Times New Roman"/>
                <a:ea typeface="Times New Roman"/>
                <a:cs typeface="Times New Roman"/>
                <a:sym typeface="Times New Roman"/>
              </a:rPr>
              <a:t>T</a:t>
            </a:r>
            <a:r>
              <a:rPr b="0" baseline="-25000" i="0" lang="en-US" sz="2000" u="none" strike="noStrike">
                <a:solidFill>
                  <a:schemeClr val="dk1"/>
                </a:solidFill>
                <a:latin typeface="Times New Roman"/>
                <a:ea typeface="Times New Roman"/>
                <a:cs typeface="Times New Roman"/>
                <a:sym typeface="Times New Roman"/>
              </a:rPr>
              <a:t>1</a:t>
            </a:r>
            <a:r>
              <a:rPr b="0" i="0" lang="en-US" sz="2000" u="none" strike="noStrike">
                <a:solidFill>
                  <a:schemeClr val="dk1"/>
                </a:solidFill>
                <a:latin typeface="Times New Roman"/>
                <a:ea typeface="Times New Roman"/>
                <a:cs typeface="Times New Roman"/>
                <a:sym typeface="Times New Roman"/>
              </a:rPr>
              <a:t> is the access</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time to level 1, and </a:t>
            </a:r>
            <a:r>
              <a:rPr b="1" i="0" lang="en-US" sz="2000" u="none" strike="noStrike">
                <a:solidFill>
                  <a:schemeClr val="dk1"/>
                </a:solidFill>
                <a:latin typeface="Times New Roman"/>
                <a:ea typeface="Times New Roman"/>
                <a:cs typeface="Times New Roman"/>
                <a:sym typeface="Times New Roman"/>
              </a:rPr>
              <a:t>T</a:t>
            </a:r>
            <a:r>
              <a:rPr b="0" baseline="-25000" i="0" lang="en-US" sz="2000" u="none" strike="noStrike">
                <a:solidFill>
                  <a:schemeClr val="dk1"/>
                </a:solidFill>
                <a:latin typeface="Times New Roman"/>
                <a:ea typeface="Times New Roman"/>
                <a:cs typeface="Times New Roman"/>
                <a:sym typeface="Times New Roman"/>
              </a:rPr>
              <a:t>2</a:t>
            </a:r>
            <a:r>
              <a:rPr b="0" i="0" lang="en-US" sz="2000" u="none" strike="noStrike">
                <a:solidFill>
                  <a:schemeClr val="dk1"/>
                </a:solidFill>
                <a:latin typeface="Times New Roman"/>
                <a:ea typeface="Times New Roman"/>
                <a:cs typeface="Times New Roman"/>
                <a:sym typeface="Times New Roman"/>
              </a:rPr>
              <a:t> is the access time to level 2. As can be seen, for high percentages</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of level 1 access, the average total access time is much closer to that of level 1 than that</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of level 2.</a:t>
            </a:r>
            <a:endParaRPr/>
          </a:p>
          <a:p>
            <a:pPr indent="0" lvl="0" marL="0" rtl="0" algn="l">
              <a:spcBef>
                <a:spcPts val="600"/>
              </a:spcBef>
              <a:spcAft>
                <a:spcPts val="0"/>
              </a:spcAft>
              <a:buNone/>
            </a:pPr>
            <a:r>
              <a:t/>
            </a:r>
            <a:endParaRPr b="0" i="0" sz="2000" u="none" strike="noStrike">
              <a:solidFill>
                <a:schemeClr val="dk1"/>
              </a:solidFill>
              <a:latin typeface="Times New Roman"/>
              <a:ea typeface="Times New Roman"/>
              <a:cs typeface="Times New Roman"/>
              <a:sym typeface="Times New Roman"/>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In our example, suppose 95% of the memory accesses are found in level 1. Then the</a:t>
            </a:r>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average time to access a word can be expressed as</a:t>
            </a:r>
            <a:endParaRPr/>
          </a:p>
          <a:p>
            <a:pPr indent="0" lvl="0" marL="0" rtl="0" algn="l">
              <a:spcBef>
                <a:spcPts val="600"/>
              </a:spcBef>
              <a:spcAft>
                <a:spcPts val="0"/>
              </a:spcAft>
              <a:buNone/>
            </a:pPr>
            <a:r>
              <a:t/>
            </a:r>
            <a:endParaRPr b="0" i="0" sz="2000" u="none" strike="noStrike">
              <a:solidFill>
                <a:schemeClr val="dk1"/>
              </a:solidFill>
              <a:latin typeface="Times New Roman"/>
              <a:ea typeface="Times New Roman"/>
              <a:cs typeface="Times New Roman"/>
              <a:sym typeface="Times New Roman"/>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(0.95)(0.01 </a:t>
            </a:r>
            <a:r>
              <a:rPr b="0" i="0" lang="en-US" sz="2000" u="none" strike="noStrike">
                <a:solidFill>
                  <a:schemeClr val="dk1"/>
                </a:solidFill>
                <a:latin typeface="Merriweather Sans"/>
                <a:ea typeface="Merriweather Sans"/>
                <a:cs typeface="Merriweather Sans"/>
                <a:sym typeface="Merriweather Sans"/>
              </a:rPr>
              <a:t>μ</a:t>
            </a:r>
            <a:r>
              <a:rPr b="0" i="0" lang="en-US" sz="2000" u="none" strike="noStrike">
                <a:solidFill>
                  <a:schemeClr val="dk1"/>
                </a:solidFill>
                <a:latin typeface="Noto Sans Symbols"/>
                <a:ea typeface="Noto Sans Symbols"/>
                <a:cs typeface="Noto Sans Symbols"/>
                <a:sym typeface="Noto Sans Symbols"/>
              </a:rPr>
              <a:t>⬧</a:t>
            </a:r>
            <a:r>
              <a:rPr b="0" i="0" lang="en-US" sz="2000" u="none" strike="noStrike">
                <a:solidFill>
                  <a:schemeClr val="dk1"/>
                </a:solidFill>
                <a:latin typeface="Times New Roman"/>
                <a:ea typeface="Times New Roman"/>
                <a:cs typeface="Times New Roman"/>
                <a:sym typeface="Times New Roman"/>
              </a:rPr>
              <a:t>) + (0.05)(0.01 </a:t>
            </a:r>
            <a:r>
              <a:rPr b="0" i="0" lang="en-US" sz="2000" u="none" strike="noStrike">
                <a:solidFill>
                  <a:schemeClr val="dk1"/>
                </a:solidFill>
                <a:latin typeface="Merriweather Sans"/>
                <a:ea typeface="Merriweather Sans"/>
                <a:cs typeface="Merriweather Sans"/>
                <a:sym typeface="Merriweather Sans"/>
              </a:rPr>
              <a:t>μ</a:t>
            </a:r>
            <a:r>
              <a:rPr b="0" i="0" lang="en-US" sz="2000" u="none" strike="noStrike">
                <a:solidFill>
                  <a:schemeClr val="dk1"/>
                </a:solidFill>
                <a:latin typeface="Noto Sans Symbols"/>
                <a:ea typeface="Noto Sans Symbols"/>
                <a:cs typeface="Noto Sans Symbols"/>
                <a:sym typeface="Noto Sans Symbols"/>
              </a:rPr>
              <a:t>⬧</a:t>
            </a:r>
            <a:r>
              <a:rPr b="1" i="0" lang="en-US" sz="2000" u="none" strike="noStrike">
                <a:solidFill>
                  <a:schemeClr val="dk1"/>
                </a:solidFill>
                <a:latin typeface="Times New Roman"/>
                <a:ea typeface="Times New Roman"/>
                <a:cs typeface="Times New Roman"/>
                <a:sym typeface="Times New Roman"/>
              </a:rPr>
              <a:t> </a:t>
            </a:r>
            <a:r>
              <a:rPr b="0" i="0" lang="en-US" sz="2000" u="none" strike="noStrike">
                <a:solidFill>
                  <a:schemeClr val="dk1"/>
                </a:solidFill>
                <a:latin typeface="Times New Roman"/>
                <a:ea typeface="Times New Roman"/>
                <a:cs typeface="Times New Roman"/>
                <a:sym typeface="Times New Roman"/>
              </a:rPr>
              <a:t>+ 0.1 </a:t>
            </a:r>
            <a:r>
              <a:rPr b="0" i="0" lang="en-US" sz="2000" u="none" strike="noStrike">
                <a:solidFill>
                  <a:schemeClr val="dk1"/>
                </a:solidFill>
                <a:latin typeface="Merriweather Sans"/>
                <a:ea typeface="Merriweather Sans"/>
                <a:cs typeface="Merriweather Sans"/>
                <a:sym typeface="Merriweather Sans"/>
              </a:rPr>
              <a:t>μ</a:t>
            </a:r>
            <a:r>
              <a:rPr b="0" i="0" lang="en-US" sz="2000" u="none" strike="noStrike">
                <a:solidFill>
                  <a:schemeClr val="dk1"/>
                </a:solidFill>
                <a:latin typeface="Noto Sans Symbols"/>
                <a:ea typeface="Noto Sans Symbols"/>
                <a:cs typeface="Noto Sans Symbols"/>
                <a:sym typeface="Noto Sans Symbols"/>
              </a:rPr>
              <a:t>⬧</a:t>
            </a:r>
            <a:r>
              <a:rPr b="0" i="0" lang="en-US" sz="2000" u="none" strike="noStrike">
                <a:solidFill>
                  <a:schemeClr val="dk1"/>
                </a:solidFill>
                <a:latin typeface="Times New Roman"/>
                <a:ea typeface="Times New Roman"/>
                <a:cs typeface="Times New Roman"/>
                <a:sym typeface="Times New Roman"/>
              </a:rPr>
              <a:t>) = 0.0095 + 0.0055 = 0.015 </a:t>
            </a:r>
            <a:r>
              <a:rPr b="0" i="0" lang="en-US" sz="2000" u="none" strike="noStrike">
                <a:solidFill>
                  <a:schemeClr val="dk1"/>
                </a:solidFill>
                <a:latin typeface="Merriweather Sans"/>
                <a:ea typeface="Merriweather Sans"/>
                <a:cs typeface="Merriweather Sans"/>
                <a:sym typeface="Merriweather Sans"/>
              </a:rPr>
              <a:t>μ</a:t>
            </a:r>
            <a:r>
              <a:rPr b="0" i="0" lang="en-US" sz="2000" u="none" strike="noStrike">
                <a:solidFill>
                  <a:schemeClr val="dk1"/>
                </a:solidFill>
                <a:latin typeface="Noto Sans Symbols"/>
                <a:ea typeface="Noto Sans Symbols"/>
                <a:cs typeface="Noto Sans Symbols"/>
                <a:sym typeface="Noto Sans Symbols"/>
              </a:rPr>
              <a:t>⬧</a:t>
            </a:r>
            <a:endParaRPr b="0" i="0" sz="2000" u="none" strike="noStrike">
              <a:solidFill>
                <a:schemeClr val="dk1"/>
              </a:solidFill>
              <a:latin typeface="Noto Sans Symbols"/>
              <a:ea typeface="Noto Sans Symbols"/>
              <a:cs typeface="Noto Sans Symbols"/>
              <a:sym typeface="Noto Sans Symbols"/>
            </a:endParaRPr>
          </a:p>
          <a:p>
            <a:pPr indent="0" lvl="0" marL="0" rtl="0" algn="l">
              <a:spcBef>
                <a:spcPts val="600"/>
              </a:spcBef>
              <a:spcAft>
                <a:spcPts val="0"/>
              </a:spcAft>
              <a:buNone/>
            </a:pPr>
            <a:r>
              <a:t/>
            </a:r>
            <a:endParaRPr b="0" i="0" sz="2000" u="none" strike="noStrike">
              <a:solidFill>
                <a:schemeClr val="dk1"/>
              </a:solidFill>
              <a:latin typeface="Times New Roman"/>
              <a:ea typeface="Times New Roman"/>
              <a:cs typeface="Times New Roman"/>
              <a:sym typeface="Times New Roman"/>
            </a:endParaRPr>
          </a:p>
          <a:p>
            <a:pPr indent="0" lvl="0" marL="0" rtl="0" algn="l">
              <a:spcBef>
                <a:spcPts val="600"/>
              </a:spcBef>
              <a:spcAft>
                <a:spcPts val="0"/>
              </a:spcAft>
              <a:buNone/>
            </a:pPr>
            <a:r>
              <a:rPr b="0" i="0" lang="en-US" sz="2000" u="none" strike="noStrike">
                <a:solidFill>
                  <a:schemeClr val="dk1"/>
                </a:solidFill>
                <a:latin typeface="Times New Roman"/>
                <a:ea typeface="Times New Roman"/>
                <a:cs typeface="Times New Roman"/>
                <a:sym typeface="Times New Roman"/>
              </a:rPr>
              <a:t>The average access time is much closer to 0.01 </a:t>
            </a:r>
            <a:r>
              <a:rPr b="0" i="0" lang="en-US" sz="2000" u="none" strike="noStrike">
                <a:solidFill>
                  <a:schemeClr val="dk1"/>
                </a:solidFill>
                <a:latin typeface="Merriweather Sans"/>
                <a:ea typeface="Merriweather Sans"/>
                <a:cs typeface="Merriweather Sans"/>
                <a:sym typeface="Merriweather Sans"/>
              </a:rPr>
              <a:t>μ</a:t>
            </a:r>
            <a:r>
              <a:rPr b="0" i="0" lang="en-US" sz="2000" u="none" strike="noStrike">
                <a:solidFill>
                  <a:schemeClr val="dk1"/>
                </a:solidFill>
                <a:latin typeface="Noto Sans Symbols"/>
                <a:ea typeface="Noto Sans Symbols"/>
                <a:cs typeface="Noto Sans Symbols"/>
                <a:sym typeface="Noto Sans Symbols"/>
              </a:rPr>
              <a:t>⬧</a:t>
            </a:r>
            <a:r>
              <a:rPr b="1" i="0" lang="en-US" sz="2000" u="none" strike="noStrike">
                <a:solidFill>
                  <a:schemeClr val="dk1"/>
                </a:solidFill>
                <a:latin typeface="Times New Roman"/>
                <a:ea typeface="Times New Roman"/>
                <a:cs typeface="Times New Roman"/>
                <a:sym typeface="Times New Roman"/>
              </a:rPr>
              <a:t> </a:t>
            </a:r>
            <a:r>
              <a:rPr b="0" i="0" lang="en-US" sz="2000" u="none" strike="noStrike">
                <a:solidFill>
                  <a:schemeClr val="dk1"/>
                </a:solidFill>
                <a:latin typeface="Times New Roman"/>
                <a:ea typeface="Times New Roman"/>
                <a:cs typeface="Times New Roman"/>
                <a:sym typeface="Times New Roman"/>
              </a:rPr>
              <a:t>than to 0.1 </a:t>
            </a:r>
            <a:r>
              <a:rPr b="0" i="0" lang="en-US" sz="2000" u="none" strike="noStrike">
                <a:solidFill>
                  <a:schemeClr val="dk1"/>
                </a:solidFill>
                <a:latin typeface="Merriweather Sans"/>
                <a:ea typeface="Merriweather Sans"/>
                <a:cs typeface="Merriweather Sans"/>
                <a:sym typeface="Merriweather Sans"/>
              </a:rPr>
              <a:t>μ</a:t>
            </a:r>
            <a:r>
              <a:rPr b="0" i="0" lang="en-US" sz="2000" u="none" strike="noStrike">
                <a:solidFill>
                  <a:schemeClr val="dk1"/>
                </a:solidFill>
                <a:latin typeface="Noto Sans Symbols"/>
                <a:ea typeface="Noto Sans Symbols"/>
                <a:cs typeface="Noto Sans Symbols"/>
                <a:sym typeface="Noto Sans Symbols"/>
              </a:rPr>
              <a:t>⬧</a:t>
            </a:r>
            <a:r>
              <a:rPr b="0" i="0" lang="en-US" sz="2000" u="none" strike="noStrike">
                <a:solidFill>
                  <a:schemeClr val="dk1"/>
                </a:solidFill>
                <a:latin typeface="Times New Roman"/>
                <a:ea typeface="Times New Roman"/>
                <a:cs typeface="Times New Roman"/>
                <a:sym typeface="Times New Roman"/>
              </a:rPr>
              <a:t>, as desired.</a:t>
            </a:r>
            <a:endParaRPr/>
          </a:p>
          <a:p>
            <a:pPr indent="0" lvl="0" marL="0" rtl="0" algn="l">
              <a:spcBef>
                <a:spcPts val="600"/>
              </a:spcBef>
              <a:spcAft>
                <a:spcPts val="0"/>
              </a:spcAft>
              <a:buNone/>
            </a:pPr>
            <a:r>
              <a:t/>
            </a:r>
            <a:endParaRPr b="0" i="0" sz="2000" u="none" strike="noStrike">
              <a:solidFill>
                <a:schemeClr val="dk1"/>
              </a:solidFill>
              <a:latin typeface="Times New Roman"/>
              <a:ea typeface="Times New Roman"/>
              <a:cs typeface="Times New Roman"/>
              <a:sym typeface="Times New Roman"/>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Accordingly, it is possible to organize data across the hierarchy such that the</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percentage of accesses to each successively lower level is substantially less than that</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of the level above. Consider the two-level example already presented. Let level 2</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memory contains all program instructions and data. The current clusters can be</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temporarily placed in level 1. From time to time, one of the clusters in level 1 will</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have to be swapped back to level 2 to make room for a new cluster coming in to</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level 1. On average, however, most references will be to instructions and data contained</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in level 1.</a:t>
            </a:r>
            <a:endParaRPr/>
          </a:p>
          <a:p>
            <a:pPr indent="0" lvl="0" marL="0" rtl="0" algn="l">
              <a:spcBef>
                <a:spcPts val="60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This principle can be applied across more than two levels of memory, as suggested</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by the hierarchy shown in Figure 4.1. The fastest, smallest, and most expensive</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type of memory consists of the registers internal to the processor. Typically, a</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processor will contain a few dozen such registers, although some machines contain</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hundreds of registers. Main memory is the principal internal memory system of</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the computer. Each location in main memory has a unique address. Main memory</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is usually extended with a higher-speed, smaller cache. The cache is not usually</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visible to the programmer or, indeed, to the processor. It is a device for staging</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the movement of data between main memory and processor registers to improve</a:t>
            </a:r>
            <a:endParaRPr/>
          </a:p>
          <a:p>
            <a:pPr indent="0" lvl="0" marL="0" rtl="0" algn="l">
              <a:spcBef>
                <a:spcPts val="600"/>
              </a:spcBef>
              <a:spcAft>
                <a:spcPts val="0"/>
              </a:spcAft>
              <a:buNone/>
            </a:pPr>
            <a:r>
              <a:rPr lang="en-US" sz="2000">
                <a:solidFill>
                  <a:schemeClr val="dk1"/>
                </a:solidFill>
                <a:latin typeface="Times New Roman"/>
                <a:ea typeface="Times New Roman"/>
                <a:cs typeface="Times New Roman"/>
                <a:sym typeface="Times New Roman"/>
              </a:rPr>
              <a:t>performance.</a:t>
            </a:r>
            <a:endParaRPr/>
          </a:p>
          <a:p>
            <a:pPr indent="0" lvl="0" marL="0" rtl="0" algn="l">
              <a:spcBef>
                <a:spcPts val="600"/>
              </a:spcBef>
              <a:spcAft>
                <a:spcPts val="0"/>
              </a:spcAft>
              <a:buNone/>
            </a:pPr>
            <a:r>
              <a:t/>
            </a:r>
            <a:endParaRPr sz="2000">
              <a:solidFill>
                <a:schemeClr val="dk1"/>
              </a:solidFill>
              <a:latin typeface="Times New Roman"/>
              <a:ea typeface="Times New Roman"/>
              <a:cs typeface="Times New Roman"/>
              <a:sym typeface="Times New Roman"/>
            </a:endParaRPr>
          </a:p>
          <a:p>
            <a:pPr indent="0" lvl="0" marL="0" rtl="0" algn="l">
              <a:spcBef>
                <a:spcPts val="600"/>
              </a:spcBef>
              <a:spcAft>
                <a:spcPts val="0"/>
              </a:spcAft>
              <a:buNone/>
            </a:pPr>
            <a:r>
              <a:t/>
            </a:r>
            <a:endParaRPr b="0" i="0" sz="2000" u="none" strike="noStrike">
              <a:solidFill>
                <a:schemeClr val="dk1"/>
              </a:solidFill>
              <a:latin typeface="Noto Sans Symbols"/>
              <a:ea typeface="Noto Sans Symbols"/>
              <a:cs typeface="Noto Sans Symbols"/>
              <a:sym typeface="Noto Sans Symbols"/>
            </a:endParaRPr>
          </a:p>
          <a:p>
            <a:pPr indent="0" lvl="0" marL="0" rtl="0" algn="l">
              <a:spcBef>
                <a:spcPts val="600"/>
              </a:spcBef>
              <a:spcAft>
                <a:spcPts val="0"/>
              </a:spcAft>
              <a:buNone/>
            </a:pPr>
            <a:r>
              <a:t/>
            </a:r>
            <a:endParaRPr b="0" i="0" sz="2000" u="none" strike="noStrike">
              <a:solidFill>
                <a:schemeClr val="dk1"/>
              </a:solidFill>
              <a:latin typeface="Times New Roman"/>
              <a:ea typeface="Times New Roman"/>
              <a:cs typeface="Times New Roman"/>
              <a:sym typeface="Times New Roman"/>
            </a:endParaRPr>
          </a:p>
          <a:p>
            <a:pPr indent="0" lvl="0" marL="0" rtl="0" algn="l">
              <a:spcBef>
                <a:spcPts val="600"/>
              </a:spcBef>
              <a:spcAft>
                <a:spcPts val="0"/>
              </a:spcAft>
              <a:buNone/>
            </a:pPr>
            <a:r>
              <a:t/>
            </a:r>
            <a:endParaRPr sz="2000"/>
          </a:p>
        </p:txBody>
      </p:sp>
      <p:sp>
        <p:nvSpPr>
          <p:cNvPr id="349" name="Google Shape;349;p10: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50" name="Google Shape;350;p10: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6" name="Google Shape;356;p11: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b="0" i="0" lang="en-US" sz="1200" u="none" strike="noStrike">
                <a:solidFill>
                  <a:schemeClr val="dk1"/>
                </a:solidFill>
                <a:latin typeface="Times New Roman"/>
                <a:ea typeface="Times New Roman"/>
                <a:cs typeface="Times New Roman"/>
                <a:sym typeface="Times New Roman"/>
              </a:rPr>
              <a:t>The three forms of memory just described are, typically, volatile and employ</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semiconductor technology. The use of three levels exploits the fact that semiconductor</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memory comes in a variety of types, which differ in speed and cost. Data are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stored more permanently on external mass storage devices, of which the most common</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are hard disk and removable media, such as removable magnetic disk, tape,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and optical storage. External, nonvolatile memory is also referred to as secondary</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memory  or auxiliary memory . These are used to store program and data files and</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are usually visible to the programmer only in terms of files and records, as opposed</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to individual bytes or words. Disk is also used to provide an extension to main memory</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known as virtual memory, which is discussed in Chapter 8.</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Other forms of memory may be included in the hierarchy. For example, large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IBM mainframes include a form of internal memory known as expanded storage.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This uses a semiconductor technology that is slower and less expensive than that</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of main memory. Strictly speaking, this memory does not fit into the hierarchy but</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is a side branch: Data can be moved between main memory and expanded storage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but not between expanded storage and external memory. Other forms of secondary</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memory include optical and magneto-optical disks. Finally, additional levels can be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effectively added to the hierarchy in software. A portion of main memory can be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used as a buffer to hold data temporarily that is to be read out to disk. Such a technique,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sometimes referred to as a disk cache, improves performance in two ways:</a:t>
            </a:r>
            <a:endParaRPr/>
          </a:p>
          <a:p>
            <a:pPr indent="0" lvl="0" marL="0" rtl="0" algn="l">
              <a:spcBef>
                <a:spcPts val="360"/>
              </a:spcBef>
              <a:spcAft>
                <a:spcPts val="0"/>
              </a:spcAft>
              <a:buNone/>
            </a:pPr>
            <a:r>
              <a:t/>
            </a:r>
            <a:endParaRPr b="1"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Disk writes are clustered. Instead of many small transfers of data, we have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a few large transfers of data. This improves disk performance and minimizes</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processor involvement.</a:t>
            </a:r>
            <a:endParaRPr/>
          </a:p>
          <a:p>
            <a:pPr indent="0" lvl="0" marL="0" rtl="0" algn="l">
              <a:spcBef>
                <a:spcPts val="360"/>
              </a:spcBef>
              <a:spcAft>
                <a:spcPts val="0"/>
              </a:spcAft>
              <a:buNone/>
            </a:pPr>
            <a:r>
              <a:t/>
            </a:r>
            <a:endParaRPr b="1"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Some data destined for write-out</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may be referenced by a program before the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next dump to disk. In that case, the data are retrieved rapidly from the software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cache rather than slowly from the disk.</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Appendix 4A examines the performance implications of multilevel memory</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structures.</a:t>
            </a:r>
            <a:endParaRPr/>
          </a:p>
        </p:txBody>
      </p:sp>
      <p:sp>
        <p:nvSpPr>
          <p:cNvPr id="357" name="Google Shape;357;p11: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58" name="Google Shape;358;p11: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5" name="Google Shape;365;p12: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110">
                <a:solidFill>
                  <a:schemeClr val="dk1"/>
                </a:solidFill>
                <a:latin typeface="Times New Roman"/>
                <a:ea typeface="Times New Roman"/>
                <a:cs typeface="Times New Roman"/>
                <a:sym typeface="Times New Roman"/>
              </a:rPr>
              <a:t>Cache memory is designed to combine the memory access time of expensive, high-speed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memory combined with the large memory size of less expensive, lower-speed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memory.</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The concept is illustrated in Figure 4.3a. There is a relatively large and slow</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main memory together with a smaller, faster cache memory. The cache contains a</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copy of portions of main memory. When the processor attempts to read a word of</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memory, a check is made to determine if the word is in the cache. If so, the word is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delivered to the processor. If not, a block of main memory, consisting of some fixed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number of words, is read into the cache and then the word is delivered to the processor.</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Because of the phenomenon of locality of reference, when a block of data is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fetched into the cache to satisfy a single memory reference, it is likely that there will</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be future references to that same memory location or to other words in the block.</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Figure 4.3b depicts the use of multiple levels of cache. The L2 cache is slower</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and typically larger than the L1 cache, and the L3 cache is slower and typically</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larger than the L2 cache.</a:t>
            </a:r>
            <a:endParaRPr sz="1110"/>
          </a:p>
        </p:txBody>
      </p:sp>
      <p:sp>
        <p:nvSpPr>
          <p:cNvPr id="366" name="Google Shape;366;p12: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67" name="Google Shape;367;p12: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3" name="Google Shape;373;p13: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Figure 4.4 depicts the structure of a cache/main-memory system.</a:t>
            </a:r>
            <a:endParaRPr/>
          </a:p>
        </p:txBody>
      </p:sp>
      <p:sp>
        <p:nvSpPr>
          <p:cNvPr id="374" name="Google Shape;374;p13: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75" name="Google Shape;375;p13: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1" name="Google Shape;381;p14: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Figure 4.5 illustrates the read operation. The processor generates the read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address (RA) of a word to be read. If the word is contained in the cache, it is delivered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to the processor. Otherwise, the block containing that word is loaded into the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cache, and the word is delivered to the processor.</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Figure 4.5 shows these last two</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operations occurring in parallel and reflects the organization shown in Figure 4.6,</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which is typical of contemporary cache organizations. </a:t>
            </a:r>
            <a:endParaRPr/>
          </a:p>
        </p:txBody>
      </p:sp>
      <p:sp>
        <p:nvSpPr>
          <p:cNvPr id="382" name="Google Shape;382;p14: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83" name="Google Shape;383;p14: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5: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89" name="Google Shape;389;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0" name="Google Shape;390;p15: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In this organization, the cache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connects to the processor via data, control, and address lines. The data and address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lines also attach to data and address buffers, which attach to a system bus from</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which main memory is reached. When a cache hit occurs, the data and address buffers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are disabled and communication is only between processor and cache, with no</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system bus traffic. When a cache miss occurs, the desired address is loaded onto the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system bus and the data are returned through the data buffer to both the cache and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 processor. In other organizations, the cache is physically interposed between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 processor and the main memory for all data, address, and control lines. In this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latter case, for a cache miss, the desired word is first read into the cache and then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transferred from cache to processor.</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A discussion of the performance parameters related to cache use is contained</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in Appendix 4A.</a:t>
            </a:r>
            <a:endParaRPr/>
          </a:p>
        </p:txBody>
      </p:sp>
      <p:sp>
        <p:nvSpPr>
          <p:cNvPr id="391" name="Google Shape;391;p15: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97" name="Google Shape;397;p16: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lnSpc>
                <a:spcPct val="90000"/>
              </a:lnSpc>
              <a:spcBef>
                <a:spcPts val="0"/>
              </a:spcBef>
              <a:spcAft>
                <a:spcPts val="0"/>
              </a:spcAft>
              <a:buNone/>
            </a:pPr>
            <a:r>
              <a:rPr lang="en-US" sz="1200">
                <a:solidFill>
                  <a:schemeClr val="dk1"/>
                </a:solidFill>
                <a:latin typeface="Times New Roman"/>
                <a:ea typeface="Times New Roman"/>
                <a:cs typeface="Times New Roman"/>
                <a:sym typeface="Times New Roman"/>
              </a:rPr>
              <a:t>This section provides an overview of cache design parameters and reports some</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typical results. We occasionally refer to the use of caches in high-performance computing</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(HPC). HPC deals with supercomputers and their software, especially for</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scientific applications that involve large amounts of data, vector and matrix computation,</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and the use of parallel algorithms. Cache design for HPC is quite different</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than for other hardware platforms and applications. Indeed, many researchers</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have found that HPC applications perform poorly on computer architectures that</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employ caches [BAIL93]. Other researchers have since shown that a cache hierarchy</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can be useful in improving performance if the application software is tuned to</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exploit the cache [WANG99, PRES01].</a:t>
            </a:r>
            <a:endParaRPr/>
          </a:p>
          <a:p>
            <a:pPr indent="0" lvl="0" marL="0" rtl="0" algn="l">
              <a:lnSpc>
                <a:spcPct val="90000"/>
              </a:lnSpc>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Although there are a large number of cache implementations, there are a few</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basic design elements that serve to classify and differentiate cache architectures.</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Table 4.2 lists key elements.</a:t>
            </a:r>
            <a:endParaRPr/>
          </a:p>
        </p:txBody>
      </p:sp>
      <p:sp>
        <p:nvSpPr>
          <p:cNvPr id="398" name="Google Shape;398;p16: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99" name="Google Shape;399;p16: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6" name="Google Shape;406;p17: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Almost all non-embedded processors, and many embedded processors, support virtual</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memory, a concept discussed in Chapter 8. In essence, virtual memory is a facility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that allows programs to address memory from a logical point of view, without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regard to the amount of main memory physically available. When virtual memory is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used, the address fields of machine instructions contain virtual addresses. For reads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to and writes from main memory, a hardware memory management unit (MMU)</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translates each virtual address into a physical address in main memory.</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t/>
            </a:r>
            <a:endParaRPr/>
          </a:p>
        </p:txBody>
      </p:sp>
      <p:sp>
        <p:nvSpPr>
          <p:cNvPr id="407" name="Google Shape;407;p17: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408" name="Google Shape;408;p17: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7" name="Google Shape;417;p18: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110">
                <a:solidFill>
                  <a:schemeClr val="dk1"/>
                </a:solidFill>
                <a:latin typeface="Times New Roman"/>
                <a:ea typeface="Times New Roman"/>
                <a:cs typeface="Times New Roman"/>
                <a:sym typeface="Times New Roman"/>
              </a:rPr>
              <a:t>When virtual addresses are used, the system designer may choose to place the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cache between the processor and the MMU or between the MMU and main memory</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(Figure 4.7). A </a:t>
            </a:r>
            <a:r>
              <a:rPr b="1" lang="en-US" sz="1110">
                <a:solidFill>
                  <a:schemeClr val="dk1"/>
                </a:solidFill>
                <a:latin typeface="Times New Roman"/>
                <a:ea typeface="Times New Roman"/>
                <a:cs typeface="Times New Roman"/>
                <a:sym typeface="Times New Roman"/>
              </a:rPr>
              <a:t>logical cache, </a:t>
            </a:r>
            <a:r>
              <a:rPr b="0" lang="en-US" sz="1110">
                <a:solidFill>
                  <a:schemeClr val="dk1"/>
                </a:solidFill>
                <a:latin typeface="Times New Roman"/>
                <a:ea typeface="Times New Roman"/>
                <a:cs typeface="Times New Roman"/>
                <a:sym typeface="Times New Roman"/>
              </a:rPr>
              <a:t>also known as a</a:t>
            </a:r>
            <a:r>
              <a:rPr b="1" lang="en-US" sz="1110">
                <a:solidFill>
                  <a:schemeClr val="dk1"/>
                </a:solidFill>
                <a:latin typeface="Times New Roman"/>
                <a:ea typeface="Times New Roman"/>
                <a:cs typeface="Times New Roman"/>
                <a:sym typeface="Times New Roman"/>
              </a:rPr>
              <a:t> virtual cache, </a:t>
            </a:r>
            <a:r>
              <a:rPr b="0" lang="en-US" sz="1110">
                <a:solidFill>
                  <a:schemeClr val="dk1"/>
                </a:solidFill>
                <a:latin typeface="Times New Roman"/>
                <a:ea typeface="Times New Roman"/>
                <a:cs typeface="Times New Roman"/>
                <a:sym typeface="Times New Roman"/>
              </a:rPr>
              <a:t>stores data using</a:t>
            </a:r>
            <a:endParaRPr/>
          </a:p>
          <a:p>
            <a:pPr indent="0" lvl="0" marL="0" rtl="0" algn="l">
              <a:spcBef>
                <a:spcPts val="333"/>
              </a:spcBef>
              <a:spcAft>
                <a:spcPts val="0"/>
              </a:spcAft>
              <a:buNone/>
            </a:pPr>
            <a:r>
              <a:rPr b="1" lang="en-US" sz="1110">
                <a:solidFill>
                  <a:schemeClr val="dk1"/>
                </a:solidFill>
                <a:latin typeface="Times New Roman"/>
                <a:ea typeface="Times New Roman"/>
                <a:cs typeface="Times New Roman"/>
                <a:sym typeface="Times New Roman"/>
              </a:rPr>
              <a:t>virtual addresses. </a:t>
            </a:r>
            <a:r>
              <a:rPr b="0" lang="en-US" sz="1110">
                <a:solidFill>
                  <a:schemeClr val="dk1"/>
                </a:solidFill>
                <a:latin typeface="Times New Roman"/>
                <a:ea typeface="Times New Roman"/>
                <a:cs typeface="Times New Roman"/>
                <a:sym typeface="Times New Roman"/>
              </a:rPr>
              <a:t>The processor accesses the cache directly, without going through</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the MMU. A physical cache stores data using main memory </a:t>
            </a:r>
            <a:r>
              <a:rPr b="1" lang="en-US" sz="1110">
                <a:solidFill>
                  <a:schemeClr val="dk1"/>
                </a:solidFill>
                <a:latin typeface="Times New Roman"/>
                <a:ea typeface="Times New Roman"/>
                <a:cs typeface="Times New Roman"/>
                <a:sym typeface="Times New Roman"/>
              </a:rPr>
              <a:t>physical addresses.</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One obvious advantage of the logical cache is that cache access speed is faster</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than for a physical cache, because the cache can respond before the MMU performs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an address translation. The disadvantage has to do with the fact that most virtual</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memory systems supply each application with the same virtual memory address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space. That is, each application sees a virtual memory that starts at address 0. Thus,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the same virtual address in two different applications refers to two different physical</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addresses. The cache memory must therefore be completely flushed with each</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application context switch, or extra bits must be added to each line of the cache to</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identify which virtual address space this address refers to.</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p:txBody>
      </p:sp>
      <p:sp>
        <p:nvSpPr>
          <p:cNvPr id="418" name="Google Shape;418;p18: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419" name="Google Shape;419;p18: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5" name="Google Shape;425;p19: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lnSpc>
                <a:spcPct val="90000"/>
              </a:lnSpc>
              <a:spcBef>
                <a:spcPts val="0"/>
              </a:spcBef>
              <a:spcAft>
                <a:spcPts val="0"/>
              </a:spcAft>
              <a:buNone/>
            </a:pPr>
            <a:r>
              <a:rPr lang="en-US" sz="1200">
                <a:solidFill>
                  <a:schemeClr val="dk1"/>
                </a:solidFill>
                <a:latin typeface="Times New Roman"/>
                <a:ea typeface="Times New Roman"/>
                <a:cs typeface="Times New Roman"/>
                <a:sym typeface="Times New Roman"/>
              </a:rPr>
              <a:t>The first item in Table 4.2, cache size, has already been discussed. We would like the</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size of the cache to be small enough so that the overall average cost per bit is close</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to that of main memory alone and large enough so that the overall average access</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time is close to that of the cache alone. There are several other motivations for</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minimizing cache size. The larger the cache, the larger the number of gates involved</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in addressing the cache. The result is that large caches tend to be slightly slower</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than small ones—even when built with the same integrated circuit technology and</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put in the same place on chip and circuit board. The available chip and board area</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also limits cache size. Because the performance of the cache is very sensitive to the</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nature of the workload, it is impossible to arrive at a single “optimum” cache size.</a:t>
            </a:r>
            <a:endParaRPr/>
          </a:p>
          <a:p>
            <a:pPr indent="0" lvl="0" marL="0" rtl="0" algn="l">
              <a:lnSpc>
                <a:spcPct val="90000"/>
              </a:lnSpc>
              <a:spcBef>
                <a:spcPts val="360"/>
              </a:spcBef>
              <a:spcAft>
                <a:spcPts val="0"/>
              </a:spcAft>
              <a:buNone/>
            </a:pPr>
            <a:r>
              <a:rPr lang="en-US" sz="1200">
                <a:solidFill>
                  <a:schemeClr val="dk1"/>
                </a:solidFill>
                <a:latin typeface="Times New Roman"/>
                <a:ea typeface="Times New Roman"/>
                <a:cs typeface="Times New Roman"/>
                <a:sym typeface="Times New Roman"/>
              </a:rPr>
              <a:t>Table 4.3 lists the cache sizes of some current and past processors.</a:t>
            </a:r>
            <a:endParaRPr/>
          </a:p>
        </p:txBody>
      </p:sp>
      <p:sp>
        <p:nvSpPr>
          <p:cNvPr id="426" name="Google Shape;426;p19: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427" name="Google Shape;427;p19: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8" name="Google Shape;218;p2: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lnSpc>
                <a:spcPct val="90000"/>
              </a:lnSpc>
              <a:spcBef>
                <a:spcPts val="0"/>
              </a:spcBef>
              <a:spcAft>
                <a:spcPts val="0"/>
              </a:spcAft>
              <a:buNone/>
            </a:pPr>
            <a:r>
              <a:rPr lang="en-US" sz="1110">
                <a:solidFill>
                  <a:schemeClr val="dk1"/>
                </a:solidFill>
                <a:latin typeface="Times New Roman"/>
                <a:ea typeface="Times New Roman"/>
                <a:cs typeface="Times New Roman"/>
                <a:sym typeface="Times New Roman"/>
              </a:rPr>
              <a:t>Although seemingly simple in concept, computer memory exhibits perhaps the widest</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range of type, technology, organization, performance, and cost of any feature</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of a computer system. No single technology is optimal in satisfying the memory</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requirements for a computer system. As a consequence, the typical computer</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system is equipped with a hierarchy of memory subsystems, some internal to the</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system (directly accessible by the processor) and some external (accessible by the</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processor via an I/O module).</a:t>
            </a:r>
            <a:endParaRPr/>
          </a:p>
          <a:p>
            <a:pPr indent="0" lvl="0" marL="0" rtl="0" algn="l">
              <a:lnSpc>
                <a:spcPct val="90000"/>
              </a:lnSpc>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This chapter and the next focus on internal memory elements, while Chapter 6</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is devoted to external memory. To begin, the first section examines key characteristics</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of computer memories. The remainder of the chapter examines an essential element</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of all modern computer systems: cache memory.</a:t>
            </a:r>
            <a:endParaRPr sz="1110"/>
          </a:p>
          <a:p>
            <a:pPr indent="0" lvl="0" marL="0" rtl="0" algn="l">
              <a:lnSpc>
                <a:spcPct val="90000"/>
              </a:lnSpc>
              <a:spcBef>
                <a:spcPts val="333"/>
              </a:spcBef>
              <a:spcAft>
                <a:spcPts val="0"/>
              </a:spcAft>
              <a:buNone/>
            </a:pPr>
            <a:r>
              <a:t/>
            </a:r>
            <a:endParaRPr sz="1110"/>
          </a:p>
        </p:txBody>
      </p:sp>
      <p:sp>
        <p:nvSpPr>
          <p:cNvPr id="219" name="Google Shape;219;p2: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220" name="Google Shape;220;p2: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20: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435" name="Google Shape;435;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6" name="Google Shape;436;p20: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Because there are fewer cache lines than main memory blocks, an algorithm is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needed for mapping main memory blocks into cache lines. Further, a means is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needed for determining which main memory block currently occupies a cache line.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 choice of the mapping function dictates how the cache is organized. Three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techniques can be used: direct, associative, and set associative.</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a:solidFill>
                  <a:schemeClr val="dk1"/>
                </a:solidFill>
                <a:latin typeface="Times New Roman"/>
                <a:ea typeface="Times New Roman"/>
                <a:cs typeface="Times New Roman"/>
                <a:sym typeface="Times New Roman"/>
              </a:rPr>
              <a:t>Direct mapping: </a:t>
            </a:r>
            <a:r>
              <a:rPr b="0" i="0" lang="en-US" sz="1200">
                <a:solidFill>
                  <a:schemeClr val="dk1"/>
                </a:solidFill>
                <a:latin typeface="Times New Roman"/>
                <a:ea typeface="Times New Roman"/>
                <a:cs typeface="Times New Roman"/>
                <a:sym typeface="Times New Roman"/>
              </a:rPr>
              <a:t>The simplest technique, known as </a:t>
            </a:r>
            <a:r>
              <a:rPr b="1" i="0" lang="en-US" sz="1200">
                <a:solidFill>
                  <a:schemeClr val="dk1"/>
                </a:solidFill>
                <a:latin typeface="Times New Roman"/>
                <a:ea typeface="Times New Roman"/>
                <a:cs typeface="Times New Roman"/>
                <a:sym typeface="Times New Roman"/>
              </a:rPr>
              <a:t>direct mapping</a:t>
            </a:r>
            <a:r>
              <a:rPr b="0" i="0" lang="en-US" sz="1200">
                <a:solidFill>
                  <a:schemeClr val="dk1"/>
                </a:solidFill>
                <a:latin typeface="Times New Roman"/>
                <a:ea typeface="Times New Roman"/>
                <a:cs typeface="Times New Roman"/>
                <a:sym typeface="Times New Roman"/>
              </a:rPr>
              <a:t>, maps each</a:t>
            </a:r>
            <a:endParaRPr/>
          </a:p>
          <a:p>
            <a:pPr indent="0" lvl="0" marL="0" rtl="0" algn="l">
              <a:spcBef>
                <a:spcPts val="360"/>
              </a:spcBef>
              <a:spcAft>
                <a:spcPts val="0"/>
              </a:spcAft>
              <a:buNone/>
            </a:pPr>
            <a:r>
              <a:rPr b="0" lang="en-US" sz="1200">
                <a:solidFill>
                  <a:schemeClr val="dk1"/>
                </a:solidFill>
                <a:latin typeface="Times New Roman"/>
                <a:ea typeface="Times New Roman"/>
                <a:cs typeface="Times New Roman"/>
                <a:sym typeface="Times New Roman"/>
              </a:rPr>
              <a:t>block of main memory into only one possible cache line</a:t>
            </a:r>
            <a:r>
              <a:rPr lang="en-US" sz="1200">
                <a:solidFill>
                  <a:schemeClr val="dk1"/>
                </a:solidFill>
                <a:latin typeface="Times New Roman"/>
                <a:ea typeface="Times New Roman"/>
                <a:cs typeface="Times New Roman"/>
                <a:sym typeface="Times New Roman"/>
              </a:rPr>
              <a:t>.</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a:solidFill>
                  <a:schemeClr val="dk1"/>
                </a:solidFill>
                <a:latin typeface="Times New Roman"/>
                <a:ea typeface="Times New Roman"/>
                <a:cs typeface="Times New Roman"/>
                <a:sym typeface="Times New Roman"/>
              </a:rPr>
              <a:t>Associative mapping: Associative mapping </a:t>
            </a:r>
            <a:r>
              <a:rPr b="0" i="0" lang="en-US" sz="1200">
                <a:solidFill>
                  <a:schemeClr val="dk1"/>
                </a:solidFill>
                <a:latin typeface="Times New Roman"/>
                <a:ea typeface="Times New Roman"/>
                <a:cs typeface="Times New Roman"/>
                <a:sym typeface="Times New Roman"/>
              </a:rPr>
              <a:t>overcomes the disadvantage of direct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mapping by permitting each main memory block to be loaded into any line of the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cache.</a:t>
            </a:r>
            <a:endParaRPr/>
          </a:p>
          <a:p>
            <a:pPr indent="0" lvl="0" marL="0" rtl="0" algn="l">
              <a:spcBef>
                <a:spcPts val="360"/>
              </a:spcBef>
              <a:spcAft>
                <a:spcPts val="0"/>
              </a:spcAft>
              <a:buNone/>
            </a:pPr>
            <a:r>
              <a:t/>
            </a:r>
            <a:endParaRPr i="0"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a:solidFill>
                  <a:schemeClr val="dk1"/>
                </a:solidFill>
                <a:latin typeface="Times New Roman"/>
                <a:ea typeface="Times New Roman"/>
                <a:cs typeface="Times New Roman"/>
                <a:sym typeface="Times New Roman"/>
              </a:rPr>
              <a:t>Set-associative mapping</a:t>
            </a:r>
            <a:r>
              <a:rPr b="1" i="1" lang="en-US" sz="1200">
                <a:solidFill>
                  <a:schemeClr val="dk1"/>
                </a:solidFill>
                <a:latin typeface="Times New Roman"/>
                <a:ea typeface="Times New Roman"/>
                <a:cs typeface="Times New Roman"/>
                <a:sym typeface="Times New Roman"/>
              </a:rPr>
              <a:t>: </a:t>
            </a:r>
            <a:r>
              <a:rPr b="1" i="0" lang="en-US" sz="1200">
                <a:solidFill>
                  <a:schemeClr val="dk1"/>
                </a:solidFill>
                <a:latin typeface="Times New Roman"/>
                <a:ea typeface="Times New Roman"/>
                <a:cs typeface="Times New Roman"/>
                <a:sym typeface="Times New Roman"/>
              </a:rPr>
              <a:t>Set-associative </a:t>
            </a:r>
            <a:r>
              <a:rPr b="0" i="0" lang="en-US" sz="1200">
                <a:solidFill>
                  <a:schemeClr val="dk1"/>
                </a:solidFill>
                <a:latin typeface="Times New Roman"/>
                <a:ea typeface="Times New Roman"/>
                <a:cs typeface="Times New Roman"/>
                <a:sym typeface="Times New Roman"/>
              </a:rPr>
              <a:t>mapping is a compromise that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exhibits the strengths of both the direct and associative approaches while reducing</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their disadvantages.</a:t>
            </a:r>
            <a:endParaRPr/>
          </a:p>
        </p:txBody>
      </p:sp>
      <p:sp>
        <p:nvSpPr>
          <p:cNvPr id="437" name="Google Shape;437;p20: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1: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457" name="Google Shape;45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8" name="Google Shape;458;p21: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The mapping is expressed as</a:t>
            </a:r>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i = j modulo m</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where</a:t>
            </a:r>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i = cache line number</a:t>
            </a:r>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j = main memory block number</a:t>
            </a:r>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m = number of lines in the cache</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Figure 4.8a shows the mapping for the first </a:t>
            </a:r>
            <a:r>
              <a:rPr i="1" lang="en-US" sz="1200">
                <a:solidFill>
                  <a:schemeClr val="dk1"/>
                </a:solidFill>
                <a:latin typeface="Times New Roman"/>
                <a:ea typeface="Times New Roman"/>
                <a:cs typeface="Times New Roman"/>
                <a:sym typeface="Times New Roman"/>
              </a:rPr>
              <a:t>m blocks of main memory. Each</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block of main memory maps into one unique line of the cache. The next </a:t>
            </a:r>
            <a:r>
              <a:rPr i="1" lang="en-US" sz="1200">
                <a:solidFill>
                  <a:schemeClr val="dk1"/>
                </a:solidFill>
                <a:latin typeface="Times New Roman"/>
                <a:ea typeface="Times New Roman"/>
                <a:cs typeface="Times New Roman"/>
                <a:sym typeface="Times New Roman"/>
              </a:rPr>
              <a:t>m blocks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of main memory map into the cache in the same fashion; that is, block B</a:t>
            </a:r>
            <a:r>
              <a:rPr baseline="-25000" i="1" lang="en-US" sz="1200">
                <a:solidFill>
                  <a:schemeClr val="dk1"/>
                </a:solidFill>
                <a:latin typeface="Times New Roman"/>
                <a:ea typeface="Times New Roman"/>
                <a:cs typeface="Times New Roman"/>
                <a:sym typeface="Times New Roman"/>
              </a:rPr>
              <a:t>m</a:t>
            </a:r>
            <a:r>
              <a:rPr i="1" lang="en-US" sz="1200">
                <a:solidFill>
                  <a:schemeClr val="dk1"/>
                </a:solidFill>
                <a:latin typeface="Times New Roman"/>
                <a:ea typeface="Times New Roman"/>
                <a:cs typeface="Times New Roman"/>
                <a:sym typeface="Times New Roman"/>
              </a:rPr>
              <a:t> of main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memory maps into line L</a:t>
            </a:r>
            <a:r>
              <a:rPr baseline="-25000" i="1" lang="en-US" sz="1200">
                <a:solidFill>
                  <a:schemeClr val="dk1"/>
                </a:solidFill>
                <a:latin typeface="Times New Roman"/>
                <a:ea typeface="Times New Roman"/>
                <a:cs typeface="Times New Roman"/>
                <a:sym typeface="Times New Roman"/>
              </a:rPr>
              <a:t>0</a:t>
            </a:r>
            <a:r>
              <a:rPr lang="en-US" sz="1200">
                <a:solidFill>
                  <a:schemeClr val="dk1"/>
                </a:solidFill>
                <a:latin typeface="Times New Roman"/>
                <a:ea typeface="Times New Roman"/>
                <a:cs typeface="Times New Roman"/>
                <a:sym typeface="Times New Roman"/>
              </a:rPr>
              <a:t> of cache, block </a:t>
            </a:r>
            <a:r>
              <a:rPr baseline="-25000" i="1" lang="en-US" sz="1200">
                <a:solidFill>
                  <a:schemeClr val="dk1"/>
                </a:solidFill>
                <a:latin typeface="Times New Roman"/>
                <a:ea typeface="Times New Roman"/>
                <a:cs typeface="Times New Roman"/>
                <a:sym typeface="Times New Roman"/>
              </a:rPr>
              <a:t>Bm+1</a:t>
            </a:r>
            <a:r>
              <a:rPr i="1" lang="en-US" sz="1200">
                <a:solidFill>
                  <a:schemeClr val="dk1"/>
                </a:solidFill>
                <a:latin typeface="Times New Roman"/>
                <a:ea typeface="Times New Roman"/>
                <a:cs typeface="Times New Roman"/>
                <a:sym typeface="Times New Roman"/>
              </a:rPr>
              <a:t> maps into line L</a:t>
            </a:r>
            <a:r>
              <a:rPr baseline="-25000" i="1" lang="en-US" sz="1200">
                <a:solidFill>
                  <a:schemeClr val="dk1"/>
                </a:solidFill>
                <a:latin typeface="Times New Roman"/>
                <a:ea typeface="Times New Roman"/>
                <a:cs typeface="Times New Roman"/>
                <a:sym typeface="Times New Roman"/>
              </a:rPr>
              <a:t>1</a:t>
            </a:r>
            <a:r>
              <a:rPr i="1" lang="en-US" sz="1200">
                <a:solidFill>
                  <a:schemeClr val="dk1"/>
                </a:solidFill>
                <a:latin typeface="Times New Roman"/>
                <a:ea typeface="Times New Roman"/>
                <a:cs typeface="Times New Roman"/>
                <a:sym typeface="Times New Roman"/>
              </a:rPr>
              <a:t>, and so on.</a:t>
            </a:r>
            <a:endParaRPr/>
          </a:p>
          <a:p>
            <a:pPr indent="0" lvl="0" marL="0" rtl="0" algn="l">
              <a:spcBef>
                <a:spcPts val="360"/>
              </a:spcBef>
              <a:spcAft>
                <a:spcPts val="0"/>
              </a:spcAft>
              <a:buNone/>
            </a:pPr>
            <a:r>
              <a:t/>
            </a:r>
            <a:endParaRPr/>
          </a:p>
        </p:txBody>
      </p:sp>
      <p:sp>
        <p:nvSpPr>
          <p:cNvPr id="459" name="Google Shape;459;p21: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2: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465" name="Google Shape;46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6" name="Google Shape;466;p22: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The mapping function is easily implemented using the main memory address.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Figure 4.9 illustrates the general mechanism.</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For purposes of cache access, each</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main memory address can be viewed as consisting of three fields. The least significant</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w bits identify a unique word or byte within a block of main memory; in most</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contemporary machines, the address is at the byte level. The remaining s  bits specify</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one of the 2</a:t>
            </a:r>
            <a:r>
              <a:rPr b="0" baseline="30000" i="0" lang="en-US" sz="1200" u="none" strike="noStrike">
                <a:solidFill>
                  <a:schemeClr val="dk1"/>
                </a:solidFill>
                <a:latin typeface="Times New Roman"/>
                <a:ea typeface="Times New Roman"/>
                <a:cs typeface="Times New Roman"/>
                <a:sym typeface="Times New Roman"/>
              </a:rPr>
              <a:t>s</a:t>
            </a:r>
            <a:r>
              <a:rPr b="0" i="0" lang="en-US" sz="1200" u="none" strike="noStrike">
                <a:solidFill>
                  <a:schemeClr val="dk1"/>
                </a:solidFill>
                <a:latin typeface="Times New Roman"/>
                <a:ea typeface="Times New Roman"/>
                <a:cs typeface="Times New Roman"/>
                <a:sym typeface="Times New Roman"/>
              </a:rPr>
              <a:t>  blocks of main memory. The cache logic interprets these s  bits as</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a tag of s - r  bits (most significant portion) and a line field of r  bits. This latter field</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identifies one of the m =  2</a:t>
            </a:r>
            <a:r>
              <a:rPr b="0" baseline="30000" i="0" lang="en-US" sz="1200" u="none" strike="noStrike">
                <a:solidFill>
                  <a:schemeClr val="dk1"/>
                </a:solidFill>
                <a:latin typeface="Times New Roman"/>
                <a:ea typeface="Times New Roman"/>
                <a:cs typeface="Times New Roman"/>
                <a:sym typeface="Times New Roman"/>
              </a:rPr>
              <a:t>r </a:t>
            </a:r>
            <a:r>
              <a:rPr b="0" i="0" lang="en-US" sz="1200" u="none" strike="noStrike">
                <a:solidFill>
                  <a:schemeClr val="dk1"/>
                </a:solidFill>
                <a:latin typeface="Times New Roman"/>
                <a:ea typeface="Times New Roman"/>
                <a:cs typeface="Times New Roman"/>
                <a:sym typeface="Times New Roman"/>
              </a:rPr>
              <a:t> lines of the cache. To summarize,</a:t>
            </a:r>
            <a:endParaRPr/>
          </a:p>
          <a:p>
            <a:pPr indent="0" lvl="0" marL="0" rtl="0" algn="l">
              <a:spcBef>
                <a:spcPts val="360"/>
              </a:spcBef>
              <a:spcAft>
                <a:spcPts val="0"/>
              </a:spcAft>
              <a:buNone/>
            </a:pPr>
            <a:r>
              <a:t/>
            </a:r>
            <a:endParaRPr b="1"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Address length =  (s + w ) bits</a:t>
            </a:r>
            <a:endParaRPr/>
          </a:p>
          <a:p>
            <a:pPr indent="0" lvl="0" marL="0" rtl="0" algn="l">
              <a:spcBef>
                <a:spcPts val="360"/>
              </a:spcBef>
              <a:spcAft>
                <a:spcPts val="0"/>
              </a:spcAft>
              <a:buNone/>
            </a:pPr>
            <a:r>
              <a:t/>
            </a:r>
            <a:endParaRPr b="1"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Number of addressable units =  2</a:t>
            </a:r>
            <a:r>
              <a:rPr b="0" baseline="30000" i="0" lang="en-US" sz="1200" u="none" strike="noStrike">
                <a:solidFill>
                  <a:schemeClr val="dk1"/>
                </a:solidFill>
                <a:latin typeface="Times New Roman"/>
                <a:ea typeface="Times New Roman"/>
                <a:cs typeface="Times New Roman"/>
                <a:sym typeface="Times New Roman"/>
              </a:rPr>
              <a:t>s+w  </a:t>
            </a:r>
            <a:r>
              <a:rPr b="0" i="0" lang="en-US" sz="1200" u="none" strike="noStrike">
                <a:solidFill>
                  <a:schemeClr val="dk1"/>
                </a:solidFill>
                <a:latin typeface="Times New Roman"/>
                <a:ea typeface="Times New Roman"/>
                <a:cs typeface="Times New Roman"/>
                <a:sym typeface="Times New Roman"/>
              </a:rPr>
              <a:t>words or bytes</a:t>
            </a:r>
            <a:endParaRPr/>
          </a:p>
          <a:p>
            <a:pPr indent="0" lvl="0" marL="0" rtl="0" algn="l">
              <a:spcBef>
                <a:spcPts val="360"/>
              </a:spcBef>
              <a:spcAft>
                <a:spcPts val="0"/>
              </a:spcAft>
              <a:buNone/>
            </a:pPr>
            <a:r>
              <a:t/>
            </a:r>
            <a:endParaRPr b="1"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Block size =  line size =  2</a:t>
            </a:r>
            <a:r>
              <a:rPr b="0" baseline="30000" i="0" lang="en-US" sz="1200" u="none" strike="noStrike">
                <a:solidFill>
                  <a:schemeClr val="dk1"/>
                </a:solidFill>
                <a:latin typeface="Times New Roman"/>
                <a:ea typeface="Times New Roman"/>
                <a:cs typeface="Times New Roman"/>
                <a:sym typeface="Times New Roman"/>
              </a:rPr>
              <a:t>w</a:t>
            </a:r>
            <a:r>
              <a:rPr b="0" i="0" lang="en-US" sz="1200" u="none" strike="noStrike">
                <a:solidFill>
                  <a:schemeClr val="dk1"/>
                </a:solidFill>
                <a:latin typeface="Times New Roman"/>
                <a:ea typeface="Times New Roman"/>
                <a:cs typeface="Times New Roman"/>
                <a:sym typeface="Times New Roman"/>
              </a:rPr>
              <a:t>  words or bytes</a:t>
            </a:r>
            <a:endParaRPr/>
          </a:p>
          <a:p>
            <a:pPr indent="0" lvl="0" marL="0" rtl="0" algn="l">
              <a:spcBef>
                <a:spcPts val="360"/>
              </a:spcBef>
              <a:spcAft>
                <a:spcPts val="0"/>
              </a:spcAft>
              <a:buNone/>
            </a:pPr>
            <a:r>
              <a:t/>
            </a:r>
            <a:endParaRPr b="1"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Number of blocks in main memory = 2</a:t>
            </a:r>
            <a:r>
              <a:rPr b="0" baseline="30000" i="0" lang="en-US" sz="1200" u="none" strike="noStrike">
                <a:solidFill>
                  <a:schemeClr val="dk1"/>
                </a:solidFill>
                <a:latin typeface="Times New Roman"/>
                <a:ea typeface="Times New Roman"/>
                <a:cs typeface="Times New Roman"/>
                <a:sym typeface="Times New Roman"/>
              </a:rPr>
              <a:t>s+w</a:t>
            </a:r>
            <a:r>
              <a:rPr b="0" i="0" lang="en-US" sz="1200" u="none" strike="noStrike">
                <a:solidFill>
                  <a:schemeClr val="dk1"/>
                </a:solidFill>
                <a:latin typeface="Times New Roman"/>
                <a:ea typeface="Times New Roman"/>
                <a:cs typeface="Times New Roman"/>
                <a:sym typeface="Times New Roman"/>
              </a:rPr>
              <a:t>/2</a:t>
            </a:r>
            <a:r>
              <a:rPr b="0" baseline="30000" i="0" lang="en-US" sz="1200" u="none" strike="noStrike">
                <a:solidFill>
                  <a:schemeClr val="dk1"/>
                </a:solidFill>
                <a:latin typeface="Times New Roman"/>
                <a:ea typeface="Times New Roman"/>
                <a:cs typeface="Times New Roman"/>
                <a:sym typeface="Times New Roman"/>
              </a:rPr>
              <a:t>w</a:t>
            </a:r>
            <a:r>
              <a:rPr b="0" i="0" lang="en-US" sz="1200" u="none" strike="noStrike">
                <a:solidFill>
                  <a:schemeClr val="dk1"/>
                </a:solidFill>
                <a:latin typeface="Times New Roman"/>
                <a:ea typeface="Times New Roman"/>
                <a:cs typeface="Times New Roman"/>
                <a:sym typeface="Times New Roman"/>
              </a:rPr>
              <a:t> =  2</a:t>
            </a:r>
            <a:r>
              <a:rPr b="0" baseline="30000" i="0" lang="en-US" sz="1200" u="none" strike="noStrike">
                <a:solidFill>
                  <a:schemeClr val="dk1"/>
                </a:solidFill>
                <a:latin typeface="Times New Roman"/>
                <a:ea typeface="Times New Roman"/>
                <a:cs typeface="Times New Roman"/>
                <a:sym typeface="Times New Roman"/>
              </a:rPr>
              <a:t>s</a:t>
            </a:r>
            <a:endParaRPr/>
          </a:p>
          <a:p>
            <a:pPr indent="0" lvl="0" marL="0" rtl="0" algn="l">
              <a:spcBef>
                <a:spcPts val="360"/>
              </a:spcBef>
              <a:spcAft>
                <a:spcPts val="0"/>
              </a:spcAft>
              <a:buNone/>
            </a:pPr>
            <a:r>
              <a:t/>
            </a:r>
            <a:endParaRPr b="1"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Number of lines in cache = m =  2</a:t>
            </a:r>
            <a:r>
              <a:rPr b="0" baseline="30000" i="0" lang="en-US" sz="1200" u="none" strike="noStrike">
                <a:solidFill>
                  <a:schemeClr val="dk1"/>
                </a:solidFill>
                <a:latin typeface="Times New Roman"/>
                <a:ea typeface="Times New Roman"/>
                <a:cs typeface="Times New Roman"/>
                <a:sym typeface="Times New Roman"/>
              </a:rPr>
              <a:t>r</a:t>
            </a:r>
            <a:endParaRPr/>
          </a:p>
          <a:p>
            <a:pPr indent="0" lvl="0" marL="0" rtl="0" algn="l">
              <a:spcBef>
                <a:spcPts val="360"/>
              </a:spcBef>
              <a:spcAft>
                <a:spcPts val="0"/>
              </a:spcAft>
              <a:buNone/>
            </a:pPr>
            <a:r>
              <a:t/>
            </a:r>
            <a:endParaRPr b="1"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Size of cache =  2</a:t>
            </a:r>
            <a:r>
              <a:rPr b="0" baseline="30000" i="0" lang="en-US" sz="1200" u="none" strike="noStrike">
                <a:solidFill>
                  <a:schemeClr val="dk1"/>
                </a:solidFill>
                <a:latin typeface="Times New Roman"/>
                <a:ea typeface="Times New Roman"/>
                <a:cs typeface="Times New Roman"/>
                <a:sym typeface="Times New Roman"/>
              </a:rPr>
              <a:t>r+w  </a:t>
            </a:r>
            <a:r>
              <a:rPr b="0" i="0" lang="en-US" sz="1200" u="none" strike="noStrike">
                <a:solidFill>
                  <a:schemeClr val="dk1"/>
                </a:solidFill>
                <a:latin typeface="Times New Roman"/>
                <a:ea typeface="Times New Roman"/>
                <a:cs typeface="Times New Roman"/>
                <a:sym typeface="Times New Roman"/>
              </a:rPr>
              <a:t>words or bytes</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t/>
            </a:r>
            <a:endParaRPr b="1"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Size of tag =  (s - r ) bits</a:t>
            </a:r>
            <a:endParaRPr sz="1200">
              <a:solidFill>
                <a:schemeClr val="dk1"/>
              </a:solidFill>
              <a:latin typeface="Times New Roman"/>
              <a:ea typeface="Times New Roman"/>
              <a:cs typeface="Times New Roman"/>
              <a:sym typeface="Times New Roman"/>
            </a:endParaRPr>
          </a:p>
        </p:txBody>
      </p:sp>
      <p:sp>
        <p:nvSpPr>
          <p:cNvPr id="467" name="Google Shape;467;p22: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3" name="Google Shape;473;p23: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b="0" i="0" lang="en-US" sz="1200" u="none" strike="noStrike">
                <a:solidFill>
                  <a:schemeClr val="dk1"/>
                </a:solidFill>
                <a:latin typeface="Times New Roman"/>
                <a:ea typeface="Times New Roman"/>
                <a:cs typeface="Times New Roman"/>
                <a:sym typeface="Times New Roman"/>
              </a:rPr>
              <a:t>Figure 4.10 shows our example system using direct mapping. In the example,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 = 16K = 2</a:t>
            </a:r>
            <a:r>
              <a:rPr b="0" baseline="30000" i="0" lang="en-US" sz="1200" u="none" strike="noStrike">
                <a:solidFill>
                  <a:schemeClr val="dk1"/>
                </a:solidFill>
                <a:latin typeface="Times New Roman"/>
                <a:ea typeface="Times New Roman"/>
                <a:cs typeface="Times New Roman"/>
                <a:sym typeface="Times New Roman"/>
              </a:rPr>
              <a:t>14</a:t>
            </a:r>
            <a:r>
              <a:rPr b="0" i="0" lang="en-US" sz="1200" u="none" strike="noStrike">
                <a:solidFill>
                  <a:schemeClr val="dk1"/>
                </a:solidFill>
                <a:latin typeface="Times New Roman"/>
                <a:ea typeface="Times New Roman"/>
                <a:cs typeface="Times New Roman"/>
                <a:sym typeface="Times New Roman"/>
              </a:rPr>
              <a:t> and i = j modulo 2</a:t>
            </a:r>
            <a:r>
              <a:rPr b="0" baseline="30000" i="0" lang="en-US" sz="1200" u="none" strike="noStrike">
                <a:solidFill>
                  <a:schemeClr val="dk1"/>
                </a:solidFill>
                <a:latin typeface="Times New Roman"/>
                <a:ea typeface="Times New Roman"/>
                <a:cs typeface="Times New Roman"/>
                <a:sym typeface="Times New Roman"/>
              </a:rPr>
              <a:t>14</a:t>
            </a:r>
            <a:r>
              <a:rPr b="0" i="0" lang="en-US" sz="1200" u="none" strike="noStrike">
                <a:solidFill>
                  <a:schemeClr val="dk1"/>
                </a:solidFill>
                <a:latin typeface="Times New Roman"/>
                <a:ea typeface="Times New Roman"/>
                <a:cs typeface="Times New Roman"/>
                <a:sym typeface="Times New Roman"/>
              </a:rPr>
              <a:t>. The mapping becomes</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Cache 	Line Starting 	Memory Address of Block</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0 	000000, 010000, …, FF0000</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1	 000004, 010004, …, FF0004</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2</a:t>
            </a:r>
            <a:r>
              <a:rPr b="0" baseline="30000" i="0" lang="en-US" sz="1200" u="none" strike="noStrike">
                <a:solidFill>
                  <a:schemeClr val="dk1"/>
                </a:solidFill>
                <a:latin typeface="Times New Roman"/>
                <a:ea typeface="Times New Roman"/>
                <a:cs typeface="Times New Roman"/>
                <a:sym typeface="Times New Roman"/>
              </a:rPr>
              <a:t>14</a:t>
            </a:r>
            <a:r>
              <a:rPr b="0" i="0" lang="en-US" sz="1200" u="none" strike="noStrike">
                <a:solidFill>
                  <a:schemeClr val="dk1"/>
                </a:solidFill>
                <a:latin typeface="Times New Roman"/>
                <a:ea typeface="Times New Roman"/>
                <a:cs typeface="Times New Roman"/>
                <a:sym typeface="Times New Roman"/>
              </a:rPr>
              <a:t> - 1 	00FFFC, 01FFFC, …, FFFFFC</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Note that no two blocks that map into the same line number have the same tag number. Thus,</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blocks with starting addresses 000000, 010000, …, FF0000 have tag numbers 00, 01, …, FF, respectively.</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Referring back to Figure 4.5, a read operation works as follows. The cache system is presented</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with a 24-bit address. The 14-bit line number is used as an index into the cache to access a particular</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line. If the 8-bit tag number matches the tag number currently stored in that line, then the 2-bit word</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number is used to select one of the 4 bytes in that line. Otherwise, the 22-bit tag-plus-line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field is used to fetch a block from main memory. The actual address that is used for the fetch is the 22-bit</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tag-plus-line concatenated with two 0 bits, so that 4 bytes are fetched starting on a block boundary.</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The effect of this mapping is that blocks of main memory are assigned to lines</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of the cache as follows:</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Cache line 	Main memory blocks assigned</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0 	0, </a:t>
            </a:r>
            <a:r>
              <a:rPr b="1" i="0" lang="en-US" sz="1200" u="none" strike="noStrike">
                <a:solidFill>
                  <a:schemeClr val="dk1"/>
                </a:solidFill>
                <a:latin typeface="Times New Roman"/>
                <a:ea typeface="Times New Roman"/>
                <a:cs typeface="Times New Roman"/>
                <a:sym typeface="Times New Roman"/>
              </a:rPr>
              <a:t>m</a:t>
            </a:r>
            <a:r>
              <a:rPr b="0" i="0" lang="en-US" sz="1200" u="none" strike="noStrike">
                <a:solidFill>
                  <a:schemeClr val="dk1"/>
                </a:solidFill>
                <a:latin typeface="Times New Roman"/>
                <a:ea typeface="Times New Roman"/>
                <a:cs typeface="Times New Roman"/>
                <a:sym typeface="Times New Roman"/>
              </a:rPr>
              <a:t>, 2</a:t>
            </a:r>
            <a:r>
              <a:rPr b="1" i="0" lang="en-US" sz="1200" u="none" strike="noStrike">
                <a:solidFill>
                  <a:schemeClr val="dk1"/>
                </a:solidFill>
                <a:latin typeface="Times New Roman"/>
                <a:ea typeface="Times New Roman"/>
                <a:cs typeface="Times New Roman"/>
                <a:sym typeface="Times New Roman"/>
              </a:rPr>
              <a:t>m</a:t>
            </a:r>
            <a:r>
              <a:rPr b="0" i="0" lang="en-US" sz="1200" u="none" strike="noStrike">
                <a:solidFill>
                  <a:schemeClr val="dk1"/>
                </a:solidFill>
                <a:latin typeface="Times New Roman"/>
                <a:ea typeface="Times New Roman"/>
                <a:cs typeface="Times New Roman"/>
                <a:sym typeface="Times New Roman"/>
              </a:rPr>
              <a:t>, </a:t>
            </a:r>
            <a:r>
              <a:rPr b="1" i="0" lang="en-US" sz="1200" u="none" strike="noStrike">
                <a:solidFill>
                  <a:schemeClr val="dk1"/>
                </a:solidFill>
                <a:latin typeface="Times New Roman"/>
                <a:ea typeface="Times New Roman"/>
                <a:cs typeface="Times New Roman"/>
                <a:sym typeface="Times New Roman"/>
              </a:rPr>
              <a:t>c</a:t>
            </a:r>
            <a:r>
              <a:rPr b="0" i="0" lang="en-US" sz="1200" u="none" strike="noStrike">
                <a:solidFill>
                  <a:schemeClr val="dk1"/>
                </a:solidFill>
                <a:latin typeface="Times New Roman"/>
                <a:ea typeface="Times New Roman"/>
                <a:cs typeface="Times New Roman"/>
                <a:sym typeface="Times New Roman"/>
              </a:rPr>
              <a:t>, 2</a:t>
            </a:r>
            <a:r>
              <a:rPr b="1" baseline="30000" i="0" lang="en-US" sz="1200" u="none" strike="noStrike">
                <a:solidFill>
                  <a:schemeClr val="dk1"/>
                </a:solidFill>
                <a:latin typeface="Times New Roman"/>
                <a:ea typeface="Times New Roman"/>
                <a:cs typeface="Times New Roman"/>
                <a:sym typeface="Times New Roman"/>
              </a:rPr>
              <a:t>s</a:t>
            </a: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a:t>
            </a:r>
            <a:r>
              <a:rPr b="1" i="0" lang="en-US" sz="1200" u="none" strike="noStrike">
                <a:solidFill>
                  <a:schemeClr val="dk1"/>
                </a:solidFill>
                <a:latin typeface="Times New Roman"/>
                <a:ea typeface="Times New Roman"/>
                <a:cs typeface="Times New Roman"/>
                <a:sym typeface="Times New Roman"/>
              </a:rPr>
              <a:t>m</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1 	1, </a:t>
            </a:r>
            <a:r>
              <a:rPr b="1" i="0" lang="en-US" sz="1200" u="none" strike="noStrike">
                <a:solidFill>
                  <a:schemeClr val="dk1"/>
                </a:solidFill>
                <a:latin typeface="Times New Roman"/>
                <a:ea typeface="Times New Roman"/>
                <a:cs typeface="Times New Roman"/>
                <a:sym typeface="Times New Roman"/>
              </a:rPr>
              <a:t>m </a:t>
            </a:r>
            <a:r>
              <a:rPr b="0" i="0" lang="en-US" sz="1200" u="none" strike="noStrike">
                <a:solidFill>
                  <a:schemeClr val="dk1"/>
                </a:solidFill>
                <a:latin typeface="Times New Roman"/>
                <a:ea typeface="Times New Roman"/>
                <a:cs typeface="Times New Roman"/>
                <a:sym typeface="Times New Roman"/>
              </a:rPr>
              <a:t>+ 1, 2</a:t>
            </a:r>
            <a:r>
              <a:rPr b="1" i="0" lang="en-US" sz="1200" u="none" strike="noStrike">
                <a:solidFill>
                  <a:schemeClr val="dk1"/>
                </a:solidFill>
                <a:latin typeface="Times New Roman"/>
                <a:ea typeface="Times New Roman"/>
                <a:cs typeface="Times New Roman"/>
                <a:sym typeface="Times New Roman"/>
              </a:rPr>
              <a:t>m </a:t>
            </a:r>
            <a:r>
              <a:rPr b="0" i="0" lang="en-US" sz="1200" u="none" strike="noStrike">
                <a:solidFill>
                  <a:schemeClr val="dk1"/>
                </a:solidFill>
                <a:latin typeface="Times New Roman"/>
                <a:ea typeface="Times New Roman"/>
                <a:cs typeface="Times New Roman"/>
                <a:sym typeface="Times New Roman"/>
              </a:rPr>
              <a:t>+ 1, </a:t>
            </a:r>
            <a:r>
              <a:rPr b="1" i="0" lang="en-US" sz="1200" u="none" strike="noStrike">
                <a:solidFill>
                  <a:schemeClr val="dk1"/>
                </a:solidFill>
                <a:latin typeface="Times New Roman"/>
                <a:ea typeface="Times New Roman"/>
                <a:cs typeface="Times New Roman"/>
                <a:sym typeface="Times New Roman"/>
              </a:rPr>
              <a:t>c</a:t>
            </a:r>
            <a:r>
              <a:rPr b="0" i="0" lang="en-US" sz="1200" u="none" strike="noStrike">
                <a:solidFill>
                  <a:schemeClr val="dk1"/>
                </a:solidFill>
                <a:latin typeface="Times New Roman"/>
                <a:ea typeface="Times New Roman"/>
                <a:cs typeface="Times New Roman"/>
                <a:sym typeface="Times New Roman"/>
              </a:rPr>
              <a:t>, 2</a:t>
            </a:r>
            <a:r>
              <a:rPr b="1" baseline="30000" i="0" lang="en-US" sz="1200" u="none" strike="noStrike">
                <a:solidFill>
                  <a:schemeClr val="dk1"/>
                </a:solidFill>
                <a:latin typeface="Times New Roman"/>
                <a:ea typeface="Times New Roman"/>
                <a:cs typeface="Times New Roman"/>
                <a:sym typeface="Times New Roman"/>
              </a:rPr>
              <a:t>s</a:t>
            </a: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a:t>
            </a:r>
            <a:r>
              <a:rPr b="1" i="0" lang="en-US" sz="1200" u="none" strike="noStrike">
                <a:solidFill>
                  <a:schemeClr val="dk1"/>
                </a:solidFill>
                <a:latin typeface="Times New Roman"/>
                <a:ea typeface="Times New Roman"/>
                <a:cs typeface="Times New Roman"/>
                <a:sym typeface="Times New Roman"/>
              </a:rPr>
              <a:t>m </a:t>
            </a:r>
            <a:r>
              <a:rPr b="0" i="0" lang="en-US" sz="1200" u="none" strike="noStrike">
                <a:solidFill>
                  <a:schemeClr val="dk1"/>
                </a:solidFill>
                <a:latin typeface="Times New Roman"/>
                <a:ea typeface="Times New Roman"/>
                <a:cs typeface="Times New Roman"/>
                <a:sym typeface="Times New Roman"/>
              </a:rPr>
              <a:t>+ 1</a:t>
            </a:r>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	.</a:t>
            </a:r>
            <a:endParaRPr/>
          </a:p>
          <a:p>
            <a:pPr indent="0" lvl="0" marL="0" rtl="0" algn="l">
              <a:spcBef>
                <a:spcPts val="360"/>
              </a:spcBef>
              <a:spcAft>
                <a:spcPts val="0"/>
              </a:spcAft>
              <a:buNone/>
            </a:pPr>
            <a:r>
              <a:rPr b="1" i="0" lang="en-US" sz="1200" u="none" strike="noStrike">
                <a:solidFill>
                  <a:schemeClr val="dk1"/>
                </a:solidFill>
                <a:latin typeface="Times New Roman"/>
                <a:ea typeface="Times New Roman"/>
                <a:cs typeface="Times New Roman"/>
                <a:sym typeface="Times New Roman"/>
              </a:rPr>
              <a:t>m </a:t>
            </a:r>
            <a:r>
              <a:rPr b="0" i="0" lang="en-US" sz="1200" u="none" strike="noStrike">
                <a:solidFill>
                  <a:schemeClr val="dk1"/>
                </a:solidFill>
                <a:latin typeface="Times New Roman"/>
                <a:ea typeface="Times New Roman"/>
                <a:cs typeface="Times New Roman"/>
                <a:sym typeface="Times New Roman"/>
              </a:rPr>
              <a:t>- 1 	</a:t>
            </a:r>
            <a:r>
              <a:rPr b="1" i="0" lang="en-US" sz="1200" u="none" strike="noStrike">
                <a:solidFill>
                  <a:schemeClr val="dk1"/>
                </a:solidFill>
                <a:latin typeface="Times New Roman"/>
                <a:ea typeface="Times New Roman"/>
                <a:cs typeface="Times New Roman"/>
                <a:sym typeface="Times New Roman"/>
              </a:rPr>
              <a:t>m </a:t>
            </a:r>
            <a:r>
              <a:rPr b="0" i="0" lang="en-US" sz="1200" u="none" strike="noStrike">
                <a:solidFill>
                  <a:schemeClr val="dk1"/>
                </a:solidFill>
                <a:latin typeface="Times New Roman"/>
                <a:ea typeface="Times New Roman"/>
                <a:cs typeface="Times New Roman"/>
                <a:sym typeface="Times New Roman"/>
              </a:rPr>
              <a:t>- 1, 2</a:t>
            </a:r>
            <a:r>
              <a:rPr b="1" i="0" lang="en-US" sz="1200" u="none" strike="noStrike">
                <a:solidFill>
                  <a:schemeClr val="dk1"/>
                </a:solidFill>
                <a:latin typeface="Times New Roman"/>
                <a:ea typeface="Times New Roman"/>
                <a:cs typeface="Times New Roman"/>
                <a:sym typeface="Times New Roman"/>
              </a:rPr>
              <a:t>m </a:t>
            </a:r>
            <a:r>
              <a:rPr b="0" i="0" lang="en-US" sz="1200" u="none" strike="noStrike">
                <a:solidFill>
                  <a:schemeClr val="dk1"/>
                </a:solidFill>
                <a:latin typeface="Times New Roman"/>
                <a:ea typeface="Times New Roman"/>
                <a:cs typeface="Times New Roman"/>
                <a:sym typeface="Times New Roman"/>
              </a:rPr>
              <a:t>- 1, 3</a:t>
            </a:r>
            <a:r>
              <a:rPr b="1" i="0" lang="en-US" sz="1200" u="none" strike="noStrike">
                <a:solidFill>
                  <a:schemeClr val="dk1"/>
                </a:solidFill>
                <a:latin typeface="Times New Roman"/>
                <a:ea typeface="Times New Roman"/>
                <a:cs typeface="Times New Roman"/>
                <a:sym typeface="Times New Roman"/>
              </a:rPr>
              <a:t>m </a:t>
            </a:r>
            <a:r>
              <a:rPr b="0" i="0" lang="en-US" sz="1200" u="none" strike="noStrike">
                <a:solidFill>
                  <a:schemeClr val="dk1"/>
                </a:solidFill>
                <a:latin typeface="Times New Roman"/>
                <a:ea typeface="Times New Roman"/>
                <a:cs typeface="Times New Roman"/>
                <a:sym typeface="Times New Roman"/>
              </a:rPr>
              <a:t>- 1, </a:t>
            </a:r>
            <a:r>
              <a:rPr b="1" i="0" lang="en-US" sz="1200" u="none" strike="noStrike">
                <a:solidFill>
                  <a:schemeClr val="dk1"/>
                </a:solidFill>
                <a:latin typeface="Times New Roman"/>
                <a:ea typeface="Times New Roman"/>
                <a:cs typeface="Times New Roman"/>
                <a:sym typeface="Times New Roman"/>
              </a:rPr>
              <a:t>c</a:t>
            </a:r>
            <a:r>
              <a:rPr b="0" i="0" lang="en-US" sz="1200" u="none" strike="noStrike">
                <a:solidFill>
                  <a:schemeClr val="dk1"/>
                </a:solidFill>
                <a:latin typeface="Times New Roman"/>
                <a:ea typeface="Times New Roman"/>
                <a:cs typeface="Times New Roman"/>
                <a:sym typeface="Times New Roman"/>
              </a:rPr>
              <a:t>, 2</a:t>
            </a:r>
            <a:r>
              <a:rPr b="1" baseline="30000" i="0" lang="en-US" sz="1200" u="none" strike="noStrike">
                <a:solidFill>
                  <a:schemeClr val="dk1"/>
                </a:solidFill>
                <a:latin typeface="Times New Roman"/>
                <a:ea typeface="Times New Roman"/>
                <a:cs typeface="Times New Roman"/>
                <a:sym typeface="Times New Roman"/>
              </a:rPr>
              <a:t>s</a:t>
            </a: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- 1</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Thus, the use of a portion of the address as a line number provides a unique</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mapping of each block of main memory into the cache. When a block is actually</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read into its assigned line, it is necessary to tag the data to distinguish it from other</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blocks that can fit into that line. The most significant s - r  bits serve this purpose.</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p:txBody>
      </p:sp>
      <p:sp>
        <p:nvSpPr>
          <p:cNvPr id="474" name="Google Shape;474;p23: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475" name="Google Shape;475;p23: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81" name="Google Shape;481;p24: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The direct mapping technique is simple and inexpensive to implement. Its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main disadvantage is that there is a fixed cache location for any given block. Thus,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if a program happens to reference words repeatedly from two different blocks that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map into the same line, then the blocks will be continually swapped in the cache,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and the hit ratio will be low (a phenomenon known as </a:t>
            </a:r>
            <a:r>
              <a:rPr i="1" lang="en-US" sz="1200">
                <a:solidFill>
                  <a:schemeClr val="dk1"/>
                </a:solidFill>
                <a:latin typeface="Times New Roman"/>
                <a:ea typeface="Times New Roman"/>
                <a:cs typeface="Times New Roman"/>
                <a:sym typeface="Times New Roman"/>
              </a:rPr>
              <a:t>thrashing).</a:t>
            </a:r>
            <a:endParaRPr/>
          </a:p>
          <a:p>
            <a:pPr indent="0" lvl="0" marL="0" rtl="0" algn="l">
              <a:spcBef>
                <a:spcPts val="360"/>
              </a:spcBef>
              <a:spcAft>
                <a:spcPts val="0"/>
              </a:spcAft>
              <a:buNone/>
            </a:pPr>
            <a:r>
              <a:t/>
            </a:r>
            <a:endParaRPr/>
          </a:p>
        </p:txBody>
      </p:sp>
      <p:sp>
        <p:nvSpPr>
          <p:cNvPr id="482" name="Google Shape;482;p24: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483" name="Google Shape;483;p24: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91" name="Google Shape;491;p25: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One approach to lower the miss penalty is to remember what was discarded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 case it is needed again. Since the discarded data has already been fetched, it can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be used again at a small cost. Such recycling is possible using a victim cache. Victim</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cache was originally proposed as an approach to reduce the conflict misses of direct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mapped caches without affecting its fast access time. Victim cache is a fully associative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cache, whose size is typically 4 to 16 cache lines, residing between a direct mapped L1</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cache and the next level of memory. This concept is explored in Appendix F.</a:t>
            </a:r>
            <a:endParaRPr/>
          </a:p>
        </p:txBody>
      </p:sp>
      <p:sp>
        <p:nvSpPr>
          <p:cNvPr id="492" name="Google Shape;492;p25: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493" name="Google Shape;493;p25: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6: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01" name="Google Shape;50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2" name="Google Shape;502;p26: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Associative mapping overcomes the disadvantage of direct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mapping by permitting each main memory block to be loaded into any line of the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cache (Figure 4.8b). In this case, the cache control logic interprets a memory address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simply as a Tag and a Word field. The Tag field uniquely identifies a block of main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memory. To determine whether a block is in the cache, the cache control logic must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simultaneously examine every line’s tag for a match. Figure 4.11 illustrates the logic.</a:t>
            </a:r>
            <a:endParaRPr/>
          </a:p>
        </p:txBody>
      </p:sp>
      <p:sp>
        <p:nvSpPr>
          <p:cNvPr id="503" name="Google Shape;503;p26: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7" name="Shape 507"/>
        <p:cNvGrpSpPr/>
        <p:nvPr/>
      </p:nvGrpSpPr>
      <p:grpSpPr>
        <a:xfrm>
          <a:off x="0" y="0"/>
          <a:ext cx="0" cy="0"/>
          <a:chOff x="0" y="0"/>
          <a:chExt cx="0" cy="0"/>
        </a:xfrm>
      </p:grpSpPr>
      <p:sp>
        <p:nvSpPr>
          <p:cNvPr id="508" name="Google Shape;508;p27: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09" name="Google Shape;50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0" name="Google Shape;510;p27: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b="0" i="0" lang="en-US" sz="1200" u="none" strike="noStrike">
                <a:solidFill>
                  <a:schemeClr val="dk1"/>
                </a:solidFill>
                <a:latin typeface="Times New Roman"/>
                <a:ea typeface="Times New Roman"/>
                <a:cs typeface="Times New Roman"/>
                <a:sym typeface="Times New Roman"/>
              </a:rPr>
              <a:t>Figure 4.12 shows our example using associative mapping. A main</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memory address consists of a 22-bit tag and a 2-bit byte number. The 22-bit tag must be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stored with the 32-bit block of data for each line in the cache. Note that it is the leftmost</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(most significant) 22 bits of the address that form the tag. Thus, the 24-bit hexadecimal</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address 16339C has the 22-bit tag 058CE7. This is easily seen in binary notation:</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memory address 	0001 	0110 	0011 	0011 	1001 	1100 	(binary)</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1 	6 	3 	3 	9 	C	 (hex)</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tag (leftmost 22 bits) 	00 	0101 	1000 	1100 	1110 	0111	 (binary)</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0	 5	 8 	C	 E 	7 	(hex)</a:t>
            </a:r>
            <a:endParaRPr/>
          </a:p>
        </p:txBody>
      </p:sp>
      <p:sp>
        <p:nvSpPr>
          <p:cNvPr id="511" name="Google Shape;511;p27: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17" name="Google Shape;517;p28: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With associative mapping, there is flexibility as to which block to replace when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 new block is read into the cache. Replacement algorithms, discussed later in this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section, are designed to maximize the hit ratio. The principal disadvantage of associative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mapping is the complex circuitry required to examine the tags of all cache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lines in parallel.</a:t>
            </a:r>
            <a:endParaRPr/>
          </a:p>
        </p:txBody>
      </p:sp>
      <p:sp>
        <p:nvSpPr>
          <p:cNvPr id="518" name="Google Shape;518;p28: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19" name="Google Shape;519;p28: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9: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27" name="Google Shape;52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8" name="Google Shape;528;p29: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Set-associative mapping is a compromise that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exhibits the strengths of both the direct and associative approaches while reducing</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their disadvantages.</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 this case, the cache consists of a number sets, each of which consists of a</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number of lines. The relationships are</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m = </a:t>
            </a:r>
            <a:r>
              <a:rPr i="0" lang="en-US" sz="1200">
                <a:solidFill>
                  <a:schemeClr val="dk1"/>
                </a:solidFill>
                <a:latin typeface="Times New Roman"/>
                <a:ea typeface="Times New Roman"/>
                <a:cs typeface="Times New Roman"/>
                <a:sym typeface="Times New Roman"/>
              </a:rPr>
              <a:t>v</a:t>
            </a:r>
            <a:r>
              <a:rPr i="1" lang="en-US" sz="1200">
                <a:solidFill>
                  <a:schemeClr val="dk1"/>
                </a:solidFill>
                <a:latin typeface="Times New Roman"/>
                <a:ea typeface="Times New Roman"/>
                <a:cs typeface="Times New Roman"/>
                <a:sym typeface="Times New Roman"/>
              </a:rPr>
              <a:t>* k</a:t>
            </a:r>
            <a:endParaRPr/>
          </a:p>
          <a:p>
            <a:pPr indent="0" lvl="0" marL="0" rtl="0" algn="l">
              <a:spcBef>
                <a:spcPts val="360"/>
              </a:spcBef>
              <a:spcAft>
                <a:spcPts val="0"/>
              </a:spcAft>
              <a:buNone/>
            </a:pPr>
            <a:r>
              <a:t/>
            </a:r>
            <a:endParaRPr i="1"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i = j modulo v</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where</a:t>
            </a:r>
            <a:endParaRPr/>
          </a:p>
          <a:p>
            <a:pPr indent="0" lvl="0" marL="0" rtl="0" algn="l">
              <a:spcBef>
                <a:spcPts val="360"/>
              </a:spcBef>
              <a:spcAft>
                <a:spcPts val="0"/>
              </a:spcAft>
              <a:buNone/>
            </a:pPr>
            <a:r>
              <a:t/>
            </a:r>
            <a:endParaRPr i="1"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i = cache set number</a:t>
            </a:r>
            <a:endParaRPr/>
          </a:p>
          <a:p>
            <a:pPr indent="0" lvl="0" marL="0" rtl="0" algn="l">
              <a:spcBef>
                <a:spcPts val="360"/>
              </a:spcBef>
              <a:spcAft>
                <a:spcPts val="0"/>
              </a:spcAft>
              <a:buNone/>
            </a:pPr>
            <a:r>
              <a:t/>
            </a:r>
            <a:endParaRPr i="1"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j = main memory block number</a:t>
            </a:r>
            <a:endParaRPr/>
          </a:p>
          <a:p>
            <a:pPr indent="0" lvl="0" marL="0" rtl="0" algn="l">
              <a:spcBef>
                <a:spcPts val="360"/>
              </a:spcBef>
              <a:spcAft>
                <a:spcPts val="0"/>
              </a:spcAft>
              <a:buNone/>
            </a:pPr>
            <a:r>
              <a:t/>
            </a:r>
            <a:endParaRPr i="1"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m = number of lines in the cache</a:t>
            </a:r>
            <a:endParaRPr/>
          </a:p>
          <a:p>
            <a:pPr indent="0" lvl="0" marL="0" rtl="0" algn="l">
              <a:spcBef>
                <a:spcPts val="360"/>
              </a:spcBef>
              <a:spcAft>
                <a:spcPts val="0"/>
              </a:spcAft>
              <a:buNone/>
            </a:pPr>
            <a:r>
              <a:t/>
            </a:r>
            <a:endParaRPr i="1"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v = number of sets</a:t>
            </a:r>
            <a:endParaRPr/>
          </a:p>
          <a:p>
            <a:pPr indent="0" lvl="0" marL="0" rtl="0" algn="l">
              <a:spcBef>
                <a:spcPts val="360"/>
              </a:spcBef>
              <a:spcAft>
                <a:spcPts val="0"/>
              </a:spcAft>
              <a:buNone/>
            </a:pPr>
            <a:r>
              <a:t/>
            </a:r>
            <a:endParaRPr i="1"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i="1" lang="en-US" sz="1200">
                <a:solidFill>
                  <a:schemeClr val="dk1"/>
                </a:solidFill>
                <a:latin typeface="Times New Roman"/>
                <a:ea typeface="Times New Roman"/>
                <a:cs typeface="Times New Roman"/>
                <a:sym typeface="Times New Roman"/>
              </a:rPr>
              <a:t>k = number of lines in each set</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This is referred to as </a:t>
            </a:r>
            <a:r>
              <a:rPr i="1" lang="en-US" sz="1200">
                <a:solidFill>
                  <a:schemeClr val="dk1"/>
                </a:solidFill>
                <a:latin typeface="Times New Roman"/>
                <a:ea typeface="Times New Roman"/>
                <a:cs typeface="Times New Roman"/>
                <a:sym typeface="Times New Roman"/>
              </a:rPr>
              <a:t>k-way set-associative mapping. </a:t>
            </a:r>
            <a:r>
              <a:rPr b="0" i="0" lang="en-US" sz="1200" u="none" strike="noStrike">
                <a:solidFill>
                  <a:schemeClr val="dk1"/>
                </a:solidFill>
                <a:latin typeface="Times New Roman"/>
                <a:ea typeface="Times New Roman"/>
                <a:cs typeface="Times New Roman"/>
                <a:sym typeface="Times New Roman"/>
              </a:rPr>
              <a:t>With set-associative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mapping,block </a:t>
            </a:r>
            <a:r>
              <a:rPr b="1" i="0" lang="en-US" sz="1200" u="none" strike="noStrike">
                <a:solidFill>
                  <a:schemeClr val="dk1"/>
                </a:solidFill>
                <a:latin typeface="Times New Roman"/>
                <a:ea typeface="Times New Roman"/>
                <a:cs typeface="Times New Roman"/>
                <a:sym typeface="Times New Roman"/>
              </a:rPr>
              <a:t>B</a:t>
            </a:r>
            <a:r>
              <a:rPr b="1" baseline="-25000" i="0" lang="en-US" sz="1200" u="none" strike="noStrike">
                <a:solidFill>
                  <a:schemeClr val="dk1"/>
                </a:solidFill>
                <a:latin typeface="Times New Roman"/>
                <a:ea typeface="Times New Roman"/>
                <a:cs typeface="Times New Roman"/>
                <a:sym typeface="Times New Roman"/>
              </a:rPr>
              <a:t>j</a:t>
            </a:r>
            <a:r>
              <a:rPr b="1" i="0" lang="en-US" sz="1200" u="none" strike="noStrike">
                <a:solidFill>
                  <a:schemeClr val="dk1"/>
                </a:solidFill>
                <a:latin typeface="Times New Roman"/>
                <a:ea typeface="Times New Roman"/>
                <a:cs typeface="Times New Roman"/>
                <a:sym typeface="Times New Roman"/>
              </a:rPr>
              <a:t> </a:t>
            </a:r>
            <a:r>
              <a:rPr b="0" i="0" lang="en-US" sz="1200" u="none" strike="noStrike">
                <a:solidFill>
                  <a:schemeClr val="dk1"/>
                </a:solidFill>
                <a:latin typeface="Times New Roman"/>
                <a:ea typeface="Times New Roman"/>
                <a:cs typeface="Times New Roman"/>
                <a:sym typeface="Times New Roman"/>
              </a:rPr>
              <a:t> can be mapped into any of the lines of set </a:t>
            </a:r>
            <a:r>
              <a:rPr b="1" i="0" lang="en-US" sz="1200" u="none" strike="noStrike">
                <a:solidFill>
                  <a:schemeClr val="dk1"/>
                </a:solidFill>
                <a:latin typeface="Times New Roman"/>
                <a:ea typeface="Times New Roman"/>
                <a:cs typeface="Times New Roman"/>
                <a:sym typeface="Times New Roman"/>
              </a:rPr>
              <a:t>j.</a:t>
            </a:r>
            <a:endParaRPr/>
          </a:p>
        </p:txBody>
      </p:sp>
      <p:sp>
        <p:nvSpPr>
          <p:cNvPr id="529" name="Google Shape;529;p29: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3: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228" name="Google Shape;22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9" name="Google Shape;229;p3: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The complex subject of computer memory is made more manageable if we classify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memory systems according to their key characteristics. The most important of these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are listed in Table 4.1.</a:t>
            </a:r>
            <a:endParaRPr/>
          </a:p>
        </p:txBody>
      </p:sp>
      <p:sp>
        <p:nvSpPr>
          <p:cNvPr id="230" name="Google Shape;230;p3: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6" name="Google Shape;536;p30: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110">
                <a:solidFill>
                  <a:schemeClr val="dk1"/>
                </a:solidFill>
                <a:latin typeface="Times New Roman"/>
                <a:ea typeface="Times New Roman"/>
                <a:cs typeface="Times New Roman"/>
                <a:sym typeface="Times New Roman"/>
              </a:rPr>
              <a:t>Figure 4.13a illustrates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this mapping for the first v blocks of main memory. As with associative mapping,</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each word maps into multiple cache lines. For set-associative mapping, each word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maps into all the cache lines in a specific set, so that main memory block B</a:t>
            </a:r>
            <a:r>
              <a:rPr baseline="-25000" lang="en-US" sz="1110">
                <a:solidFill>
                  <a:schemeClr val="dk1"/>
                </a:solidFill>
                <a:latin typeface="Times New Roman"/>
                <a:ea typeface="Times New Roman"/>
                <a:cs typeface="Times New Roman"/>
                <a:sym typeface="Times New Roman"/>
              </a:rPr>
              <a:t>0</a:t>
            </a:r>
            <a:r>
              <a:rPr lang="en-US" sz="1110">
                <a:solidFill>
                  <a:schemeClr val="dk1"/>
                </a:solidFill>
                <a:latin typeface="Times New Roman"/>
                <a:ea typeface="Times New Roman"/>
                <a:cs typeface="Times New Roman"/>
                <a:sym typeface="Times New Roman"/>
              </a:rPr>
              <a:t> maps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into set 0, and so on. Thus, the set-associative cache can be physically implemented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as n associative caches. It is also possible to implement the set-associative cache as</a:t>
            </a:r>
            <a:endParaRPr/>
          </a:p>
          <a:p>
            <a:pPr indent="0" lvl="0" marL="0" rtl="0" algn="l">
              <a:spcBef>
                <a:spcPts val="333"/>
              </a:spcBef>
              <a:spcAft>
                <a:spcPts val="0"/>
              </a:spcAft>
              <a:buNone/>
            </a:pPr>
            <a:r>
              <a:rPr i="1" lang="en-US" sz="1110">
                <a:solidFill>
                  <a:schemeClr val="dk1"/>
                </a:solidFill>
                <a:latin typeface="Times New Roman"/>
                <a:ea typeface="Times New Roman"/>
                <a:cs typeface="Times New Roman"/>
                <a:sym typeface="Times New Roman"/>
              </a:rPr>
              <a:t>k direct mapping caches, as shown in Figure 4.13b. Each direct-mapped cache is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referred to as a </a:t>
            </a:r>
            <a:r>
              <a:rPr i="1" lang="en-US" sz="1110">
                <a:solidFill>
                  <a:schemeClr val="dk1"/>
                </a:solidFill>
                <a:latin typeface="Times New Roman"/>
                <a:ea typeface="Times New Roman"/>
                <a:cs typeface="Times New Roman"/>
                <a:sym typeface="Times New Roman"/>
              </a:rPr>
              <a:t>way, consisting of v lines. The first v lines of main memory are direct</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mapped into the v lines of each way; the next group of v lines of main memory are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similarly mapped, and so on. The direct-mapped implementation is typically used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for small degrees of associativity (small values of </a:t>
            </a:r>
            <a:r>
              <a:rPr i="1" lang="en-US" sz="1110">
                <a:solidFill>
                  <a:schemeClr val="dk1"/>
                </a:solidFill>
                <a:latin typeface="Times New Roman"/>
                <a:ea typeface="Times New Roman"/>
                <a:cs typeface="Times New Roman"/>
                <a:sym typeface="Times New Roman"/>
              </a:rPr>
              <a:t>k) while the associative-mapped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implementation is typically used for higher degrees of associativity [JACO08].</a:t>
            </a:r>
            <a:endParaRPr sz="1110"/>
          </a:p>
        </p:txBody>
      </p:sp>
      <p:sp>
        <p:nvSpPr>
          <p:cNvPr id="537" name="Google Shape;537;p30: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38" name="Google Shape;538;p30: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31: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44" name="Google Shape;544;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5" name="Google Shape;545;p31: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For set-associative mapping, the cache control logic interprets a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address as three fields: Tag, Set, and Word. The </a:t>
            </a:r>
            <a:r>
              <a:rPr i="1" lang="en-US" sz="1200">
                <a:solidFill>
                  <a:schemeClr val="dk1"/>
                </a:solidFill>
                <a:latin typeface="Times New Roman"/>
                <a:ea typeface="Times New Roman"/>
                <a:cs typeface="Times New Roman"/>
                <a:sym typeface="Times New Roman"/>
              </a:rPr>
              <a:t>d set bits specify one of v = 2</a:t>
            </a:r>
            <a:r>
              <a:rPr baseline="30000" i="1" lang="en-US" sz="1200">
                <a:solidFill>
                  <a:schemeClr val="dk1"/>
                </a:solidFill>
                <a:latin typeface="Times New Roman"/>
                <a:ea typeface="Times New Roman"/>
                <a:cs typeface="Times New Roman"/>
                <a:sym typeface="Times New Roman"/>
              </a:rPr>
              <a:t>d</a:t>
            </a:r>
            <a:r>
              <a:rPr i="1" lang="en-US" sz="1200">
                <a:solidFill>
                  <a:schemeClr val="dk1"/>
                </a:solidFill>
                <a:latin typeface="Times New Roman"/>
                <a:ea typeface="Times New Roman"/>
                <a:cs typeface="Times New Roman"/>
                <a:sym typeface="Times New Roman"/>
              </a:rPr>
              <a:t> sets.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 </a:t>
            </a:r>
            <a:r>
              <a:rPr i="1" lang="en-US" sz="1200">
                <a:solidFill>
                  <a:schemeClr val="dk1"/>
                </a:solidFill>
                <a:latin typeface="Times New Roman"/>
                <a:ea typeface="Times New Roman"/>
                <a:cs typeface="Times New Roman"/>
                <a:sym typeface="Times New Roman"/>
              </a:rPr>
              <a:t>s bits of the Tag and Set fields specify one of the 2</a:t>
            </a:r>
            <a:r>
              <a:rPr baseline="30000" i="1" lang="en-US" sz="1200">
                <a:solidFill>
                  <a:schemeClr val="dk1"/>
                </a:solidFill>
                <a:latin typeface="Times New Roman"/>
                <a:ea typeface="Times New Roman"/>
                <a:cs typeface="Times New Roman"/>
                <a:sym typeface="Times New Roman"/>
              </a:rPr>
              <a:t>s</a:t>
            </a:r>
            <a:r>
              <a:rPr i="1" lang="en-US" sz="1200">
                <a:solidFill>
                  <a:schemeClr val="dk1"/>
                </a:solidFill>
                <a:latin typeface="Times New Roman"/>
                <a:ea typeface="Times New Roman"/>
                <a:cs typeface="Times New Roman"/>
                <a:sym typeface="Times New Roman"/>
              </a:rPr>
              <a:t> blocks of main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Figure 4.14 illustrates the cache control logic. With fully associative mapping, the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tag in a memory address is quite large and must be compared to the tag of every line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 the cache. With </a:t>
            </a:r>
            <a:r>
              <a:rPr i="1" lang="en-US" sz="1200">
                <a:solidFill>
                  <a:schemeClr val="dk1"/>
                </a:solidFill>
                <a:latin typeface="Times New Roman"/>
                <a:ea typeface="Times New Roman"/>
                <a:cs typeface="Times New Roman"/>
                <a:sym typeface="Times New Roman"/>
              </a:rPr>
              <a:t>k-way set-associative mapping, the tag in a memory address is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much smaller and is only compared to the </a:t>
            </a:r>
            <a:r>
              <a:rPr i="1" lang="en-US" sz="1200">
                <a:solidFill>
                  <a:schemeClr val="dk1"/>
                </a:solidFill>
                <a:latin typeface="Times New Roman"/>
                <a:ea typeface="Times New Roman"/>
                <a:cs typeface="Times New Roman"/>
                <a:sym typeface="Times New Roman"/>
              </a:rPr>
              <a:t>k tags within a single set.</a:t>
            </a:r>
            <a:endParaRPr/>
          </a:p>
        </p:txBody>
      </p:sp>
      <p:sp>
        <p:nvSpPr>
          <p:cNvPr id="546" name="Google Shape;546;p31: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52" name="Google Shape;552;p32: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a:t>Set Associative Mapping Summary.</a:t>
            </a:r>
            <a:endParaRPr/>
          </a:p>
        </p:txBody>
      </p:sp>
      <p:sp>
        <p:nvSpPr>
          <p:cNvPr id="553" name="Google Shape;553;p32: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54" name="Google Shape;554;p32: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33: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62" name="Google Shape;56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3" name="Google Shape;563;p33: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b="0" i="0" lang="en-US" sz="1200" u="none" strike="noStrike">
                <a:solidFill>
                  <a:schemeClr val="dk1"/>
                </a:solidFill>
                <a:latin typeface="Times New Roman"/>
                <a:ea typeface="Times New Roman"/>
                <a:cs typeface="Times New Roman"/>
                <a:sym typeface="Times New Roman"/>
              </a:rPr>
              <a:t>Figure 4.15 shows our example using set-associative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mapping with two lines in each set, referred to as two-way</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set-associative. The 13-bit set number identifies</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a unique set of two lines within the cache. It also gives the number of the block in</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main memory, modulo 2</a:t>
            </a:r>
            <a:r>
              <a:rPr b="0" baseline="30000" i="0" lang="en-US" sz="1200" u="none" strike="noStrike">
                <a:solidFill>
                  <a:schemeClr val="dk1"/>
                </a:solidFill>
                <a:latin typeface="Times New Roman"/>
                <a:ea typeface="Times New Roman"/>
                <a:cs typeface="Times New Roman"/>
                <a:sym typeface="Times New Roman"/>
              </a:rPr>
              <a:t>13</a:t>
            </a:r>
            <a:r>
              <a:rPr b="0" i="0" lang="en-US" sz="1200" u="none" strike="noStrike">
                <a:solidFill>
                  <a:schemeClr val="dk1"/>
                </a:solidFill>
                <a:latin typeface="Times New Roman"/>
                <a:ea typeface="Times New Roman"/>
                <a:cs typeface="Times New Roman"/>
                <a:sym typeface="Times New Roman"/>
              </a:rPr>
              <a:t>. This determines the mapping of blocks into lines. Thus, blocks</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000000, 008000, …, FF8000 of main memory map into cache set 0. Any of those blocks can</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be loaded into either of the two lines in the set. Note that no two blocks that map into the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same cache set have the same tag number. For a read operation, the 13-bit set number is</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used to determine which set of two lines is to be examined. Both lines in the set are examined</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for a match with the tag number of the address to be accessed.</a:t>
            </a:r>
            <a:endParaRPr/>
          </a:p>
          <a:p>
            <a:pPr indent="0" lvl="0" marL="0" rtl="0" algn="l">
              <a:spcBef>
                <a:spcPts val="360"/>
              </a:spcBef>
              <a:spcAft>
                <a:spcPts val="0"/>
              </a:spcAft>
              <a:buNone/>
            </a:pPr>
            <a:r>
              <a:t/>
            </a:r>
            <a:endParaRPr b="0" i="0" sz="1200" u="none" strike="noStrike">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 In the extreme case of v = m , k =  1, the set-associative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technique reduces to direct mapping, and for v =  1, k = m , it reduces to associative mapping. The use of</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two lines per set (v = m /2, k =  2) is the most common set-associative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organization. It significantly improves the hit ratio over direct mapping. Four- way set associative</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(v = m /4, k =  4) makes a modest additional improvement for a relatively small</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additional cost [MAYB84, HILL89]. Further increases in the number of lines per</a:t>
            </a:r>
            <a:endParaRPr/>
          </a:p>
          <a:p>
            <a:pPr indent="0" lvl="0" marL="0" rtl="0" algn="l">
              <a:spcBef>
                <a:spcPts val="360"/>
              </a:spcBef>
              <a:spcAft>
                <a:spcPts val="0"/>
              </a:spcAft>
              <a:buNone/>
            </a:pPr>
            <a:r>
              <a:rPr b="0" i="0" lang="en-US" sz="1200" u="none" strike="noStrike">
                <a:solidFill>
                  <a:schemeClr val="dk1"/>
                </a:solidFill>
                <a:latin typeface="Times New Roman"/>
                <a:ea typeface="Times New Roman"/>
                <a:cs typeface="Times New Roman"/>
                <a:sym typeface="Times New Roman"/>
              </a:rPr>
              <a:t>set have little effect.</a:t>
            </a:r>
            <a:endParaRPr/>
          </a:p>
        </p:txBody>
      </p:sp>
      <p:sp>
        <p:nvSpPr>
          <p:cNvPr id="564" name="Google Shape;564;p33: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70" name="Google Shape;570;p34: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110">
                <a:solidFill>
                  <a:schemeClr val="dk1"/>
                </a:solidFill>
                <a:latin typeface="Times New Roman"/>
                <a:ea typeface="Times New Roman"/>
                <a:cs typeface="Times New Roman"/>
                <a:sym typeface="Times New Roman"/>
              </a:rPr>
              <a:t>Figure 4.16 shows the results of one simulation study of set-associative cache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performance as a function of cache size [GENU04]. The difference in performance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between direct and two-way set associative is significant up to at least a cache size of</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64 kB. Note also that the difference between two-way and four-way at 4 kB is much</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less than the difference in going from for 4 kB to 8 kB in cache size. The complexity</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of the cache increases in proportion to the associativity, and in this case would not</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be justifiable against increasing cache size to 8 or even 16 Kbytes. A final point to</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note is that beyond about 32 kB, increase in cache size brings no significant increase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in performance.</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The results of Figure 4.16 are based on simulating the execution of a GCC</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compiler. Different applications may yield different results. For example, [CANT01]</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reports on the results for cache performance using many of the CPU2000 SPEC</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benchmarks. The results of [CANT01] in comparing hit ratio to cache size follow</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the same pattern as Figure 4.16, but the specific values are somewhat different.</a:t>
            </a:r>
            <a:endParaRPr sz="1110"/>
          </a:p>
        </p:txBody>
      </p:sp>
      <p:sp>
        <p:nvSpPr>
          <p:cNvPr id="571" name="Google Shape;571;p34: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72" name="Google Shape;572;p34: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6" name="Shape 576"/>
        <p:cNvGrpSpPr/>
        <p:nvPr/>
      </p:nvGrpSpPr>
      <p:grpSpPr>
        <a:xfrm>
          <a:off x="0" y="0"/>
          <a:ext cx="0" cy="0"/>
          <a:chOff x="0" y="0"/>
          <a:chExt cx="0" cy="0"/>
        </a:xfrm>
      </p:grpSpPr>
      <p:sp>
        <p:nvSpPr>
          <p:cNvPr id="577" name="Google Shape;577;p35: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78" name="Google Shape;57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9" name="Google Shape;579;p35: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Once the cache has been filled, when a new block is brought into the cache, one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of the existing blocks must be replaced. For direct mapping, there is only one possible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line for any particular block, and no choice is possible. For the associative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and set-associative techniques, a replacement algorithm is needed. To achieve high</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speed, such an algorithm must be implemented in hardware.</a:t>
            </a:r>
            <a:endParaRPr/>
          </a:p>
        </p:txBody>
      </p:sp>
      <p:sp>
        <p:nvSpPr>
          <p:cNvPr id="580" name="Google Shape;580;p35: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6: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88" name="Google Shape;58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9" name="Google Shape;589;p36: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A number of algorithms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have been tried. We mention four of the most common. Probably the most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effective is least recently used (LRU): Replace that block in the set that has been in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 cache longest with no reference to it. For two-way set associative, this is easily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implemented. Each line includes a USE bit. When a line is referenced, its USE bit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is set to 1 and the USE bit of the other line in that set is set to 0. When a block is to</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be read into the set, the line whose USE bit is 0 is used. Because we are assuming</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that more recently used memory locations are more likely to be referenced, LRU</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should give the best hit ratio. LRU is also relatively easy to implement for a fully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associative cache. The cache mechanism maintains a separate list of indexes to all</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 lines in the cache. When a line is referenced, it moves to the front of the list.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For replacement, the line at the back of the list is used. Because of its simplicity of</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implementation, LRU is the most popular replacement algorithm.</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Another possibility is first-in-first-out (FIFO): Replace that block in the set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that has been in the cache longest. FIFO is easily implemented as a round-robin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or circular buffer technique. Still another possibility is least frequently used (LFU):</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Replace that block in the set that has experienced the fewest references. LFU could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be implemented by associating a counter with each line. A technique not based on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usage (i.e., not LRU, LFU, FIFO, or some variant) is to pick a line at random from</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among the candidate lines. Simulation studies have shown that random replacement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provides only slightly inferior performance to an algorithm based on usage [SMIT82].</a:t>
            </a:r>
            <a:endParaRPr/>
          </a:p>
        </p:txBody>
      </p:sp>
      <p:sp>
        <p:nvSpPr>
          <p:cNvPr id="590" name="Google Shape;590;p36: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37: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597" name="Google Shape;597;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98" name="Google Shape;598;p37: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When a block that is resident in the cache is to be replaced, there are two cases to</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consider. If the old block in the cache has not been altered, then it may be overwritten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with a new block without first writing out the old block. If at least one write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operation has been performed on a word in that line of the cache, then main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must be updated by writing the line of cache out to the block of memory before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bringing in the new block. A variety of write policies, with performance and economic</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trade-offs, is possible. There are two problems to contend with. First, more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than one device may have access to main memory. For example, an I/O module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may be able to read-write directly to memory. If a word has been altered only in the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cache, then the corresponding memory word is invalid. Further, if the I/O device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has altered main memory, then the cache word is invalid. A more complex problem</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occurs when multiple processors are attached to the same bus and each processor</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has its own local cache. Then, if a word is altered in one cache, it could conceivably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invalidate a word in other caches.</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t/>
            </a:r>
            <a:endParaRPr/>
          </a:p>
        </p:txBody>
      </p:sp>
      <p:sp>
        <p:nvSpPr>
          <p:cNvPr id="599" name="Google Shape;599;p37: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p38: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622" name="Google Shape;622;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3" name="Google Shape;623;p38: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The simplest technique is called </a:t>
            </a:r>
            <a:r>
              <a:rPr b="1" lang="en-US" sz="1200">
                <a:solidFill>
                  <a:schemeClr val="dk1"/>
                </a:solidFill>
                <a:latin typeface="Times New Roman"/>
                <a:ea typeface="Times New Roman"/>
                <a:cs typeface="Times New Roman"/>
                <a:sym typeface="Times New Roman"/>
              </a:rPr>
              <a:t>write through. </a:t>
            </a:r>
            <a:r>
              <a:rPr b="0" lang="en-US" sz="1200">
                <a:solidFill>
                  <a:schemeClr val="dk1"/>
                </a:solidFill>
                <a:latin typeface="Times New Roman"/>
                <a:ea typeface="Times New Roman"/>
                <a:cs typeface="Times New Roman"/>
                <a:sym typeface="Times New Roman"/>
              </a:rPr>
              <a:t>Using this technique, all write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operations are made to main memory as well as to the cache, ensuring that main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memory is always valid. Any other processor–cache module can monitor traffic to</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main memory to maintain consistency within its own cache. The main disadvantage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of this technique is that it generates substantial memory traffic and may create a bottleneck.</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 alternative technique, known as </a:t>
            </a:r>
            <a:r>
              <a:rPr b="1" lang="en-US" sz="1200">
                <a:solidFill>
                  <a:schemeClr val="dk1"/>
                </a:solidFill>
                <a:latin typeface="Times New Roman"/>
                <a:ea typeface="Times New Roman"/>
                <a:cs typeface="Times New Roman"/>
                <a:sym typeface="Times New Roman"/>
              </a:rPr>
              <a:t>write back, </a:t>
            </a:r>
            <a:r>
              <a:rPr b="0" lang="en-US" sz="1200">
                <a:solidFill>
                  <a:schemeClr val="dk1"/>
                </a:solidFill>
                <a:latin typeface="Times New Roman"/>
                <a:ea typeface="Times New Roman"/>
                <a:cs typeface="Times New Roman"/>
                <a:sym typeface="Times New Roman"/>
              </a:rPr>
              <a:t>minimizes memory writes.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With write back, updates are made only in the cache. When an update occurs, a</a:t>
            </a:r>
            <a:endParaRPr/>
          </a:p>
          <a:p>
            <a:pPr indent="0" lvl="0" marL="0" rtl="0" algn="l">
              <a:spcBef>
                <a:spcPts val="360"/>
              </a:spcBef>
              <a:spcAft>
                <a:spcPts val="0"/>
              </a:spcAft>
              <a:buNone/>
            </a:pPr>
            <a:r>
              <a:rPr b="1" lang="en-US" sz="1200">
                <a:solidFill>
                  <a:schemeClr val="dk1"/>
                </a:solidFill>
                <a:latin typeface="Times New Roman"/>
                <a:ea typeface="Times New Roman"/>
                <a:cs typeface="Times New Roman"/>
                <a:sym typeface="Times New Roman"/>
              </a:rPr>
              <a:t>dirty bit, </a:t>
            </a:r>
            <a:r>
              <a:rPr b="0" lang="en-US" sz="1200">
                <a:solidFill>
                  <a:schemeClr val="dk1"/>
                </a:solidFill>
                <a:latin typeface="Times New Roman"/>
                <a:ea typeface="Times New Roman"/>
                <a:cs typeface="Times New Roman"/>
                <a:sym typeface="Times New Roman"/>
              </a:rPr>
              <a:t>or use bit, associated with the line is set. Then, when a block is replaced, it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is written back to main memory if and only if the dirty bit is set. The problem with</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write back is that portions of main memory are invalid, and hence accesses by I/O</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modules can be allowed only through the cache. This makes for complex circuitry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and a potential bottleneck. Experience has shown that the percentage of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references that are writes is on the order of 15% [SMIT82]. However, for HPC</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applications, this number may approach 33% (vector-vector multiplication) and can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go as high as 50% (matrix transposition).</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 a bus organization in which more than one device (typically a processor)</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has a cache and main memory is shared, a new problem is introduced. If data in one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cache are altered, this invalidates not only the corresponding word in main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but also that same word in other caches (if any other cache happens to have that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same word). Even if a write-through policy is used, the other caches may contain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invalid data. A system that prevents this problem is said to maintain cache coherency.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Possible approaches to cache coherency include the following:</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Bus watching with write through: </a:t>
            </a:r>
            <a:r>
              <a:rPr b="0" lang="en-US" sz="1200">
                <a:solidFill>
                  <a:schemeClr val="dk1"/>
                </a:solidFill>
                <a:latin typeface="Times New Roman"/>
                <a:ea typeface="Times New Roman"/>
                <a:cs typeface="Times New Roman"/>
                <a:sym typeface="Times New Roman"/>
              </a:rPr>
              <a:t>Each cache controller monitors the address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lines to detect write operations to memory by other bus masters. If another</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master writes to a location in shared memory that also resides in the cache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memory, the cache controller invalidates that cache entry. This strategy depends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on the use of a write-through policy by all cache controllers.</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Hardware transparency: </a:t>
            </a:r>
            <a:r>
              <a:rPr b="0" lang="en-US" sz="1200">
                <a:solidFill>
                  <a:schemeClr val="dk1"/>
                </a:solidFill>
                <a:latin typeface="Times New Roman"/>
                <a:ea typeface="Times New Roman"/>
                <a:cs typeface="Times New Roman"/>
                <a:sym typeface="Times New Roman"/>
              </a:rPr>
              <a:t>Additional hardware is used to ensure that all updates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to main memory via cache are reflected in all caches. Thus, if one processor</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modifies a word in its cache, this update is written to main memory. In addition,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any matching words in other caches are similarly updated.</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Non-cacheable memory: </a:t>
            </a:r>
            <a:r>
              <a:rPr b="0" lang="en-US" sz="1200">
                <a:solidFill>
                  <a:schemeClr val="dk1"/>
                </a:solidFill>
                <a:latin typeface="Times New Roman"/>
                <a:ea typeface="Times New Roman"/>
                <a:cs typeface="Times New Roman"/>
                <a:sym typeface="Times New Roman"/>
              </a:rPr>
              <a:t>Only a portion of main memory is shared by more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than one processor, and this is designated as non-cacheable. In such a system,</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all accesses to shared memory are cache misses, because the shared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is never copied into the cache. The non-cacheable memory can be identified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using chip-select logic or high-address bits.</a:t>
            </a:r>
            <a:endParaRPr/>
          </a:p>
        </p:txBody>
      </p:sp>
      <p:sp>
        <p:nvSpPr>
          <p:cNvPr id="624" name="Google Shape;624;p38: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31" name="Google Shape;631;p39: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lnSpc>
                <a:spcPct val="90000"/>
              </a:lnSpc>
              <a:spcBef>
                <a:spcPts val="0"/>
              </a:spcBef>
              <a:spcAft>
                <a:spcPts val="0"/>
              </a:spcAft>
              <a:buNone/>
            </a:pPr>
            <a:r>
              <a:rPr lang="en-US" sz="1110">
                <a:solidFill>
                  <a:schemeClr val="dk1"/>
                </a:solidFill>
                <a:latin typeface="Times New Roman"/>
                <a:ea typeface="Times New Roman"/>
                <a:cs typeface="Times New Roman"/>
                <a:sym typeface="Times New Roman"/>
              </a:rPr>
              <a:t>Another design element is the line size. When a block of data is retrieved and placed</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in the cache, not only the desired word but also some number of adjacent words are</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retrieved. As the block size increases from very small to larger sizes, the hit ratio</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will at first increase because of the principle of locality, which states that data in the</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vicinity of a referenced word are likely to be referenced in the near future. As the</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block size increases, more useful data are brought into the cache. The hit ratio will</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begin to decrease, however, as the block becomes even bigger and the probability</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of using the newly fetched information becomes less than the probability of reusing</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the information that has to be replaced. Two specific effects come into play:</a:t>
            </a:r>
            <a:endParaRPr/>
          </a:p>
          <a:p>
            <a:pPr indent="0" lvl="0" marL="0" rtl="0" algn="l">
              <a:lnSpc>
                <a:spcPct val="90000"/>
              </a:lnSpc>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 Larger blocks reduce the number of blocks that fit into a cache. Because each</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block fetch overwrites older cache contents, a small number of blocks results</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in data being overwritten shortly after they are fetched.</a:t>
            </a:r>
            <a:endParaRPr/>
          </a:p>
          <a:p>
            <a:pPr indent="0" lvl="0" marL="0" rtl="0" algn="l">
              <a:lnSpc>
                <a:spcPct val="90000"/>
              </a:lnSpc>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 As a block becomes larger, each additional word is farther from the requested</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word and therefore less likely to be needed in the near future.</a:t>
            </a:r>
            <a:endParaRPr/>
          </a:p>
          <a:p>
            <a:pPr indent="0" lvl="0" marL="0" rtl="0" algn="l">
              <a:lnSpc>
                <a:spcPct val="90000"/>
              </a:lnSpc>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The relationship between block size and hit ratio is complex, depending on</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the locality characteristics of a particular program, and no definitive optimum value</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has been found. A size of from 8 to 64 bytes seems reasonably close to optimum</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[SMIT87, PRZY88, PRZY90, HAND98]. For HPC systems, 64- and 128-byte cache</a:t>
            </a:r>
            <a:endParaRPr/>
          </a:p>
          <a:p>
            <a:pPr indent="0" lvl="0" marL="0" rtl="0" algn="l">
              <a:lnSpc>
                <a:spcPct val="90000"/>
              </a:lnSpc>
              <a:spcBef>
                <a:spcPts val="333"/>
              </a:spcBef>
              <a:spcAft>
                <a:spcPts val="0"/>
              </a:spcAft>
              <a:buNone/>
            </a:pPr>
            <a:r>
              <a:rPr lang="en-US" sz="1110">
                <a:solidFill>
                  <a:schemeClr val="dk1"/>
                </a:solidFill>
                <a:latin typeface="Times New Roman"/>
                <a:ea typeface="Times New Roman"/>
                <a:cs typeface="Times New Roman"/>
                <a:sym typeface="Times New Roman"/>
              </a:rPr>
              <a:t>line sizes are most frequently used.</a:t>
            </a:r>
            <a:endParaRPr sz="1110"/>
          </a:p>
        </p:txBody>
      </p:sp>
      <p:sp>
        <p:nvSpPr>
          <p:cNvPr id="632" name="Google Shape;632;p39: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633" name="Google Shape;633;p39: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4: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237" name="Google Shape;23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4: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The term </a:t>
            </a:r>
            <a:r>
              <a:rPr b="1" lang="en-US" sz="1200">
                <a:solidFill>
                  <a:schemeClr val="dk1"/>
                </a:solidFill>
                <a:latin typeface="Times New Roman"/>
                <a:ea typeface="Times New Roman"/>
                <a:cs typeface="Times New Roman"/>
                <a:sym typeface="Times New Roman"/>
              </a:rPr>
              <a:t>location </a:t>
            </a:r>
            <a:r>
              <a:rPr b="0" lang="en-US" sz="1200">
                <a:solidFill>
                  <a:schemeClr val="dk1"/>
                </a:solidFill>
                <a:latin typeface="Times New Roman"/>
                <a:ea typeface="Times New Roman"/>
                <a:cs typeface="Times New Roman"/>
                <a:sym typeface="Times New Roman"/>
              </a:rPr>
              <a:t>in Table 4.1 refers to whether memory is internal and external</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to the computer. Internal memory is often equated with main memory. But there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are other forms of internal memory. The processor requires its own local memory, in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 form of registers (e.g., see Figure 2.3). Further, as we shall see, the control unit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portion of the processor may also require its own internal memory. We will defer</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discussion of these latter two types of internal memory to later chapters. Cache is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another form of internal memory. External memory consists of peripheral storage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devices, such as disk and tape, that are accessible to the processor via I/O controllers.</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 obvious characteristic of memory is its </a:t>
            </a:r>
            <a:r>
              <a:rPr b="1" lang="en-US" sz="1200">
                <a:solidFill>
                  <a:schemeClr val="dk1"/>
                </a:solidFill>
                <a:latin typeface="Times New Roman"/>
                <a:ea typeface="Times New Roman"/>
                <a:cs typeface="Times New Roman"/>
                <a:sym typeface="Times New Roman"/>
              </a:rPr>
              <a:t>capacity. </a:t>
            </a:r>
            <a:r>
              <a:rPr b="0" lang="en-US" sz="1200">
                <a:solidFill>
                  <a:schemeClr val="dk1"/>
                </a:solidFill>
                <a:latin typeface="Times New Roman"/>
                <a:ea typeface="Times New Roman"/>
                <a:cs typeface="Times New Roman"/>
                <a:sym typeface="Times New Roman"/>
              </a:rPr>
              <a:t>For internal memory, this is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typically expressed in terms of bytes (1 byte = 8 bits) or words. Common word lengths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are 8, 16, and 32 bits. External memory capacity is typically expressed in terms of bytes.</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 related concept is the </a:t>
            </a:r>
            <a:r>
              <a:rPr b="1" lang="en-US" sz="1200">
                <a:solidFill>
                  <a:schemeClr val="dk1"/>
                </a:solidFill>
                <a:latin typeface="Times New Roman"/>
                <a:ea typeface="Times New Roman"/>
                <a:cs typeface="Times New Roman"/>
                <a:sym typeface="Times New Roman"/>
              </a:rPr>
              <a:t>unit of transfer. </a:t>
            </a:r>
            <a:r>
              <a:rPr b="0" lang="en-US" sz="1200">
                <a:solidFill>
                  <a:schemeClr val="dk1"/>
                </a:solidFill>
                <a:latin typeface="Times New Roman"/>
                <a:ea typeface="Times New Roman"/>
                <a:cs typeface="Times New Roman"/>
                <a:sym typeface="Times New Roman"/>
              </a:rPr>
              <a:t>For internal memory, the unit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of transfer is equal to the number of electrical lines into and out of the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module. This may be equal to the word length, but is often larger, such as 64, 128, or</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256 bits. To clarify this point, consider three related concepts for internal memory:</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Word: </a:t>
            </a:r>
            <a:r>
              <a:rPr b="0" lang="en-US" sz="1200">
                <a:solidFill>
                  <a:schemeClr val="dk1"/>
                </a:solidFill>
                <a:latin typeface="Times New Roman"/>
                <a:ea typeface="Times New Roman"/>
                <a:cs typeface="Times New Roman"/>
                <a:sym typeface="Times New Roman"/>
              </a:rPr>
              <a:t>The “natural” unit of organization of memory. The size of a word is typically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equal to the number of bits used to represent an integer and to the instruction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length. Unfortunately, there are many exceptions. For example, the CRAY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C90 (an older model CRAY supercomputer) has a 64-bit word length but uses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 46-bit integer representation. The Intel x86 architecture has a wide variety of</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instruction lengths, expressed as multiples of bytes, and a word size of 32 bits.</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Addressable units: </a:t>
            </a:r>
            <a:r>
              <a:rPr b="0" lang="en-US" sz="1200">
                <a:solidFill>
                  <a:schemeClr val="dk1"/>
                </a:solidFill>
                <a:latin typeface="Times New Roman"/>
                <a:ea typeface="Times New Roman"/>
                <a:cs typeface="Times New Roman"/>
                <a:sym typeface="Times New Roman"/>
              </a:rPr>
              <a:t>In some systems, the addressable unit is the word. However,</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many systems allow addressing at the byte level. In any case, the relationship</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between the length in bits </a:t>
            </a:r>
            <a:r>
              <a:rPr i="1" lang="en-US" sz="1200">
                <a:solidFill>
                  <a:schemeClr val="dk1"/>
                </a:solidFill>
                <a:latin typeface="Times New Roman"/>
                <a:ea typeface="Times New Roman"/>
                <a:cs typeface="Times New Roman"/>
                <a:sym typeface="Times New Roman"/>
              </a:rPr>
              <a:t>A of an address and the number N of addressable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units is 2</a:t>
            </a:r>
            <a:r>
              <a:rPr baseline="30000" i="1" lang="en-US" sz="1200">
                <a:solidFill>
                  <a:schemeClr val="dk1"/>
                </a:solidFill>
                <a:latin typeface="Times New Roman"/>
                <a:ea typeface="Times New Roman"/>
                <a:cs typeface="Times New Roman"/>
                <a:sym typeface="Times New Roman"/>
              </a:rPr>
              <a:t>A</a:t>
            </a:r>
            <a:r>
              <a:rPr i="1" lang="en-US" sz="1200">
                <a:solidFill>
                  <a:schemeClr val="dk1"/>
                </a:solidFill>
                <a:latin typeface="Times New Roman"/>
                <a:ea typeface="Times New Roman"/>
                <a:cs typeface="Times New Roman"/>
                <a:sym typeface="Times New Roman"/>
              </a:rPr>
              <a:t> = N.</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Unit of transfer: </a:t>
            </a:r>
            <a:r>
              <a:rPr b="0" lang="en-US" sz="1200">
                <a:solidFill>
                  <a:schemeClr val="dk1"/>
                </a:solidFill>
                <a:latin typeface="Times New Roman"/>
                <a:ea typeface="Times New Roman"/>
                <a:cs typeface="Times New Roman"/>
                <a:sym typeface="Times New Roman"/>
              </a:rPr>
              <a:t>For main memory, this is the number of bits read out of or</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written into memory at a time. The unit of transfer need not equal a word or</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 addressable unit. For external memory, data are often transferred in much</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larger units than a word, and these are referred to as blocks</a:t>
            </a:r>
            <a:endParaRPr/>
          </a:p>
        </p:txBody>
      </p:sp>
      <p:sp>
        <p:nvSpPr>
          <p:cNvPr id="239" name="Google Shape;239;p4: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6" name="Google Shape;656;p40: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110">
                <a:solidFill>
                  <a:schemeClr val="dk1"/>
                </a:solidFill>
                <a:latin typeface="Times New Roman"/>
                <a:ea typeface="Times New Roman"/>
                <a:cs typeface="Times New Roman"/>
                <a:sym typeface="Times New Roman"/>
              </a:rPr>
              <a:t>As logic density has increased, it has become possible to</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have a cache on the same chip as the processor: the on-chip cache. Compared with</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a cache reachable via an external bus, the on-chip cache reduces the processor’s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external bus activity and therefore speeds up execution times and increases overall</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system performance. When the requested instruction or data is found in the on-chip</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cache, the bus access is eliminated. Because of the short data paths internal to</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the processor, compared with bus lengths, on-chip cache accesses will complete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appreciably faster than would even zero-wait state bus cycles. Furthermore, during</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this period the bus is free to support other transfers.</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The inclusion of an on-chip cache leaves open the question of whether an</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off-chip, or external, cache is still desirable. Typically, the answer is yes, and most contemporary</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designs include both on-chip and external caches. The simplest such organization</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is known as a two-level cache, with the internal cache designated as level 1 (L1)</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and the external cache designated as level 2 (L2). The reason for including an L2 cache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is the following: If there is no L2 cache and the processor makes an access request</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for a memory location not in the L1 cache, then the processor must access DRAM or</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ROM memory across the bus. Due to the typically slow bus speed and slow memory</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access time, this results in poor performance. On the other hand, if an L2 SRAM (static</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RAM) cache is used, then frequently the missing information can be quickly retrieved.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If the SRAM is fast enough to match the bus speed, then the data can be accessed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using a zero-wait state transaction, the fastest type of bus transfer.</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Two features of contemporary cache design for multilevel caches are noteworthy.</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First, for an off-chip L2 cache, many designs do not use the system bus as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the path for transfer between the L2 cache and the processor, but use a separate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data path, so as to reduce the burden on the system bus. Second, with the continued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shrinkage of processor components, a number of processors now incorporate the L2</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cache on the processor chip, improving performance.</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The potential savings due to the use of an L2 cache depends on the hit rates</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in both the L1 and L2 caches. Several studies have shown that, in general, the use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of a second-level cache does improve performance (e.g., see [AZIM92], [NOVI93],</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[HAND98]). However, the use of multilevel caches does complicate all of the design</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issues related to caches, including size, replacement algorithm, and write policy; see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[HAND98] and [PEIR99] for discussions.</a:t>
            </a:r>
            <a:endParaRPr sz="1110"/>
          </a:p>
        </p:txBody>
      </p:sp>
      <p:sp>
        <p:nvSpPr>
          <p:cNvPr id="657" name="Google Shape;657;p40: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658" name="Google Shape;658;p40: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65" name="Google Shape;665;p41: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lnSpc>
                <a:spcPct val="80000"/>
              </a:lnSpc>
              <a:spcBef>
                <a:spcPts val="0"/>
              </a:spcBef>
              <a:spcAft>
                <a:spcPts val="0"/>
              </a:spcAft>
              <a:buNone/>
            </a:pPr>
            <a:r>
              <a:rPr lang="en-US" sz="1110">
                <a:solidFill>
                  <a:schemeClr val="dk1"/>
                </a:solidFill>
                <a:latin typeface="Times New Roman"/>
                <a:ea typeface="Times New Roman"/>
                <a:cs typeface="Times New Roman"/>
                <a:sym typeface="Times New Roman"/>
              </a:rPr>
              <a:t>Figure 4.17 shows the results of one simulation study of two-level cache performance</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as a function of cache size [GENU04]. The figure assumes that both</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caches have the same line size and shows the total hit ratio. That is, a hit is counted</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if the desired data appears in either the L1 or the L2 cache. The figure shows the</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impact of L2 on total hits with respect to L1 size. L2 has little effect on the total</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number of cache hits until it is at least double the L1 cache size. Note that the steepest</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part of the slope for an L1 cache of 8 Kbytes is for an L2 cache of 16 Kbytes.</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Again for an L1 cache of 16 Kbytes, the steepest part of the curve is for an L2 cache</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size of 32 Kbytes. Prior to that point, the L2 cache has little, if any, impact on total</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cache performance. The need for the L2 cache to be larger than the L1 cache to</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affect performance makes sense. If the L2 cache has the same line size and capacity</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as the L1 cache, its contents will more or less mirror those of the L1 cache.</a:t>
            </a:r>
            <a:endParaRPr/>
          </a:p>
          <a:p>
            <a:pPr indent="0" lvl="0" marL="0" rtl="0" algn="l">
              <a:lnSpc>
                <a:spcPct val="80000"/>
              </a:lnSpc>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With the increasing availability of on-chip area available for cache, most contemporary</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microprocessors have moved the L2 cache onto the processor chip and</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added an L3 cache. Originally, the L3 cache was accessible over the external bus.</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More recently, most microprocessors have incorporated an on-chip L3 cache. In</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either case, there appears to be a performance advantage to adding the third level</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(e.g., see [GHAI98]). Further, large systems, such as the IBM mainframe zEnterprise</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systems, now incorporate 3 on-chip cache levels and a fourth level of cache</a:t>
            </a:r>
            <a:endParaRPr/>
          </a:p>
          <a:p>
            <a:pPr indent="0" lvl="0" marL="0" rtl="0" algn="l">
              <a:lnSpc>
                <a:spcPct val="80000"/>
              </a:lnSpc>
              <a:spcBef>
                <a:spcPts val="333"/>
              </a:spcBef>
              <a:spcAft>
                <a:spcPts val="0"/>
              </a:spcAft>
              <a:buNone/>
            </a:pPr>
            <a:r>
              <a:rPr lang="en-US" sz="1110">
                <a:solidFill>
                  <a:schemeClr val="dk1"/>
                </a:solidFill>
                <a:latin typeface="Times New Roman"/>
                <a:ea typeface="Times New Roman"/>
                <a:cs typeface="Times New Roman"/>
                <a:sym typeface="Times New Roman"/>
              </a:rPr>
              <a:t>shared across multiple chips [CURR11].</a:t>
            </a:r>
            <a:endParaRPr sz="1110"/>
          </a:p>
        </p:txBody>
      </p:sp>
      <p:sp>
        <p:nvSpPr>
          <p:cNvPr id="666" name="Google Shape;666;p41: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667" name="Google Shape;667;p41: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3" name="Google Shape;673;p42: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lnSpc>
                <a:spcPct val="80000"/>
              </a:lnSpc>
              <a:spcBef>
                <a:spcPts val="0"/>
              </a:spcBef>
              <a:spcAft>
                <a:spcPts val="0"/>
              </a:spcAft>
              <a:buNone/>
            </a:pPr>
            <a:r>
              <a:rPr lang="en-US" sz="839">
                <a:solidFill>
                  <a:schemeClr val="dk1"/>
                </a:solidFill>
                <a:latin typeface="Times New Roman"/>
                <a:ea typeface="Times New Roman"/>
                <a:cs typeface="Times New Roman"/>
                <a:sym typeface="Times New Roman"/>
              </a:rPr>
              <a:t>When the on-chip cache first made an appearance,</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many of the designs consisted of a single cache used to store references to both data</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and instructions. More recently, it has become common to split the cache into two:</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one dedicated to instructions and one dedicated to data. These two caches both exist</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at the same level, typically as two L1 caches. When the processor attempts to fetch an</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instruction from main memory, it first consults the instruction L1 cache, and when the</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processor attempts to fetch data from main memory, it first consults the data L1 cache.</a:t>
            </a:r>
            <a:endParaRPr/>
          </a:p>
          <a:p>
            <a:pPr indent="0" lvl="0" marL="0" rtl="0" algn="l">
              <a:lnSpc>
                <a:spcPct val="80000"/>
              </a:lnSpc>
              <a:spcBef>
                <a:spcPts val="252"/>
              </a:spcBef>
              <a:spcAft>
                <a:spcPts val="0"/>
              </a:spcAft>
              <a:buNone/>
            </a:pPr>
            <a:r>
              <a:t/>
            </a:r>
            <a:endParaRPr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There are two potential advantages of a unified cache:</a:t>
            </a:r>
            <a:endParaRPr/>
          </a:p>
          <a:p>
            <a:pPr indent="0" lvl="0" marL="0" rtl="0" algn="l">
              <a:lnSpc>
                <a:spcPct val="80000"/>
              </a:lnSpc>
              <a:spcBef>
                <a:spcPts val="252"/>
              </a:spcBef>
              <a:spcAft>
                <a:spcPts val="0"/>
              </a:spcAft>
              <a:buNone/>
            </a:pPr>
            <a:r>
              <a:t/>
            </a:r>
            <a:endParaRPr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 For a given cache size, a unified cache has a higher hit rate than split caches</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because it balances the load between instruction and data fetches automatically.</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That is, if an execution pattern involves many more instruction fetches</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than data fetches, then the cache will tend to fill up with instructions, and if an</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execution pattern involves relatively more data fetches, the opposite will occur.</a:t>
            </a:r>
            <a:endParaRPr/>
          </a:p>
          <a:p>
            <a:pPr indent="0" lvl="0" marL="0" rtl="0" algn="l">
              <a:lnSpc>
                <a:spcPct val="80000"/>
              </a:lnSpc>
              <a:spcBef>
                <a:spcPts val="252"/>
              </a:spcBef>
              <a:spcAft>
                <a:spcPts val="0"/>
              </a:spcAft>
              <a:buNone/>
            </a:pPr>
            <a:r>
              <a:t/>
            </a:r>
            <a:endParaRPr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 Only one cache needs to be designed and implemented.</a:t>
            </a:r>
            <a:endParaRPr/>
          </a:p>
          <a:p>
            <a:pPr indent="0" lvl="0" marL="0" rtl="0" algn="l">
              <a:lnSpc>
                <a:spcPct val="80000"/>
              </a:lnSpc>
              <a:spcBef>
                <a:spcPts val="252"/>
              </a:spcBef>
              <a:spcAft>
                <a:spcPts val="0"/>
              </a:spcAft>
              <a:buNone/>
            </a:pPr>
            <a:r>
              <a:t/>
            </a:r>
            <a:endParaRPr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The trend is toward split caches at the L1 and unified caches for higher levels,</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particularly for superscalar machines, which emphasize parallel instruction execution</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and the prefetching of predicted future instructions. The key advantage of the</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split cache design is that it eliminates contention for the cache between the instruction</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fetch/decode unit and the execution unit. This is important in any design that</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relies on the pipelining of instructions. Typically, the processor will fetch instructions</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ahead of time and fill a buffer, or pipeline, with instructions to be executed. Suppose</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now that we have a unified instruction/data cache. When the execution unit performs</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a memory access to load and store data, the request is submitted to the unified cache.</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If, at the same time, the instruction prefetcher issues a read request to the cache for</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an instruction, that request will be temporarily blocked so that the cache can service</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the execution unit first, enabling it to complete the currently executing instruction.</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This cache contention can degrade performance by interfering with efficient use of</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the instruction pipeline. The split cache structure overcomes this difficulty.</a:t>
            </a:r>
            <a:endParaRPr sz="839"/>
          </a:p>
        </p:txBody>
      </p:sp>
      <p:sp>
        <p:nvSpPr>
          <p:cNvPr id="674" name="Google Shape;674;p42: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675" name="Google Shape;675;p42: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43: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682" name="Google Shape;682;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3" name="Google Shape;683;p43: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The evolution of cache organization is seen clearly in the evolution of Intel microprocessors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(Table 4.4). The 80386 does not include an on-chip cache. The 80486</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includes a single on-chip cache of 8 Kbytes, using a line size of 16 bytes and a</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four-way set-associative organization. All of the Pentium processors include two</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on-chip L1 caches, one for data and one for instructions. For the Pentium 4, the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L1 data cache is 16 Kbytes, using a line size of 64 bytes and a four-way set-associative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organization. The Pentium 4 instruction cache is described subsequently. The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Pentium II also includes an L2 cache that feeds both of the L1 caches. The L2 cache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is eight-way set associative with a size of 512 kB and a line size of 128 bytes. An L3</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cache was added for the Pentium III and became on-chip with high-end versions of</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the Pentium 4.</a:t>
            </a:r>
            <a:endParaRPr/>
          </a:p>
        </p:txBody>
      </p:sp>
      <p:sp>
        <p:nvSpPr>
          <p:cNvPr id="684" name="Google Shape;684;p43: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0" name="Shape 690"/>
        <p:cNvGrpSpPr/>
        <p:nvPr/>
      </p:nvGrpSpPr>
      <p:grpSpPr>
        <a:xfrm>
          <a:off x="0" y="0"/>
          <a:ext cx="0" cy="0"/>
          <a:chOff x="0" y="0"/>
          <a:chExt cx="0" cy="0"/>
        </a:xfrm>
      </p:grpSpPr>
      <p:sp>
        <p:nvSpPr>
          <p:cNvPr id="691" name="Google Shape;691;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92" name="Google Shape;692;p44: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lnSpc>
                <a:spcPct val="80000"/>
              </a:lnSpc>
              <a:spcBef>
                <a:spcPts val="0"/>
              </a:spcBef>
              <a:spcAft>
                <a:spcPts val="0"/>
              </a:spcAft>
              <a:buNone/>
            </a:pPr>
            <a:r>
              <a:rPr lang="en-US" sz="660">
                <a:solidFill>
                  <a:schemeClr val="dk1"/>
                </a:solidFill>
                <a:latin typeface="Times New Roman"/>
                <a:ea typeface="Times New Roman"/>
                <a:cs typeface="Times New Roman"/>
                <a:sym typeface="Times New Roman"/>
              </a:rPr>
              <a:t>Figure 4.18 provides a simplified view of the Pentium 4 organization, highlighting</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the placement of the three caches. The processor core consists of four major</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components:</a:t>
            </a:r>
            <a:endParaRPr/>
          </a:p>
          <a:p>
            <a:pPr indent="0" lvl="0" marL="0" rtl="0" algn="l">
              <a:lnSpc>
                <a:spcPct val="80000"/>
              </a:lnSpc>
              <a:spcBef>
                <a:spcPts val="198"/>
              </a:spcBef>
              <a:spcAft>
                <a:spcPts val="0"/>
              </a:spcAft>
              <a:buNone/>
            </a:pPr>
            <a:r>
              <a:t/>
            </a:r>
            <a:endParaRPr sz="660">
              <a:solidFill>
                <a:schemeClr val="dk1"/>
              </a:solidFill>
              <a:latin typeface="Times New Roman"/>
              <a:ea typeface="Times New Roman"/>
              <a:cs typeface="Times New Roman"/>
              <a:sym typeface="Times New Roman"/>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 </a:t>
            </a:r>
            <a:r>
              <a:rPr b="1" lang="en-US" sz="660">
                <a:solidFill>
                  <a:schemeClr val="dk1"/>
                </a:solidFill>
                <a:latin typeface="Times New Roman"/>
                <a:ea typeface="Times New Roman"/>
                <a:cs typeface="Times New Roman"/>
                <a:sym typeface="Times New Roman"/>
              </a:rPr>
              <a:t>Fetch/decode unit: </a:t>
            </a:r>
            <a:r>
              <a:rPr b="0" lang="en-US" sz="660">
                <a:solidFill>
                  <a:schemeClr val="dk1"/>
                </a:solidFill>
                <a:latin typeface="Times New Roman"/>
                <a:ea typeface="Times New Roman"/>
                <a:cs typeface="Times New Roman"/>
                <a:sym typeface="Times New Roman"/>
              </a:rPr>
              <a:t>Fetches program instructions in order from the L2 cache,</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decodes these into a series of micro-operations, and stores the results in the L1</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instruction cache.</a:t>
            </a:r>
            <a:endParaRPr/>
          </a:p>
          <a:p>
            <a:pPr indent="0" lvl="0" marL="0" rtl="0" algn="l">
              <a:lnSpc>
                <a:spcPct val="80000"/>
              </a:lnSpc>
              <a:spcBef>
                <a:spcPts val="198"/>
              </a:spcBef>
              <a:spcAft>
                <a:spcPts val="0"/>
              </a:spcAft>
              <a:buNone/>
            </a:pPr>
            <a:r>
              <a:t/>
            </a:r>
            <a:endParaRPr sz="660">
              <a:solidFill>
                <a:schemeClr val="dk1"/>
              </a:solidFill>
              <a:latin typeface="Times New Roman"/>
              <a:ea typeface="Times New Roman"/>
              <a:cs typeface="Times New Roman"/>
              <a:sym typeface="Times New Roman"/>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 </a:t>
            </a:r>
            <a:r>
              <a:rPr b="1" lang="en-US" sz="660">
                <a:solidFill>
                  <a:schemeClr val="dk1"/>
                </a:solidFill>
                <a:latin typeface="Times New Roman"/>
                <a:ea typeface="Times New Roman"/>
                <a:cs typeface="Times New Roman"/>
                <a:sym typeface="Times New Roman"/>
              </a:rPr>
              <a:t>Out-of-order execution logic: </a:t>
            </a:r>
            <a:r>
              <a:rPr b="0" lang="en-US" sz="660">
                <a:solidFill>
                  <a:schemeClr val="dk1"/>
                </a:solidFill>
                <a:latin typeface="Times New Roman"/>
                <a:ea typeface="Times New Roman"/>
                <a:cs typeface="Times New Roman"/>
                <a:sym typeface="Times New Roman"/>
              </a:rPr>
              <a:t>Schedules execution of the micro-operations</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subject to data dependencies and resource availability; thus, micro-operations</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may be scheduled for execution in a different order than they were fetched</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from the instruction stream. As time permits, this unit schedules speculative</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execution of micro-operations that may be required in the future.</a:t>
            </a:r>
            <a:endParaRPr/>
          </a:p>
          <a:p>
            <a:pPr indent="0" lvl="0" marL="0" rtl="0" algn="l">
              <a:lnSpc>
                <a:spcPct val="80000"/>
              </a:lnSpc>
              <a:spcBef>
                <a:spcPts val="198"/>
              </a:spcBef>
              <a:spcAft>
                <a:spcPts val="0"/>
              </a:spcAft>
              <a:buNone/>
            </a:pPr>
            <a:r>
              <a:t/>
            </a:r>
            <a:endParaRPr sz="660">
              <a:solidFill>
                <a:schemeClr val="dk1"/>
              </a:solidFill>
              <a:latin typeface="Times New Roman"/>
              <a:ea typeface="Times New Roman"/>
              <a:cs typeface="Times New Roman"/>
              <a:sym typeface="Times New Roman"/>
            </a:endParaRPr>
          </a:p>
          <a:p>
            <a:pPr indent="0" lvl="0" marL="0" rtl="0" algn="l">
              <a:lnSpc>
                <a:spcPct val="80000"/>
              </a:lnSpc>
              <a:spcBef>
                <a:spcPts val="198"/>
              </a:spcBef>
              <a:spcAft>
                <a:spcPts val="0"/>
              </a:spcAft>
              <a:buNone/>
            </a:pPr>
            <a:r>
              <a:rPr b="1" lang="en-US" sz="660">
                <a:solidFill>
                  <a:schemeClr val="dk1"/>
                </a:solidFill>
                <a:latin typeface="Times New Roman"/>
                <a:ea typeface="Times New Roman"/>
                <a:cs typeface="Times New Roman"/>
                <a:sym typeface="Times New Roman"/>
              </a:rPr>
              <a:t>Execution units: </a:t>
            </a:r>
            <a:r>
              <a:rPr b="0" lang="en-US" sz="660">
                <a:solidFill>
                  <a:schemeClr val="dk1"/>
                </a:solidFill>
                <a:latin typeface="Times New Roman"/>
                <a:ea typeface="Times New Roman"/>
                <a:cs typeface="Times New Roman"/>
                <a:sym typeface="Times New Roman"/>
              </a:rPr>
              <a:t>These units executes micro-operations, fetching the required</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data from the L1 data cache and temporarily storing results in registers.</a:t>
            </a:r>
            <a:endParaRPr/>
          </a:p>
          <a:p>
            <a:pPr indent="0" lvl="0" marL="0" rtl="0" algn="l">
              <a:lnSpc>
                <a:spcPct val="80000"/>
              </a:lnSpc>
              <a:spcBef>
                <a:spcPts val="198"/>
              </a:spcBef>
              <a:spcAft>
                <a:spcPts val="0"/>
              </a:spcAft>
              <a:buNone/>
            </a:pPr>
            <a:r>
              <a:t/>
            </a:r>
            <a:endParaRPr sz="660">
              <a:solidFill>
                <a:schemeClr val="dk1"/>
              </a:solidFill>
              <a:latin typeface="Times New Roman"/>
              <a:ea typeface="Times New Roman"/>
              <a:cs typeface="Times New Roman"/>
              <a:sym typeface="Times New Roman"/>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 </a:t>
            </a:r>
            <a:r>
              <a:rPr b="1" lang="en-US" sz="660">
                <a:solidFill>
                  <a:schemeClr val="dk1"/>
                </a:solidFill>
                <a:latin typeface="Times New Roman"/>
                <a:ea typeface="Times New Roman"/>
                <a:cs typeface="Times New Roman"/>
                <a:sym typeface="Times New Roman"/>
              </a:rPr>
              <a:t>Memory subsystem: </a:t>
            </a:r>
            <a:r>
              <a:rPr b="0" lang="en-US" sz="660">
                <a:solidFill>
                  <a:schemeClr val="dk1"/>
                </a:solidFill>
                <a:latin typeface="Times New Roman"/>
                <a:ea typeface="Times New Roman"/>
                <a:cs typeface="Times New Roman"/>
                <a:sym typeface="Times New Roman"/>
              </a:rPr>
              <a:t>This unit includes the L2 and L3 caches and the system</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bus, which is used to access main memory when the L1 and L2 caches have a</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cache miss and to access the system I/O resources.</a:t>
            </a:r>
            <a:endParaRPr/>
          </a:p>
          <a:p>
            <a:pPr indent="0" lvl="0" marL="0" rtl="0" algn="l">
              <a:lnSpc>
                <a:spcPct val="80000"/>
              </a:lnSpc>
              <a:spcBef>
                <a:spcPts val="198"/>
              </a:spcBef>
              <a:spcAft>
                <a:spcPts val="0"/>
              </a:spcAft>
              <a:buNone/>
            </a:pPr>
            <a:r>
              <a:t/>
            </a:r>
            <a:endParaRPr sz="660">
              <a:solidFill>
                <a:schemeClr val="dk1"/>
              </a:solidFill>
              <a:latin typeface="Times New Roman"/>
              <a:ea typeface="Times New Roman"/>
              <a:cs typeface="Times New Roman"/>
              <a:sym typeface="Times New Roman"/>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Unlike the organization used in all previous Pentium models, and in most</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other processors, the Pentium 4 instruction cache sits between the instruction</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decode logic and the execution core. The reasoning behind this design decision is</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as follows: As discussed more fully in Chapter 16, the Pentium process decodes, or</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translates, Pentium machine instructions into simple RISC-like instructions called</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micro-operations. The use of simple, fixed-length micro-operations enables the use</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of superscalar pipelining and scheduling techniques that enhance performance.</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However, the Pentium machine instructions are cumbersome to decode; they have a</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variable number of bytes and many different options. It turns out that performance</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is enhanced if this decoding is done independently of the scheduling and pipelining</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logic. We return to this topic in Chapter 16.</a:t>
            </a:r>
            <a:endParaRPr/>
          </a:p>
          <a:p>
            <a:pPr indent="0" lvl="0" marL="0" rtl="0" algn="l">
              <a:lnSpc>
                <a:spcPct val="80000"/>
              </a:lnSpc>
              <a:spcBef>
                <a:spcPts val="198"/>
              </a:spcBef>
              <a:spcAft>
                <a:spcPts val="0"/>
              </a:spcAft>
              <a:buNone/>
            </a:pPr>
            <a:r>
              <a:t/>
            </a:r>
            <a:endParaRPr sz="660">
              <a:solidFill>
                <a:schemeClr val="dk1"/>
              </a:solidFill>
              <a:latin typeface="Times New Roman"/>
              <a:ea typeface="Times New Roman"/>
              <a:cs typeface="Times New Roman"/>
              <a:sym typeface="Times New Roman"/>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The data cache employs a write-back policy: Data are written to main memory</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only when they are removed from the cache and there has been an update. The</a:t>
            </a:r>
            <a:endParaRPr/>
          </a:p>
          <a:p>
            <a:pPr indent="0" lvl="0" marL="0" rtl="0" algn="l">
              <a:lnSpc>
                <a:spcPct val="80000"/>
              </a:lnSpc>
              <a:spcBef>
                <a:spcPts val="198"/>
              </a:spcBef>
              <a:spcAft>
                <a:spcPts val="0"/>
              </a:spcAft>
              <a:buNone/>
            </a:pPr>
            <a:r>
              <a:rPr lang="en-US" sz="660">
                <a:solidFill>
                  <a:schemeClr val="dk1"/>
                </a:solidFill>
                <a:latin typeface="Times New Roman"/>
                <a:ea typeface="Times New Roman"/>
                <a:cs typeface="Times New Roman"/>
                <a:sym typeface="Times New Roman"/>
              </a:rPr>
              <a:t>Pentium 4 processor can be dynamically configured to support write-through caching.</a:t>
            </a:r>
            <a:endParaRPr sz="660"/>
          </a:p>
        </p:txBody>
      </p:sp>
      <p:sp>
        <p:nvSpPr>
          <p:cNvPr id="693" name="Google Shape;693;p44: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694" name="Google Shape;694;p44: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4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700" name="Google Shape;700;p45: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The L1 data cache is controlled by two bits in one of the control registers,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labeled the CD (cache disable) and NW (not write-through) bits (Table 4.5). There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are also two Pentium 4 instructions that can be used to control the data cache: INVD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invalidates (flushes) the internal cache memory and signals the external cache (if</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any) to invalidate. WBINVD writes back and invalidates internal cache and then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writes back and invalidates external cache.</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Both the L2 and L3 caches are eight-way set-associative with a line size of</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128 bytes.</a:t>
            </a:r>
            <a:endParaRPr/>
          </a:p>
        </p:txBody>
      </p:sp>
      <p:sp>
        <p:nvSpPr>
          <p:cNvPr id="701" name="Google Shape;701;p45: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702" name="Google Shape;702;p45: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46: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708" name="Google Shape;708;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09" name="Google Shape;709;p46: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a:t>Chapter 4 summary.</a:t>
            </a:r>
            <a:endParaRPr/>
          </a:p>
        </p:txBody>
      </p:sp>
      <p:sp>
        <p:nvSpPr>
          <p:cNvPr id="710" name="Google Shape;710;p46: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5: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246" name="Google Shape;24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7" name="Google Shape;247;p5: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Another distinction among memory types is the </a:t>
            </a:r>
            <a:r>
              <a:rPr b="1" lang="en-US" sz="1200">
                <a:solidFill>
                  <a:schemeClr val="dk1"/>
                </a:solidFill>
                <a:latin typeface="Times New Roman"/>
                <a:ea typeface="Times New Roman"/>
                <a:cs typeface="Times New Roman"/>
                <a:sym typeface="Times New Roman"/>
              </a:rPr>
              <a:t>method of accessing </a:t>
            </a:r>
            <a:r>
              <a:rPr b="0" lang="en-US" sz="1200">
                <a:solidFill>
                  <a:schemeClr val="dk1"/>
                </a:solidFill>
                <a:latin typeface="Times New Roman"/>
                <a:ea typeface="Times New Roman"/>
                <a:cs typeface="Times New Roman"/>
                <a:sym typeface="Times New Roman"/>
              </a:rPr>
              <a:t>units of</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data. These include the following:</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Sequential access</a:t>
            </a:r>
            <a:r>
              <a:rPr b="0" lang="en-US" sz="1200">
                <a:solidFill>
                  <a:schemeClr val="dk1"/>
                </a:solidFill>
                <a:latin typeface="Times New Roman"/>
                <a:ea typeface="Times New Roman"/>
                <a:cs typeface="Times New Roman"/>
                <a:sym typeface="Times New Roman"/>
              </a:rPr>
              <a:t>:  Memory is organized into units of data, called records.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Access must be made in a specific linear sequence. Stored addressing information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is used to separate records and assist in the retrieval process. A shared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read–write mechanism is used, and this must be moved from its current location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to the desired location, passing and rejecting each intermediate record.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Thus, the time to access an arbitrary record is highly variable. Tape units, discussed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in Chapter 6, are sequential access.</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b="1" lang="en-US" sz="1200">
                <a:solidFill>
                  <a:schemeClr val="dk1"/>
                </a:solidFill>
                <a:latin typeface="Times New Roman"/>
                <a:ea typeface="Times New Roman"/>
                <a:cs typeface="Times New Roman"/>
                <a:sym typeface="Times New Roman"/>
              </a:rPr>
              <a:t>Direct access: </a:t>
            </a:r>
            <a:r>
              <a:rPr b="0" lang="en-US" sz="1200">
                <a:solidFill>
                  <a:schemeClr val="dk1"/>
                </a:solidFill>
                <a:latin typeface="Times New Roman"/>
                <a:ea typeface="Times New Roman"/>
                <a:cs typeface="Times New Roman"/>
                <a:sym typeface="Times New Roman"/>
              </a:rPr>
              <a:t>As with sequential access, direct access involves a shared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read–write mechanism. However, individual blocks or records have a unique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address based on physical location. Access is accomplished by direct access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to reach a general vicinity plus sequential searching, counting, or waiting to</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reach the final location. Again, access time is variable. Disk units, discussed in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Chapter 6, are direct access.</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Random access: </a:t>
            </a:r>
            <a:r>
              <a:rPr b="0" lang="en-US" sz="1200">
                <a:solidFill>
                  <a:schemeClr val="dk1"/>
                </a:solidFill>
                <a:latin typeface="Times New Roman"/>
                <a:ea typeface="Times New Roman"/>
                <a:cs typeface="Times New Roman"/>
                <a:sym typeface="Times New Roman"/>
              </a:rPr>
              <a:t>Each addressable location in memory has a unique, physically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wired-in addressing mechanism. The time to access a given location is independent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of the sequence of prior accesses and is constant. Thus, any location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can be selected at random and directly addressed and accessed. Main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and some cache systems are random access.</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Associative: </a:t>
            </a:r>
            <a:r>
              <a:rPr b="0" lang="en-US" sz="1200">
                <a:solidFill>
                  <a:schemeClr val="dk1"/>
                </a:solidFill>
                <a:latin typeface="Times New Roman"/>
                <a:ea typeface="Times New Roman"/>
                <a:cs typeface="Times New Roman"/>
                <a:sym typeface="Times New Roman"/>
              </a:rPr>
              <a:t>This is a random access type of memory that enables one to make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 comparison of desired bit locations within a word for a specified match, and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to do this for all words simultaneously. Thus, a word is retrieved based on a</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portion of its contents rather than its address. As with ordinary random-access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memory, each location has its own addressing mechanism, and retrieval time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is constant independent of location or prior access patterns. Cache memories</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may employ associative access.</a:t>
            </a:r>
            <a:endParaRPr/>
          </a:p>
        </p:txBody>
      </p:sp>
      <p:sp>
        <p:nvSpPr>
          <p:cNvPr id="248" name="Google Shape;248;p5: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6: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02" name="Google Shape;30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p6: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Autofit/>
          </a:bodyPr>
          <a:lstStyle/>
          <a:p>
            <a:pPr indent="0" lvl="0" marL="0" rtl="0" algn="l">
              <a:spcBef>
                <a:spcPts val="0"/>
              </a:spcBef>
              <a:spcAft>
                <a:spcPts val="0"/>
              </a:spcAft>
              <a:buNone/>
            </a:pPr>
            <a:r>
              <a:rPr lang="en-US" sz="1200">
                <a:solidFill>
                  <a:schemeClr val="dk1"/>
                </a:solidFill>
                <a:latin typeface="Times New Roman"/>
                <a:ea typeface="Times New Roman"/>
                <a:cs typeface="Times New Roman"/>
                <a:sym typeface="Times New Roman"/>
              </a:rPr>
              <a:t>From a user’s point of view, the two most important characteristics of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are capacity and </a:t>
            </a:r>
            <a:r>
              <a:rPr b="1" lang="en-US" sz="1200">
                <a:solidFill>
                  <a:schemeClr val="dk1"/>
                </a:solidFill>
                <a:latin typeface="Times New Roman"/>
                <a:ea typeface="Times New Roman"/>
                <a:cs typeface="Times New Roman"/>
                <a:sym typeface="Times New Roman"/>
              </a:rPr>
              <a:t>performance. </a:t>
            </a:r>
            <a:r>
              <a:rPr b="0" lang="en-US" sz="1200">
                <a:solidFill>
                  <a:schemeClr val="dk1"/>
                </a:solidFill>
                <a:latin typeface="Times New Roman"/>
                <a:ea typeface="Times New Roman"/>
                <a:cs typeface="Times New Roman"/>
                <a:sym typeface="Times New Roman"/>
              </a:rPr>
              <a:t>Three performance parameters are used:</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Access time (latency): </a:t>
            </a:r>
            <a:r>
              <a:rPr b="0" lang="en-US" sz="1200">
                <a:solidFill>
                  <a:schemeClr val="dk1"/>
                </a:solidFill>
                <a:latin typeface="Times New Roman"/>
                <a:ea typeface="Times New Roman"/>
                <a:cs typeface="Times New Roman"/>
                <a:sym typeface="Times New Roman"/>
              </a:rPr>
              <a:t>For random-access memory, this is the time it takes to</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perform a read or write operation, that is, the time from the instant that an</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address is presented to the memory to the instant that data have been stored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or made available for use. For non-random-access memory, access time is the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time it takes to position the read–write mechanism at the desired location.</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Memory cycle time: </a:t>
            </a:r>
            <a:r>
              <a:rPr b="0" lang="en-US" sz="1200">
                <a:solidFill>
                  <a:schemeClr val="dk1"/>
                </a:solidFill>
                <a:latin typeface="Times New Roman"/>
                <a:ea typeface="Times New Roman"/>
                <a:cs typeface="Times New Roman"/>
                <a:sym typeface="Times New Roman"/>
              </a:rPr>
              <a:t>This concept is primarily applied to random-access memory</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and consists of the access time plus any additional time required before a second</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access can commence. This additional time may be required for transients to die</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out on signal lines or to regenerate data if they are read destructively. Note that</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memory cycle time is concerned with the system bus, not the processor.</a:t>
            </a:r>
            <a:endParaRPr/>
          </a:p>
          <a:p>
            <a:pPr indent="0" lvl="0" marL="0" rtl="0" algn="l">
              <a:spcBef>
                <a:spcPts val="360"/>
              </a:spcBef>
              <a:spcAft>
                <a:spcPts val="0"/>
              </a:spcAft>
              <a:buNone/>
            </a:pPr>
            <a:r>
              <a:t/>
            </a:r>
            <a:endParaRPr sz="1200">
              <a:solidFill>
                <a:schemeClr val="dk1"/>
              </a:solidFill>
              <a:latin typeface="Times New Roman"/>
              <a:ea typeface="Times New Roman"/>
              <a:cs typeface="Times New Roman"/>
              <a:sym typeface="Times New Roman"/>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 </a:t>
            </a:r>
            <a:r>
              <a:rPr b="1" lang="en-US" sz="1200">
                <a:solidFill>
                  <a:schemeClr val="dk1"/>
                </a:solidFill>
                <a:latin typeface="Times New Roman"/>
                <a:ea typeface="Times New Roman"/>
                <a:cs typeface="Times New Roman"/>
                <a:sym typeface="Times New Roman"/>
              </a:rPr>
              <a:t>Transfer rate: </a:t>
            </a:r>
            <a:r>
              <a:rPr b="0" lang="en-US" sz="1200">
                <a:solidFill>
                  <a:schemeClr val="dk1"/>
                </a:solidFill>
                <a:latin typeface="Times New Roman"/>
                <a:ea typeface="Times New Roman"/>
                <a:cs typeface="Times New Roman"/>
                <a:sym typeface="Times New Roman"/>
              </a:rPr>
              <a:t>This is the rate at which data can be transferred into or out of a</a:t>
            </a:r>
            <a:endParaRPr/>
          </a:p>
          <a:p>
            <a:pPr indent="0" lvl="0" marL="0" rtl="0" algn="l">
              <a:spcBef>
                <a:spcPts val="360"/>
              </a:spcBef>
              <a:spcAft>
                <a:spcPts val="0"/>
              </a:spcAft>
              <a:buNone/>
            </a:pPr>
            <a:r>
              <a:rPr lang="en-US" sz="1200">
                <a:solidFill>
                  <a:schemeClr val="dk1"/>
                </a:solidFill>
                <a:latin typeface="Times New Roman"/>
                <a:ea typeface="Times New Roman"/>
                <a:cs typeface="Times New Roman"/>
                <a:sym typeface="Times New Roman"/>
              </a:rPr>
              <a:t>memory unit. For random-access memory, it is equal to 1/(cycle time).</a:t>
            </a:r>
            <a:endParaRPr/>
          </a:p>
        </p:txBody>
      </p:sp>
      <p:sp>
        <p:nvSpPr>
          <p:cNvPr id="304" name="Google Shape;304;p6: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1" name="Google Shape;321;p7: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spcBef>
                <a:spcPts val="0"/>
              </a:spcBef>
              <a:spcAft>
                <a:spcPts val="0"/>
              </a:spcAft>
              <a:buNone/>
            </a:pPr>
            <a:r>
              <a:rPr lang="en-US" sz="1110">
                <a:solidFill>
                  <a:schemeClr val="dk1"/>
                </a:solidFill>
                <a:latin typeface="Times New Roman"/>
                <a:ea typeface="Times New Roman"/>
                <a:cs typeface="Times New Roman"/>
                <a:sym typeface="Times New Roman"/>
              </a:rPr>
              <a:t>A variety of </a:t>
            </a:r>
            <a:r>
              <a:rPr b="1" lang="en-US" sz="1110">
                <a:solidFill>
                  <a:schemeClr val="dk1"/>
                </a:solidFill>
                <a:latin typeface="Times New Roman"/>
                <a:ea typeface="Times New Roman"/>
                <a:cs typeface="Times New Roman"/>
                <a:sym typeface="Times New Roman"/>
              </a:rPr>
              <a:t>physical types of memory have been employed. The most common</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today are semiconductor memory, magnetic surface memory, used for disk and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tape, and optical and magneto-optical.</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Several </a:t>
            </a:r>
            <a:r>
              <a:rPr b="1" lang="en-US" sz="1110">
                <a:solidFill>
                  <a:schemeClr val="dk1"/>
                </a:solidFill>
                <a:latin typeface="Times New Roman"/>
                <a:ea typeface="Times New Roman"/>
                <a:cs typeface="Times New Roman"/>
                <a:sym typeface="Times New Roman"/>
              </a:rPr>
              <a:t>physical characteristics </a:t>
            </a:r>
            <a:r>
              <a:rPr b="0" lang="en-US" sz="1110">
                <a:solidFill>
                  <a:schemeClr val="dk1"/>
                </a:solidFill>
                <a:latin typeface="Times New Roman"/>
                <a:ea typeface="Times New Roman"/>
                <a:cs typeface="Times New Roman"/>
                <a:sym typeface="Times New Roman"/>
              </a:rPr>
              <a:t>of data storage are important. In a volatile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memory, information decays naturally or is lost when electrical power is switched</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off. In a nonvolatile memory, information once recorded remains without deterioration</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until deliberately changed; no electrical power is needed to retain information.</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Magnetic-surface memories are nonvolatile. Semiconductor memory (memory</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on integrated circuits) may be either volatile or nonvolatile. Nonerasable memory</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cannot be altered, except by destroying the storage unit. Semiconductor memory of</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this type is known as </a:t>
            </a:r>
            <a:r>
              <a:rPr i="1" lang="en-US" sz="1110">
                <a:solidFill>
                  <a:schemeClr val="dk1"/>
                </a:solidFill>
                <a:latin typeface="Times New Roman"/>
                <a:ea typeface="Times New Roman"/>
                <a:cs typeface="Times New Roman"/>
                <a:sym typeface="Times New Roman"/>
              </a:rPr>
              <a:t>read-only memory (ROM). </a:t>
            </a:r>
            <a:r>
              <a:rPr i="0" lang="en-US" sz="1110">
                <a:solidFill>
                  <a:schemeClr val="dk1"/>
                </a:solidFill>
                <a:latin typeface="Times New Roman"/>
                <a:ea typeface="Times New Roman"/>
                <a:cs typeface="Times New Roman"/>
                <a:sym typeface="Times New Roman"/>
              </a:rPr>
              <a:t>Of necessity, a practical nonerasable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memory must also be nonvolatile.</a:t>
            </a:r>
            <a:endParaRPr/>
          </a:p>
          <a:p>
            <a:pPr indent="0" lvl="0" marL="0" rtl="0" algn="l">
              <a:spcBef>
                <a:spcPts val="333"/>
              </a:spcBef>
              <a:spcAft>
                <a:spcPts val="0"/>
              </a:spcAft>
              <a:buNone/>
            </a:pPr>
            <a:r>
              <a:t/>
            </a:r>
            <a:endParaRPr sz="1110">
              <a:solidFill>
                <a:schemeClr val="dk1"/>
              </a:solidFill>
              <a:latin typeface="Times New Roman"/>
              <a:ea typeface="Times New Roman"/>
              <a:cs typeface="Times New Roman"/>
              <a:sym typeface="Times New Roman"/>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For random-access memory, the </a:t>
            </a:r>
            <a:r>
              <a:rPr b="1" lang="en-US" sz="1110">
                <a:solidFill>
                  <a:schemeClr val="dk1"/>
                </a:solidFill>
                <a:latin typeface="Times New Roman"/>
                <a:ea typeface="Times New Roman"/>
                <a:cs typeface="Times New Roman"/>
                <a:sym typeface="Times New Roman"/>
              </a:rPr>
              <a:t>organization </a:t>
            </a:r>
            <a:r>
              <a:rPr b="0" lang="en-US" sz="1110">
                <a:solidFill>
                  <a:schemeClr val="dk1"/>
                </a:solidFill>
                <a:latin typeface="Times New Roman"/>
                <a:ea typeface="Times New Roman"/>
                <a:cs typeface="Times New Roman"/>
                <a:sym typeface="Times New Roman"/>
              </a:rPr>
              <a:t>is a key design issue. In this context,</a:t>
            </a:r>
            <a:endParaRPr/>
          </a:p>
          <a:p>
            <a:pPr indent="0" lvl="0" marL="0" rtl="0" algn="l">
              <a:spcBef>
                <a:spcPts val="333"/>
              </a:spcBef>
              <a:spcAft>
                <a:spcPts val="0"/>
              </a:spcAft>
              <a:buNone/>
            </a:pPr>
            <a:r>
              <a:rPr b="0" i="1" lang="en-US" sz="1110">
                <a:solidFill>
                  <a:schemeClr val="dk1"/>
                </a:solidFill>
                <a:latin typeface="Times New Roman"/>
                <a:ea typeface="Times New Roman"/>
                <a:cs typeface="Times New Roman"/>
                <a:sym typeface="Times New Roman"/>
              </a:rPr>
              <a:t>organization refers to the physical arrangement of bits to form words. The</a:t>
            </a:r>
            <a:endParaRPr/>
          </a:p>
          <a:p>
            <a:pPr indent="0" lvl="0" marL="0" rtl="0" algn="l">
              <a:spcBef>
                <a:spcPts val="333"/>
              </a:spcBef>
              <a:spcAft>
                <a:spcPts val="0"/>
              </a:spcAft>
              <a:buNone/>
            </a:pPr>
            <a:r>
              <a:rPr lang="en-US" sz="1110">
                <a:solidFill>
                  <a:schemeClr val="dk1"/>
                </a:solidFill>
                <a:latin typeface="Times New Roman"/>
                <a:ea typeface="Times New Roman"/>
                <a:cs typeface="Times New Roman"/>
                <a:sym typeface="Times New Roman"/>
              </a:rPr>
              <a:t>obvious arrangement is not always used, as is explained in Chapter 5.</a:t>
            </a:r>
            <a:endParaRPr sz="1110"/>
          </a:p>
        </p:txBody>
      </p:sp>
      <p:sp>
        <p:nvSpPr>
          <p:cNvPr id="322" name="Google Shape;322;p7: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23" name="Google Shape;323;p7: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1" name="Google Shape;331;p8: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lnSpc>
                <a:spcPct val="80000"/>
              </a:lnSpc>
              <a:spcBef>
                <a:spcPts val="0"/>
              </a:spcBef>
              <a:spcAft>
                <a:spcPts val="0"/>
              </a:spcAft>
              <a:buNone/>
            </a:pPr>
            <a:r>
              <a:rPr lang="en-US" sz="1020">
                <a:solidFill>
                  <a:schemeClr val="dk1"/>
                </a:solidFill>
                <a:latin typeface="Times New Roman"/>
                <a:ea typeface="Times New Roman"/>
                <a:cs typeface="Times New Roman"/>
                <a:sym typeface="Times New Roman"/>
              </a:rPr>
              <a:t>The design constraints on a computer’s memory can be summed up by three questions:</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How much? How fast? How expensive?</a:t>
            </a:r>
            <a:endParaRPr/>
          </a:p>
          <a:p>
            <a:pPr indent="0" lvl="0" marL="0" rtl="0" algn="l">
              <a:lnSpc>
                <a:spcPct val="80000"/>
              </a:lnSpc>
              <a:spcBef>
                <a:spcPts val="306"/>
              </a:spcBef>
              <a:spcAft>
                <a:spcPts val="0"/>
              </a:spcAft>
              <a:buNone/>
            </a:pPr>
            <a:r>
              <a:t/>
            </a:r>
            <a:endParaRPr sz="1020">
              <a:solidFill>
                <a:schemeClr val="dk1"/>
              </a:solidFill>
              <a:latin typeface="Times New Roman"/>
              <a:ea typeface="Times New Roman"/>
              <a:cs typeface="Times New Roman"/>
              <a:sym typeface="Times New Roman"/>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The question of how much is somewhat open ended. If the capacity is there,</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applications will likely be developed to use it. The question of how fast is, in a sense,</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easier to answer. To achieve greatest performance, the memory must be able to</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keep up with the processor. That is, as the processor is executing instructions, we</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would not want it to have to pause waiting for instructions or operands. The final</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question must also be considered. For a practical system, the cost of memory must</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be reasonable in relationship to other components.</a:t>
            </a:r>
            <a:endParaRPr/>
          </a:p>
          <a:p>
            <a:pPr indent="0" lvl="0" marL="0" rtl="0" algn="l">
              <a:lnSpc>
                <a:spcPct val="80000"/>
              </a:lnSpc>
              <a:spcBef>
                <a:spcPts val="306"/>
              </a:spcBef>
              <a:spcAft>
                <a:spcPts val="0"/>
              </a:spcAft>
              <a:buNone/>
            </a:pPr>
            <a:r>
              <a:t/>
            </a:r>
            <a:endParaRPr sz="1020">
              <a:solidFill>
                <a:schemeClr val="dk1"/>
              </a:solidFill>
              <a:latin typeface="Times New Roman"/>
              <a:ea typeface="Times New Roman"/>
              <a:cs typeface="Times New Roman"/>
              <a:sym typeface="Times New Roman"/>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As might be expected, there is a trade-off among the three key characteristics</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of memory: capacity, access time, and cost. A variety of technologies are used to</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implement memory systems, and across this spectrum of technologies, the following</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relationships hold:</a:t>
            </a:r>
            <a:endParaRPr/>
          </a:p>
          <a:p>
            <a:pPr indent="0" lvl="0" marL="0" rtl="0" algn="l">
              <a:lnSpc>
                <a:spcPct val="80000"/>
              </a:lnSpc>
              <a:spcBef>
                <a:spcPts val="306"/>
              </a:spcBef>
              <a:spcAft>
                <a:spcPts val="0"/>
              </a:spcAft>
              <a:buNone/>
            </a:pPr>
            <a:r>
              <a:t/>
            </a:r>
            <a:endParaRPr sz="1020">
              <a:solidFill>
                <a:schemeClr val="dk1"/>
              </a:solidFill>
              <a:latin typeface="Times New Roman"/>
              <a:ea typeface="Times New Roman"/>
              <a:cs typeface="Times New Roman"/>
              <a:sym typeface="Times New Roman"/>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 Faster access time, greater cost per bit</a:t>
            </a:r>
            <a:endParaRPr/>
          </a:p>
          <a:p>
            <a:pPr indent="0" lvl="0" marL="0" rtl="0" algn="l">
              <a:lnSpc>
                <a:spcPct val="80000"/>
              </a:lnSpc>
              <a:spcBef>
                <a:spcPts val="306"/>
              </a:spcBef>
              <a:spcAft>
                <a:spcPts val="0"/>
              </a:spcAft>
              <a:buNone/>
            </a:pPr>
            <a:r>
              <a:t/>
            </a:r>
            <a:endParaRPr sz="1020">
              <a:solidFill>
                <a:schemeClr val="dk1"/>
              </a:solidFill>
              <a:latin typeface="Times New Roman"/>
              <a:ea typeface="Times New Roman"/>
              <a:cs typeface="Times New Roman"/>
              <a:sym typeface="Times New Roman"/>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 Greater capacity, smaller cost per bit</a:t>
            </a:r>
            <a:endParaRPr/>
          </a:p>
          <a:p>
            <a:pPr indent="0" lvl="0" marL="0" rtl="0" algn="l">
              <a:lnSpc>
                <a:spcPct val="80000"/>
              </a:lnSpc>
              <a:spcBef>
                <a:spcPts val="306"/>
              </a:spcBef>
              <a:spcAft>
                <a:spcPts val="0"/>
              </a:spcAft>
              <a:buNone/>
            </a:pPr>
            <a:r>
              <a:t/>
            </a:r>
            <a:endParaRPr sz="1020">
              <a:solidFill>
                <a:schemeClr val="dk1"/>
              </a:solidFill>
              <a:latin typeface="Times New Roman"/>
              <a:ea typeface="Times New Roman"/>
              <a:cs typeface="Times New Roman"/>
              <a:sym typeface="Times New Roman"/>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 Greater capacity, slower access time</a:t>
            </a:r>
            <a:endParaRPr/>
          </a:p>
          <a:p>
            <a:pPr indent="0" lvl="0" marL="0" rtl="0" algn="l">
              <a:lnSpc>
                <a:spcPct val="80000"/>
              </a:lnSpc>
              <a:spcBef>
                <a:spcPts val="306"/>
              </a:spcBef>
              <a:spcAft>
                <a:spcPts val="0"/>
              </a:spcAft>
              <a:buNone/>
            </a:pPr>
            <a:r>
              <a:t/>
            </a:r>
            <a:endParaRPr sz="1020">
              <a:solidFill>
                <a:schemeClr val="dk1"/>
              </a:solidFill>
              <a:latin typeface="Times New Roman"/>
              <a:ea typeface="Times New Roman"/>
              <a:cs typeface="Times New Roman"/>
              <a:sym typeface="Times New Roman"/>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The dilemma facing the designer is clear. The designer would like to use memory</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technologies that provide for large-capacity memory, both because the capacity</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is needed and because the cost per bit is low. However, to meet performance</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requirements, the designer needs to use expensive, relatively lower-capacity memories</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with short access times.</a:t>
            </a:r>
            <a:endParaRPr/>
          </a:p>
          <a:p>
            <a:pPr indent="0" lvl="0" marL="0" rtl="0" algn="l">
              <a:lnSpc>
                <a:spcPct val="80000"/>
              </a:lnSpc>
              <a:spcBef>
                <a:spcPts val="306"/>
              </a:spcBef>
              <a:spcAft>
                <a:spcPts val="0"/>
              </a:spcAft>
              <a:buNone/>
            </a:pPr>
            <a:r>
              <a:t/>
            </a:r>
            <a:endParaRPr sz="1020">
              <a:solidFill>
                <a:schemeClr val="dk1"/>
              </a:solidFill>
              <a:latin typeface="Times New Roman"/>
              <a:ea typeface="Times New Roman"/>
              <a:cs typeface="Times New Roman"/>
              <a:sym typeface="Times New Roman"/>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The way out of this dilemma is not to rely on a single memory component or</a:t>
            </a:r>
            <a:endParaRPr/>
          </a:p>
          <a:p>
            <a:pPr indent="0" lvl="0" marL="0" rtl="0" algn="l">
              <a:lnSpc>
                <a:spcPct val="80000"/>
              </a:lnSpc>
              <a:spcBef>
                <a:spcPts val="306"/>
              </a:spcBef>
              <a:spcAft>
                <a:spcPts val="0"/>
              </a:spcAft>
              <a:buNone/>
            </a:pPr>
            <a:r>
              <a:rPr lang="en-US" sz="1020">
                <a:solidFill>
                  <a:schemeClr val="dk1"/>
                </a:solidFill>
                <a:latin typeface="Times New Roman"/>
                <a:ea typeface="Times New Roman"/>
                <a:cs typeface="Times New Roman"/>
                <a:sym typeface="Times New Roman"/>
              </a:rPr>
              <a:t>technology, but to employ a </a:t>
            </a:r>
            <a:r>
              <a:rPr b="1" lang="en-US" sz="1020">
                <a:solidFill>
                  <a:schemeClr val="dk1"/>
                </a:solidFill>
                <a:latin typeface="Times New Roman"/>
                <a:ea typeface="Times New Roman"/>
                <a:cs typeface="Times New Roman"/>
                <a:sym typeface="Times New Roman"/>
              </a:rPr>
              <a:t>memory hierarchy.</a:t>
            </a:r>
            <a:endParaRPr sz="1020"/>
          </a:p>
        </p:txBody>
      </p:sp>
      <p:sp>
        <p:nvSpPr>
          <p:cNvPr id="332" name="Google Shape;332;p8: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33" name="Google Shape;333;p8: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0" name="Google Shape;340;p9:notes"/>
          <p:cNvSpPr txBox="1"/>
          <p:nvPr>
            <p:ph idx="1" type="body"/>
          </p:nvPr>
        </p:nvSpPr>
        <p:spPr>
          <a:xfrm>
            <a:off x="914400" y="4343400"/>
            <a:ext cx="5029200" cy="4114800"/>
          </a:xfrm>
          <a:prstGeom prst="rect">
            <a:avLst/>
          </a:prstGeom>
          <a:noFill/>
          <a:ln>
            <a:noFill/>
          </a:ln>
        </p:spPr>
        <p:txBody>
          <a:bodyPr anchorCtr="0" anchor="t" bIns="46800" lIns="90000" spcFirstLastPara="1" rIns="90000" wrap="square" tIns="46800">
            <a:normAutofit/>
          </a:bodyPr>
          <a:lstStyle/>
          <a:p>
            <a:pPr indent="0" lvl="0" marL="0" rtl="0" algn="l">
              <a:lnSpc>
                <a:spcPct val="80000"/>
              </a:lnSpc>
              <a:spcBef>
                <a:spcPts val="0"/>
              </a:spcBef>
              <a:spcAft>
                <a:spcPts val="0"/>
              </a:spcAft>
              <a:buNone/>
            </a:pPr>
            <a:r>
              <a:rPr lang="en-US" sz="839">
                <a:solidFill>
                  <a:schemeClr val="dk1"/>
                </a:solidFill>
                <a:latin typeface="Times New Roman"/>
                <a:ea typeface="Times New Roman"/>
                <a:cs typeface="Times New Roman"/>
                <a:sym typeface="Times New Roman"/>
              </a:rPr>
              <a:t>A typical hierarchy is illustrated in</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Figure 4.1. As one goes down the hierarchy, the following occur:</a:t>
            </a:r>
            <a:endParaRPr/>
          </a:p>
          <a:p>
            <a:pPr indent="0" lvl="0" marL="0" rtl="0" algn="l">
              <a:lnSpc>
                <a:spcPct val="80000"/>
              </a:lnSpc>
              <a:spcBef>
                <a:spcPts val="252"/>
              </a:spcBef>
              <a:spcAft>
                <a:spcPts val="0"/>
              </a:spcAft>
              <a:buNone/>
            </a:pPr>
            <a:r>
              <a:t/>
            </a:r>
            <a:endParaRPr b="1"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b="1" lang="en-US" sz="839">
                <a:solidFill>
                  <a:schemeClr val="dk1"/>
                </a:solidFill>
                <a:latin typeface="Times New Roman"/>
                <a:ea typeface="Times New Roman"/>
                <a:cs typeface="Times New Roman"/>
                <a:sym typeface="Times New Roman"/>
              </a:rPr>
              <a:t>a. Decreasing cost per bit</a:t>
            </a:r>
            <a:endParaRPr/>
          </a:p>
          <a:p>
            <a:pPr indent="0" lvl="0" marL="0" rtl="0" algn="l">
              <a:lnSpc>
                <a:spcPct val="80000"/>
              </a:lnSpc>
              <a:spcBef>
                <a:spcPts val="252"/>
              </a:spcBef>
              <a:spcAft>
                <a:spcPts val="0"/>
              </a:spcAft>
              <a:buNone/>
            </a:pPr>
            <a:r>
              <a:t/>
            </a:r>
            <a:endParaRPr b="1"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b="1" lang="en-US" sz="839">
                <a:solidFill>
                  <a:schemeClr val="dk1"/>
                </a:solidFill>
                <a:latin typeface="Times New Roman"/>
                <a:ea typeface="Times New Roman"/>
                <a:cs typeface="Times New Roman"/>
                <a:sym typeface="Times New Roman"/>
              </a:rPr>
              <a:t>b. Increasing capacity</a:t>
            </a:r>
            <a:endParaRPr/>
          </a:p>
          <a:p>
            <a:pPr indent="0" lvl="0" marL="0" rtl="0" algn="l">
              <a:lnSpc>
                <a:spcPct val="80000"/>
              </a:lnSpc>
              <a:spcBef>
                <a:spcPts val="252"/>
              </a:spcBef>
              <a:spcAft>
                <a:spcPts val="0"/>
              </a:spcAft>
              <a:buNone/>
            </a:pPr>
            <a:r>
              <a:t/>
            </a:r>
            <a:endParaRPr b="1"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b="1" lang="en-US" sz="839">
                <a:solidFill>
                  <a:schemeClr val="dk1"/>
                </a:solidFill>
                <a:latin typeface="Times New Roman"/>
                <a:ea typeface="Times New Roman"/>
                <a:cs typeface="Times New Roman"/>
                <a:sym typeface="Times New Roman"/>
              </a:rPr>
              <a:t>c. Increasing access time</a:t>
            </a:r>
            <a:endParaRPr/>
          </a:p>
          <a:p>
            <a:pPr indent="0" lvl="0" marL="0" rtl="0" algn="l">
              <a:lnSpc>
                <a:spcPct val="80000"/>
              </a:lnSpc>
              <a:spcBef>
                <a:spcPts val="252"/>
              </a:spcBef>
              <a:spcAft>
                <a:spcPts val="0"/>
              </a:spcAft>
              <a:buNone/>
            </a:pPr>
            <a:r>
              <a:t/>
            </a:r>
            <a:endParaRPr b="1"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b="1" lang="en-US" sz="839">
                <a:solidFill>
                  <a:schemeClr val="dk1"/>
                </a:solidFill>
                <a:latin typeface="Times New Roman"/>
                <a:ea typeface="Times New Roman"/>
                <a:cs typeface="Times New Roman"/>
                <a:sym typeface="Times New Roman"/>
              </a:rPr>
              <a:t>d. Decreasing frequency of access of the memory by the processor</a:t>
            </a:r>
            <a:endParaRPr/>
          </a:p>
          <a:p>
            <a:pPr indent="0" lvl="0" marL="0" rtl="0" algn="l">
              <a:lnSpc>
                <a:spcPct val="80000"/>
              </a:lnSpc>
              <a:spcBef>
                <a:spcPts val="252"/>
              </a:spcBef>
              <a:spcAft>
                <a:spcPts val="0"/>
              </a:spcAft>
              <a:buNone/>
            </a:pPr>
            <a:r>
              <a:t/>
            </a:r>
            <a:endParaRPr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Thus, smaller, more expensive, faster memories are supplemented by larger,</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cheaper, slower memories. The key to the success of this organization is item (d)</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:decreasing frequency of access. We examine this concept in greater detail when we</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discuss the cache, later in this chapter, and virtual memory in Chapter 8. A brief</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explanation is provided at this point.</a:t>
            </a:r>
            <a:endParaRPr/>
          </a:p>
          <a:p>
            <a:pPr indent="0" lvl="0" marL="0" rtl="0" algn="l">
              <a:lnSpc>
                <a:spcPct val="80000"/>
              </a:lnSpc>
              <a:spcBef>
                <a:spcPts val="252"/>
              </a:spcBef>
              <a:spcAft>
                <a:spcPts val="0"/>
              </a:spcAft>
              <a:buNone/>
            </a:pPr>
            <a:r>
              <a:t/>
            </a:r>
            <a:endParaRPr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The use of two levels of memory to reduce average access time works in principle,</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but only if conditions (a) through (d) apply. By employing a variety of technologies,</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a spectrum of memory systems exists that satisfies conditions (a) through</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(c). Fortunately, condition (d) is also generally valid.</a:t>
            </a:r>
            <a:endParaRPr/>
          </a:p>
          <a:p>
            <a:pPr indent="0" lvl="0" marL="0" rtl="0" algn="l">
              <a:lnSpc>
                <a:spcPct val="80000"/>
              </a:lnSpc>
              <a:spcBef>
                <a:spcPts val="252"/>
              </a:spcBef>
              <a:spcAft>
                <a:spcPts val="0"/>
              </a:spcAft>
              <a:buNone/>
            </a:pPr>
            <a:r>
              <a:t/>
            </a:r>
            <a:endParaRPr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The basis for the validity of condition (d) is a principle known as </a:t>
            </a:r>
            <a:r>
              <a:rPr b="1" lang="en-US" sz="839">
                <a:solidFill>
                  <a:schemeClr val="dk1"/>
                </a:solidFill>
                <a:latin typeface="Times New Roman"/>
                <a:ea typeface="Times New Roman"/>
                <a:cs typeface="Times New Roman"/>
                <a:sym typeface="Times New Roman"/>
              </a:rPr>
              <a:t>locality of</a:t>
            </a:r>
            <a:endParaRPr/>
          </a:p>
          <a:p>
            <a:pPr indent="0" lvl="0" marL="0" rtl="0" algn="l">
              <a:lnSpc>
                <a:spcPct val="80000"/>
              </a:lnSpc>
              <a:spcBef>
                <a:spcPts val="252"/>
              </a:spcBef>
              <a:spcAft>
                <a:spcPts val="0"/>
              </a:spcAft>
              <a:buNone/>
            </a:pPr>
            <a:r>
              <a:rPr b="1" lang="en-US" sz="839">
                <a:solidFill>
                  <a:schemeClr val="dk1"/>
                </a:solidFill>
                <a:latin typeface="Times New Roman"/>
                <a:ea typeface="Times New Roman"/>
                <a:cs typeface="Times New Roman"/>
                <a:sym typeface="Times New Roman"/>
              </a:rPr>
              <a:t>reference [DENN68]. </a:t>
            </a:r>
            <a:r>
              <a:rPr b="0" lang="en-US" sz="839">
                <a:solidFill>
                  <a:schemeClr val="dk1"/>
                </a:solidFill>
                <a:latin typeface="Times New Roman"/>
                <a:ea typeface="Times New Roman"/>
                <a:cs typeface="Times New Roman"/>
                <a:sym typeface="Times New Roman"/>
              </a:rPr>
              <a:t>During the course of execution of a program, memory references</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by the processor, for both instructions and data, tend to cluster. Programs</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typically contain a number of iterative loops and subroutines. Once a loop or subroutine</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is entered, there are repeated references to a small set of instructions.</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Similarly, operations on tables and arrays involve access to a clustered set of data</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words. Over a long period of time, the clusters in use change, but over a short period</a:t>
            </a:r>
            <a:endParaRPr/>
          </a:p>
          <a:p>
            <a:pPr indent="0" lvl="0" marL="0" rtl="0" algn="l">
              <a:lnSpc>
                <a:spcPct val="80000"/>
              </a:lnSpc>
              <a:spcBef>
                <a:spcPts val="252"/>
              </a:spcBef>
              <a:spcAft>
                <a:spcPts val="0"/>
              </a:spcAft>
              <a:buNone/>
            </a:pPr>
            <a:r>
              <a:rPr lang="en-US" sz="839">
                <a:solidFill>
                  <a:schemeClr val="dk1"/>
                </a:solidFill>
                <a:latin typeface="Times New Roman"/>
                <a:ea typeface="Times New Roman"/>
                <a:cs typeface="Times New Roman"/>
                <a:sym typeface="Times New Roman"/>
              </a:rPr>
              <a:t>of time, the processor is primarily working with fixed clusters of memory references.</a:t>
            </a:r>
            <a:endParaRPr/>
          </a:p>
          <a:p>
            <a:pPr indent="0" lvl="0" marL="0" rtl="0" algn="l">
              <a:lnSpc>
                <a:spcPct val="80000"/>
              </a:lnSpc>
              <a:spcBef>
                <a:spcPts val="252"/>
              </a:spcBef>
              <a:spcAft>
                <a:spcPts val="0"/>
              </a:spcAft>
              <a:buNone/>
            </a:pPr>
            <a:r>
              <a:t/>
            </a:r>
            <a:endParaRPr sz="839">
              <a:solidFill>
                <a:schemeClr val="dk1"/>
              </a:solidFill>
              <a:latin typeface="Times New Roman"/>
              <a:ea typeface="Times New Roman"/>
              <a:cs typeface="Times New Roman"/>
              <a:sym typeface="Times New Roman"/>
            </a:endParaRPr>
          </a:p>
          <a:p>
            <a:pPr indent="0" lvl="0" marL="0" rtl="0" algn="l">
              <a:lnSpc>
                <a:spcPct val="80000"/>
              </a:lnSpc>
              <a:spcBef>
                <a:spcPts val="252"/>
              </a:spcBef>
              <a:spcAft>
                <a:spcPts val="0"/>
              </a:spcAft>
              <a:buNone/>
            </a:pPr>
            <a:r>
              <a:t/>
            </a:r>
            <a:endParaRPr sz="839"/>
          </a:p>
        </p:txBody>
      </p:sp>
      <p:sp>
        <p:nvSpPr>
          <p:cNvPr id="341" name="Google Shape;341;p9:notes"/>
          <p:cNvSpPr txBox="1"/>
          <p:nvPr>
            <p:ph idx="12" type="sldNum"/>
          </p:nvPr>
        </p:nvSpPr>
        <p:spPr>
          <a:xfrm>
            <a:off x="3886200" y="8686800"/>
            <a:ext cx="2971800" cy="457200"/>
          </a:xfrm>
          <a:prstGeom prst="rect">
            <a:avLst/>
          </a:prstGeom>
          <a:noFill/>
          <a:ln>
            <a:noFill/>
          </a:ln>
        </p:spPr>
        <p:txBody>
          <a:bodyPr anchorCtr="0" anchor="b" bIns="46800" lIns="90000" spcFirstLastPara="1" rIns="90000" wrap="square" tIns="46800">
            <a:noAutofit/>
          </a:bodyPr>
          <a:lstStyle/>
          <a:p>
            <a:pPr indent="0" lvl="0" marL="0" rtl="0" algn="r">
              <a:spcBef>
                <a:spcPts val="0"/>
              </a:spcBef>
              <a:spcAft>
                <a:spcPts val="0"/>
              </a:spcAft>
              <a:buNone/>
            </a:pPr>
            <a:fld id="{00000000-1234-1234-1234-123412341234}" type="slidenum">
              <a:rPr lang="en-US"/>
              <a:t>‹#›</a:t>
            </a:fld>
            <a:endParaRPr/>
          </a:p>
        </p:txBody>
      </p:sp>
      <p:sp>
        <p:nvSpPr>
          <p:cNvPr id="342" name="Google Shape;342;p9:notes"/>
          <p:cNvSpPr txBox="1"/>
          <p:nvPr>
            <p:ph idx="11" type="ftr"/>
          </p:nvPr>
        </p:nvSpPr>
        <p:spPr>
          <a:xfrm>
            <a:off x="0" y="8686800"/>
            <a:ext cx="2971800" cy="457200"/>
          </a:xfrm>
          <a:prstGeom prst="rect">
            <a:avLst/>
          </a:prstGeom>
          <a:noFill/>
          <a:ln>
            <a:noFill/>
          </a:ln>
        </p:spPr>
        <p:txBody>
          <a:bodyPr anchorCtr="0" anchor="b" bIns="46800" lIns="90000" spcFirstLastPara="1" rIns="90000" wrap="square" tIns="468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48"/>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48"/>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350"/>
              <a:buNone/>
              <a:defRPr>
                <a:solidFill>
                  <a:srgbClr val="888888"/>
                </a:solidFill>
              </a:defRPr>
            </a:lvl2pPr>
            <a:lvl3pPr lvl="2" algn="ctr">
              <a:spcBef>
                <a:spcPts val="600"/>
              </a:spcBef>
              <a:spcAft>
                <a:spcPts val="0"/>
              </a:spcAft>
              <a:buSzPts val="135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35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48"/>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48"/>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8"/>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1" name="Google Shape;21;p48"/>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2400" u="none" cap="none" strike="noStrike">
              <a:solidFill>
                <a:schemeClr val="lt1"/>
              </a:solidFill>
              <a:latin typeface="Times New Roman"/>
              <a:ea typeface="Times New Roman"/>
              <a:cs typeface="Times New Roman"/>
              <a:sym typeface="Times New Roman"/>
            </a:endParaRPr>
          </a:p>
        </p:txBody>
      </p:sp>
      <p:sp>
        <p:nvSpPr>
          <p:cNvPr id="22" name="Google Shape;22;p48"/>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Rockwell"/>
              <a:ea typeface="Rockwell"/>
              <a:cs typeface="Rockwell"/>
              <a:sym typeface="Rockwell"/>
            </a:endParaRPr>
          </a:p>
        </p:txBody>
      </p:sp>
      <p:sp>
        <p:nvSpPr>
          <p:cNvPr id="23" name="Google Shape;23;p48"/>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5400" u="none" cap="none" strike="noStrike">
                <a:solidFill>
                  <a:srgbClr val="B86EB8"/>
                </a:solidFill>
                <a:latin typeface="Times New Roman"/>
                <a:ea typeface="Times New Roman"/>
                <a:cs typeface="Times New Roman"/>
                <a:sym typeface="Times New Roman"/>
              </a:rPr>
              <a:t>+</a:t>
            </a:r>
            <a:endParaRPr/>
          </a:p>
        </p:txBody>
      </p:sp>
      <p:sp>
        <p:nvSpPr>
          <p:cNvPr id="24" name="Google Shape;24;p48"/>
          <p:cNvSpPr/>
          <p:nvPr/>
        </p:nvSpPr>
        <p:spPr>
          <a:xfrm>
            <a:off x="4624388" y="228600"/>
            <a:ext cx="2057400" cy="2039112"/>
          </a:xfrm>
          <a:prstGeom prst="rect">
            <a:avLst/>
          </a:prstGeom>
          <a:solidFill>
            <a:schemeClr val="accent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25" name="Google Shape;25;p48"/>
          <p:cNvSpPr/>
          <p:nvPr/>
        </p:nvSpPr>
        <p:spPr>
          <a:xfrm>
            <a:off x="6802438" y="2377440"/>
            <a:ext cx="2057400" cy="203911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Content, Top and Bottom">
  <p:cSld name="2 Content, Top and Bottom">
    <p:spTree>
      <p:nvGrpSpPr>
        <p:cNvPr id="101" name="Shape 101"/>
        <p:cNvGrpSpPr/>
        <p:nvPr/>
      </p:nvGrpSpPr>
      <p:grpSpPr>
        <a:xfrm>
          <a:off x="0" y="0"/>
          <a:ext cx="0" cy="0"/>
          <a:chOff x="0" y="0"/>
          <a:chExt cx="0" cy="0"/>
        </a:xfrm>
      </p:grpSpPr>
      <p:sp>
        <p:nvSpPr>
          <p:cNvPr id="102" name="Google Shape;102;p57"/>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
        <p:nvSpPr>
          <p:cNvPr id="103" name="Google Shape;103;p5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4" name="Google Shape;104;p57"/>
          <p:cNvSpPr txBox="1"/>
          <p:nvPr>
            <p:ph idx="1" type="body"/>
          </p:nvPr>
        </p:nvSpPr>
        <p:spPr>
          <a:xfrm>
            <a:off x="498517" y="1985963"/>
            <a:ext cx="7569157"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5" name="Google Shape;105;p5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5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57"/>
          <p:cNvSpPr txBox="1"/>
          <p:nvPr>
            <p:ph idx="2" type="body"/>
          </p:nvPr>
        </p:nvSpPr>
        <p:spPr>
          <a:xfrm>
            <a:off x="498517" y="4164965"/>
            <a:ext cx="7569157"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08" name="Google Shape;108;p57"/>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09" name="Google Shape;109;p5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ntent">
  <p:cSld name="3 Content">
    <p:spTree>
      <p:nvGrpSpPr>
        <p:cNvPr id="110" name="Shape 110"/>
        <p:cNvGrpSpPr/>
        <p:nvPr/>
      </p:nvGrpSpPr>
      <p:grpSpPr>
        <a:xfrm>
          <a:off x="0" y="0"/>
          <a:ext cx="0" cy="0"/>
          <a:chOff x="0" y="0"/>
          <a:chExt cx="0" cy="0"/>
        </a:xfrm>
      </p:grpSpPr>
      <p:sp>
        <p:nvSpPr>
          <p:cNvPr id="111" name="Google Shape;111;p58"/>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12" name="Google Shape;112;p58"/>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
        <p:nvSpPr>
          <p:cNvPr id="113" name="Google Shape;113;p58"/>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58"/>
          <p:cNvSpPr txBox="1"/>
          <p:nvPr>
            <p:ph idx="1"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5" name="Google Shape;115;p58"/>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5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58"/>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18" name="Google Shape;118;p58"/>
          <p:cNvSpPr txBox="1"/>
          <p:nvPr>
            <p:ph idx="2"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19" name="Google Shape;119;p58"/>
          <p:cNvSpPr txBox="1"/>
          <p:nvPr>
            <p:ph idx="3"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 Content">
  <p:cSld name="4 Content">
    <p:spTree>
      <p:nvGrpSpPr>
        <p:cNvPr id="120" name="Shape 120"/>
        <p:cNvGrpSpPr/>
        <p:nvPr/>
      </p:nvGrpSpPr>
      <p:grpSpPr>
        <a:xfrm>
          <a:off x="0" y="0"/>
          <a:ext cx="0" cy="0"/>
          <a:chOff x="0" y="0"/>
          <a:chExt cx="0" cy="0"/>
        </a:xfrm>
      </p:grpSpPr>
      <p:sp>
        <p:nvSpPr>
          <p:cNvPr id="121" name="Google Shape;121;p59"/>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22" name="Google Shape;122;p59"/>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
        <p:nvSpPr>
          <p:cNvPr id="123" name="Google Shape;123;p59"/>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59"/>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59"/>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5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27" name="Google Shape;127;p59"/>
          <p:cNvSpPr txBox="1"/>
          <p:nvPr>
            <p:ph idx="1" type="body"/>
          </p:nvPr>
        </p:nvSpPr>
        <p:spPr>
          <a:xfrm>
            <a:off x="502920" y="1985963"/>
            <a:ext cx="3657413"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8" name="Google Shape;128;p59"/>
          <p:cNvSpPr txBox="1"/>
          <p:nvPr>
            <p:ph idx="2" type="body"/>
          </p:nvPr>
        </p:nvSpPr>
        <p:spPr>
          <a:xfrm>
            <a:off x="502920" y="4164965"/>
            <a:ext cx="3657413"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29" name="Google Shape;129;p59"/>
          <p:cNvSpPr txBox="1"/>
          <p:nvPr>
            <p:ph idx="3" type="body"/>
          </p:nvPr>
        </p:nvSpPr>
        <p:spPr>
          <a:xfrm>
            <a:off x="4410075" y="1985963"/>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30" name="Google Shape;130;p59"/>
          <p:cNvSpPr txBox="1"/>
          <p:nvPr>
            <p:ph idx="4" type="body"/>
          </p:nvPr>
        </p:nvSpPr>
        <p:spPr>
          <a:xfrm>
            <a:off x="4410075" y="4169664"/>
            <a:ext cx="3657600" cy="196596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1" name="Shape 131"/>
        <p:cNvGrpSpPr/>
        <p:nvPr/>
      </p:nvGrpSpPr>
      <p:grpSpPr>
        <a:xfrm>
          <a:off x="0" y="0"/>
          <a:ext cx="0" cy="0"/>
          <a:chOff x="0" y="0"/>
          <a:chExt cx="0" cy="0"/>
        </a:xfrm>
      </p:grpSpPr>
      <p:sp>
        <p:nvSpPr>
          <p:cNvPr id="132" name="Google Shape;132;p60"/>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33" name="Google Shape;133;p60"/>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
        <p:nvSpPr>
          <p:cNvPr id="134" name="Google Shape;134;p6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5" name="Google Shape;135;p6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6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6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8" name="Shape 138"/>
        <p:cNvGrpSpPr/>
        <p:nvPr/>
      </p:nvGrpSpPr>
      <p:grpSpPr>
        <a:xfrm>
          <a:off x="0" y="0"/>
          <a:ext cx="0" cy="0"/>
          <a:chOff x="0" y="0"/>
          <a:chExt cx="0" cy="0"/>
        </a:xfrm>
      </p:grpSpPr>
      <p:sp>
        <p:nvSpPr>
          <p:cNvPr id="139" name="Google Shape;139;p61"/>
          <p:cNvSpPr/>
          <p:nvPr/>
        </p:nvSpPr>
        <p:spPr>
          <a:xfrm>
            <a:off x="282575" y="228600"/>
            <a:ext cx="3451225"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40" name="Google Shape;140;p61"/>
          <p:cNvSpPr txBox="1"/>
          <p:nvPr>
            <p:ph type="title"/>
          </p:nvPr>
        </p:nvSpPr>
        <p:spPr>
          <a:xfrm>
            <a:off x="380555" y="2571750"/>
            <a:ext cx="325526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600"/>
              <a:buFont typeface="Rockwel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61"/>
          <p:cNvSpPr txBox="1"/>
          <p:nvPr>
            <p:ph idx="1" type="body"/>
          </p:nvPr>
        </p:nvSpPr>
        <p:spPr>
          <a:xfrm>
            <a:off x="4168775" y="273050"/>
            <a:ext cx="4597399" cy="5853113"/>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42" name="Google Shape;142;p61"/>
          <p:cNvSpPr txBox="1"/>
          <p:nvPr>
            <p:ph idx="2" type="body"/>
          </p:nvPr>
        </p:nvSpPr>
        <p:spPr>
          <a:xfrm>
            <a:off x="381093" y="3733800"/>
            <a:ext cx="3255264" cy="2392363"/>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43" name="Google Shape;143;p61"/>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4" name="Google Shape;144;p61"/>
          <p:cNvSpPr txBox="1"/>
          <p:nvPr>
            <p:ph idx="11" type="ftr"/>
          </p:nvPr>
        </p:nvSpPr>
        <p:spPr>
          <a:xfrm>
            <a:off x="3859305" y="6423585"/>
            <a:ext cx="331694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61"/>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5400">
                <a:solidFill>
                  <a:srgbClr val="B86EB8"/>
                </a:solidFill>
                <a:latin typeface="Times New Roman"/>
                <a:ea typeface="Times New Roman"/>
                <a:cs typeface="Times New Roman"/>
                <a:sym typeface="Times New Roman"/>
              </a:rPr>
              <a:t>+</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46" name="Shape 146"/>
        <p:cNvGrpSpPr/>
        <p:nvPr/>
      </p:nvGrpSpPr>
      <p:grpSpPr>
        <a:xfrm>
          <a:off x="0" y="0"/>
          <a:ext cx="0" cy="0"/>
          <a:chOff x="0" y="0"/>
          <a:chExt cx="0" cy="0"/>
        </a:xfrm>
      </p:grpSpPr>
      <p:sp>
        <p:nvSpPr>
          <p:cNvPr id="147" name="Google Shape;147;p62"/>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48" name="Google Shape;148;p62"/>
          <p:cNvSpPr txBox="1"/>
          <p:nvPr>
            <p:ph type="title"/>
          </p:nvPr>
        </p:nvSpPr>
        <p:spPr>
          <a:xfrm>
            <a:off x="4169404" y="3124200"/>
            <a:ext cx="3898272"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62"/>
          <p:cNvSpPr/>
          <p:nvPr>
            <p:ph idx="2" type="pic"/>
          </p:nvPr>
        </p:nvSpPr>
        <p:spPr>
          <a:xfrm>
            <a:off x="277906" y="228600"/>
            <a:ext cx="3460658" cy="6345238"/>
          </a:xfrm>
          <a:prstGeom prst="rect">
            <a:avLst/>
          </a:prstGeom>
          <a:noFill/>
          <a:ln>
            <a:noFill/>
          </a:ln>
        </p:spPr>
      </p:sp>
      <p:sp>
        <p:nvSpPr>
          <p:cNvPr id="150" name="Google Shape;150;p62"/>
          <p:cNvSpPr txBox="1"/>
          <p:nvPr>
            <p:ph idx="1" type="body"/>
          </p:nvPr>
        </p:nvSpPr>
        <p:spPr>
          <a:xfrm>
            <a:off x="4169404" y="3995737"/>
            <a:ext cx="3898272" cy="2147888"/>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1" name="Google Shape;151;p62"/>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2" name="Google Shape;152;p62"/>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6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54" name="Google Shape;154;p62"/>
          <p:cNvSpPr txBox="1"/>
          <p:nvPr/>
        </p:nvSpPr>
        <p:spPr>
          <a:xfrm>
            <a:off x="3990110" y="3370730"/>
            <a:ext cx="220568"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B86EB8"/>
                </a:solidFill>
                <a:latin typeface="Times New Roman"/>
                <a:ea typeface="Times New Roman"/>
                <a:cs typeface="Times New Roman"/>
                <a:sym typeface="Times New Roman"/>
              </a:rPr>
              <a:t>+ </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Pictures with Caption">
  <p:cSld name="2 Pictures with Caption">
    <p:spTree>
      <p:nvGrpSpPr>
        <p:cNvPr id="155" name="Shape 155"/>
        <p:cNvGrpSpPr/>
        <p:nvPr/>
      </p:nvGrpSpPr>
      <p:grpSpPr>
        <a:xfrm>
          <a:off x="0" y="0"/>
          <a:ext cx="0" cy="0"/>
          <a:chOff x="0" y="0"/>
          <a:chExt cx="0" cy="0"/>
        </a:xfrm>
      </p:grpSpPr>
      <p:sp>
        <p:nvSpPr>
          <p:cNvPr id="156" name="Google Shape;156;p63"/>
          <p:cNvSpPr/>
          <p:nvPr/>
        </p:nvSpPr>
        <p:spPr>
          <a:xfrm>
            <a:off x="282574" y="228600"/>
            <a:ext cx="6387167"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57" name="Google Shape;157;p63"/>
          <p:cNvSpPr txBox="1"/>
          <p:nvPr>
            <p:ph type="title"/>
          </p:nvPr>
        </p:nvSpPr>
        <p:spPr>
          <a:xfrm>
            <a:off x="380554" y="2571750"/>
            <a:ext cx="6181611"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600"/>
              <a:buFont typeface="Rockwel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63"/>
          <p:cNvSpPr txBox="1"/>
          <p:nvPr>
            <p:ph idx="1" type="body"/>
          </p:nvPr>
        </p:nvSpPr>
        <p:spPr>
          <a:xfrm>
            <a:off x="381094" y="3733800"/>
            <a:ext cx="6179566" cy="2392363"/>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59" name="Google Shape;159;p63"/>
          <p:cNvSpPr txBox="1"/>
          <p:nvPr>
            <p:ph idx="10" type="dt"/>
          </p:nvPr>
        </p:nvSpPr>
        <p:spPr>
          <a:xfrm>
            <a:off x="5212262" y="6235607"/>
            <a:ext cx="134839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63"/>
          <p:cNvSpPr txBox="1"/>
          <p:nvPr>
            <p:ph idx="11" type="ftr"/>
          </p:nvPr>
        </p:nvSpPr>
        <p:spPr>
          <a:xfrm>
            <a:off x="381095" y="6235607"/>
            <a:ext cx="46481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6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62" name="Google Shape;162;p63"/>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5400">
                <a:solidFill>
                  <a:srgbClr val="B86EB8"/>
                </a:solidFill>
                <a:latin typeface="Times New Roman"/>
                <a:ea typeface="Times New Roman"/>
                <a:cs typeface="Times New Roman"/>
                <a:sym typeface="Times New Roman"/>
              </a:rPr>
              <a:t>+</a:t>
            </a:r>
            <a:endParaRPr/>
          </a:p>
        </p:txBody>
      </p:sp>
      <p:sp>
        <p:nvSpPr>
          <p:cNvPr id="163" name="Google Shape;163;p63"/>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64" name="Google Shape;164;p63"/>
          <p:cNvSpPr/>
          <p:nvPr>
            <p:ph idx="2" type="pic"/>
          </p:nvPr>
        </p:nvSpPr>
        <p:spPr>
          <a:xfrm>
            <a:off x="6802438" y="2374940"/>
            <a:ext cx="2057400" cy="2039112"/>
          </a:xfrm>
          <a:prstGeom prst="rect">
            <a:avLst/>
          </a:prstGeom>
          <a:noFill/>
          <a:ln>
            <a:noFill/>
          </a:ln>
        </p:spPr>
      </p:sp>
      <p:sp>
        <p:nvSpPr>
          <p:cNvPr id="165" name="Google Shape;165;p63"/>
          <p:cNvSpPr/>
          <p:nvPr>
            <p:ph idx="3" type="pic"/>
          </p:nvPr>
        </p:nvSpPr>
        <p:spPr>
          <a:xfrm>
            <a:off x="6802438" y="4535424"/>
            <a:ext cx="2057400" cy="2039112"/>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p:cSld name="3 Pictures with Caption">
    <p:spTree>
      <p:nvGrpSpPr>
        <p:cNvPr id="166" name="Shape 166"/>
        <p:cNvGrpSpPr/>
        <p:nvPr/>
      </p:nvGrpSpPr>
      <p:grpSpPr>
        <a:xfrm>
          <a:off x="0" y="0"/>
          <a:ext cx="0" cy="0"/>
          <a:chOff x="0" y="0"/>
          <a:chExt cx="0" cy="0"/>
        </a:xfrm>
      </p:grpSpPr>
      <p:sp>
        <p:nvSpPr>
          <p:cNvPr id="167" name="Google Shape;167;p64"/>
          <p:cNvSpPr/>
          <p:nvPr/>
        </p:nvSpPr>
        <p:spPr>
          <a:xfrm>
            <a:off x="282575" y="228600"/>
            <a:ext cx="423545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68" name="Google Shape;168;p64"/>
          <p:cNvSpPr txBox="1"/>
          <p:nvPr>
            <p:ph type="title"/>
          </p:nvPr>
        </p:nvSpPr>
        <p:spPr>
          <a:xfrm>
            <a:off x="380554" y="2571750"/>
            <a:ext cx="401663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2600"/>
              <a:buFont typeface="Rockwell"/>
              <a:buNone/>
              <a:defRPr b="0" sz="2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64"/>
          <p:cNvSpPr txBox="1"/>
          <p:nvPr>
            <p:ph idx="1" type="body"/>
          </p:nvPr>
        </p:nvSpPr>
        <p:spPr>
          <a:xfrm>
            <a:off x="381094" y="3733800"/>
            <a:ext cx="4015304" cy="2392363"/>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1050"/>
              <a:buNone/>
              <a:defRPr sz="1400">
                <a:solidFill>
                  <a:schemeClr val="lt1"/>
                </a:solidFi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0" name="Google Shape;170;p64"/>
          <p:cNvSpPr txBox="1"/>
          <p:nvPr>
            <p:ph idx="10" type="dt"/>
          </p:nvPr>
        </p:nvSpPr>
        <p:spPr>
          <a:xfrm>
            <a:off x="3048000" y="6235607"/>
            <a:ext cx="1348398"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64"/>
          <p:cNvSpPr txBox="1"/>
          <p:nvPr>
            <p:ph idx="11" type="ftr"/>
          </p:nvPr>
        </p:nvSpPr>
        <p:spPr>
          <a:xfrm>
            <a:off x="381095" y="6235607"/>
            <a:ext cx="2590705"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64"/>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64"/>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5400">
                <a:solidFill>
                  <a:srgbClr val="B86EB8"/>
                </a:solidFill>
                <a:latin typeface="Times New Roman"/>
                <a:ea typeface="Times New Roman"/>
                <a:cs typeface="Times New Roman"/>
                <a:sym typeface="Times New Roman"/>
              </a:rPr>
              <a:t>+</a:t>
            </a:r>
            <a:endParaRPr/>
          </a:p>
        </p:txBody>
      </p:sp>
      <p:sp>
        <p:nvSpPr>
          <p:cNvPr id="174" name="Google Shape;174;p64"/>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75" name="Google Shape;175;p64"/>
          <p:cNvSpPr/>
          <p:nvPr/>
        </p:nvSpPr>
        <p:spPr>
          <a:xfrm>
            <a:off x="4624388" y="4534726"/>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76" name="Google Shape;176;p64"/>
          <p:cNvSpPr/>
          <p:nvPr>
            <p:ph idx="2" type="pic"/>
          </p:nvPr>
        </p:nvSpPr>
        <p:spPr>
          <a:xfrm>
            <a:off x="4624388" y="228600"/>
            <a:ext cx="2057400" cy="2039112"/>
          </a:xfrm>
          <a:prstGeom prst="rect">
            <a:avLst/>
          </a:prstGeom>
          <a:noFill/>
          <a:ln>
            <a:noFill/>
          </a:ln>
        </p:spPr>
      </p:sp>
      <p:sp>
        <p:nvSpPr>
          <p:cNvPr id="177" name="Google Shape;177;p64"/>
          <p:cNvSpPr/>
          <p:nvPr>
            <p:ph idx="3" type="pic"/>
          </p:nvPr>
        </p:nvSpPr>
        <p:spPr>
          <a:xfrm>
            <a:off x="4624388" y="2381663"/>
            <a:ext cx="2057400" cy="2039112"/>
          </a:xfrm>
          <a:prstGeom prst="rect">
            <a:avLst/>
          </a:prstGeom>
          <a:noFill/>
          <a:ln>
            <a:noFill/>
          </a:ln>
        </p:spPr>
      </p:sp>
      <p:sp>
        <p:nvSpPr>
          <p:cNvPr id="178" name="Google Shape;178;p64"/>
          <p:cNvSpPr/>
          <p:nvPr>
            <p:ph idx="4" type="pic"/>
          </p:nvPr>
        </p:nvSpPr>
        <p:spPr>
          <a:xfrm>
            <a:off x="6803136" y="2381662"/>
            <a:ext cx="2057400" cy="4187952"/>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s with Caption, Alt.">
  <p:cSld name="3 Pictures with Caption, Alt.">
    <p:spTree>
      <p:nvGrpSpPr>
        <p:cNvPr id="179" name="Shape 179"/>
        <p:cNvGrpSpPr/>
        <p:nvPr/>
      </p:nvGrpSpPr>
      <p:grpSpPr>
        <a:xfrm>
          <a:off x="0" y="0"/>
          <a:ext cx="0" cy="0"/>
          <a:chOff x="0" y="0"/>
          <a:chExt cx="0" cy="0"/>
        </a:xfrm>
      </p:grpSpPr>
      <p:sp>
        <p:nvSpPr>
          <p:cNvPr id="180" name="Google Shape;180;p65"/>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81" name="Google Shape;181;p65"/>
          <p:cNvSpPr txBox="1"/>
          <p:nvPr>
            <p:ph type="title"/>
          </p:nvPr>
        </p:nvSpPr>
        <p:spPr>
          <a:xfrm>
            <a:off x="4953000" y="3124200"/>
            <a:ext cx="3108960" cy="8715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65"/>
          <p:cNvSpPr/>
          <p:nvPr>
            <p:ph idx="2" type="pic"/>
          </p:nvPr>
        </p:nvSpPr>
        <p:spPr>
          <a:xfrm>
            <a:off x="277905" y="2365248"/>
            <a:ext cx="4240119" cy="4187952"/>
          </a:xfrm>
          <a:prstGeom prst="rect">
            <a:avLst/>
          </a:prstGeom>
          <a:noFill/>
          <a:ln>
            <a:noFill/>
          </a:ln>
        </p:spPr>
      </p:sp>
      <p:sp>
        <p:nvSpPr>
          <p:cNvPr id="183" name="Google Shape;183;p65"/>
          <p:cNvSpPr txBox="1"/>
          <p:nvPr>
            <p:ph idx="1" type="body"/>
          </p:nvPr>
        </p:nvSpPr>
        <p:spPr>
          <a:xfrm>
            <a:off x="4953000" y="3995737"/>
            <a:ext cx="3108960" cy="2147888"/>
          </a:xfrm>
          <a:prstGeom prst="rect">
            <a:avLst/>
          </a:prstGeom>
          <a:noFill/>
          <a:ln>
            <a:noFill/>
          </a:ln>
        </p:spPr>
        <p:txBody>
          <a:bodyPr anchorCtr="0" anchor="t" bIns="45700" lIns="91425" spcFirstLastPara="1" rIns="91425" wrap="square" tIns="45700">
            <a:normAutofit/>
          </a:bodyPr>
          <a:lstStyle>
            <a:lvl1pPr indent="-228600" lvl="0" marL="457200" algn="l">
              <a:spcBef>
                <a:spcPts val="20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84" name="Google Shape;184;p65"/>
          <p:cNvSpPr txBox="1"/>
          <p:nvPr>
            <p:ph idx="10" type="dt"/>
          </p:nvPr>
        </p:nvSpPr>
        <p:spPr>
          <a:xfrm>
            <a:off x="7391399" y="6423585"/>
            <a:ext cx="1537447"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65"/>
          <p:cNvSpPr txBox="1"/>
          <p:nvPr>
            <p:ph idx="11" type="ftr"/>
          </p:nvPr>
        </p:nvSpPr>
        <p:spPr>
          <a:xfrm>
            <a:off x="4191000" y="6423585"/>
            <a:ext cx="300513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65"/>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187" name="Google Shape;187;p65"/>
          <p:cNvSpPr txBox="1"/>
          <p:nvPr/>
        </p:nvSpPr>
        <p:spPr>
          <a:xfrm>
            <a:off x="4750361" y="3370730"/>
            <a:ext cx="220568"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B86EB8"/>
                </a:solidFill>
                <a:latin typeface="Times New Roman"/>
                <a:ea typeface="Times New Roman"/>
                <a:cs typeface="Times New Roman"/>
                <a:sym typeface="Times New Roman"/>
              </a:rPr>
              <a:t>+ </a:t>
            </a:r>
            <a:endParaRPr/>
          </a:p>
        </p:txBody>
      </p:sp>
      <p:sp>
        <p:nvSpPr>
          <p:cNvPr id="188" name="Google Shape;188;p65"/>
          <p:cNvSpPr/>
          <p:nvPr>
            <p:ph idx="3" type="pic"/>
          </p:nvPr>
        </p:nvSpPr>
        <p:spPr>
          <a:xfrm>
            <a:off x="277905" y="228600"/>
            <a:ext cx="2057400" cy="2039112"/>
          </a:xfrm>
          <a:prstGeom prst="rect">
            <a:avLst/>
          </a:prstGeom>
          <a:noFill/>
          <a:ln>
            <a:noFill/>
          </a:ln>
        </p:spPr>
      </p:sp>
      <p:sp>
        <p:nvSpPr>
          <p:cNvPr id="189" name="Google Shape;189;p65"/>
          <p:cNvSpPr/>
          <p:nvPr>
            <p:ph idx="4" type="pic"/>
          </p:nvPr>
        </p:nvSpPr>
        <p:spPr>
          <a:xfrm>
            <a:off x="2460625" y="228600"/>
            <a:ext cx="2057400" cy="2039112"/>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90" name="Shape 190"/>
        <p:cNvGrpSpPr/>
        <p:nvPr/>
      </p:nvGrpSpPr>
      <p:grpSpPr>
        <a:xfrm>
          <a:off x="0" y="0"/>
          <a:ext cx="0" cy="0"/>
          <a:chOff x="0" y="0"/>
          <a:chExt cx="0" cy="0"/>
        </a:xfrm>
      </p:grpSpPr>
      <p:sp>
        <p:nvSpPr>
          <p:cNvPr id="191" name="Google Shape;191;p66"/>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192" name="Google Shape;192;p66"/>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
        <p:nvSpPr>
          <p:cNvPr id="193" name="Google Shape;193;p6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66"/>
          <p:cNvSpPr txBox="1"/>
          <p:nvPr>
            <p:ph idx="1" type="body"/>
          </p:nvPr>
        </p:nvSpPr>
        <p:spPr>
          <a:xfrm rot="5400000">
            <a:off x="2204149" y="275525"/>
            <a:ext cx="4144963" cy="7556313"/>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5" name="Google Shape;195;p6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6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6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above Caption" type="picTx">
  <p:cSld name="PICTURE_WITH_CAPTION_TEXT">
    <p:spTree>
      <p:nvGrpSpPr>
        <p:cNvPr id="26" name="Shape 26"/>
        <p:cNvGrpSpPr/>
        <p:nvPr/>
      </p:nvGrpSpPr>
      <p:grpSpPr>
        <a:xfrm>
          <a:off x="0" y="0"/>
          <a:ext cx="0" cy="0"/>
          <a:chOff x="0" y="0"/>
          <a:chExt cx="0" cy="0"/>
        </a:xfrm>
      </p:grpSpPr>
      <p:sp>
        <p:nvSpPr>
          <p:cNvPr id="27" name="Google Shape;27;p49"/>
          <p:cNvSpPr txBox="1"/>
          <p:nvPr>
            <p:ph type="title"/>
          </p:nvPr>
        </p:nvSpPr>
        <p:spPr>
          <a:xfrm>
            <a:off x="506505" y="4424082"/>
            <a:ext cx="6191157" cy="83371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600"/>
              <a:buFont typeface="Rockwell"/>
              <a:buNone/>
              <a:defRPr b="0"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9"/>
          <p:cNvSpPr/>
          <p:nvPr>
            <p:ph idx="2" type="pic"/>
          </p:nvPr>
        </p:nvSpPr>
        <p:spPr>
          <a:xfrm>
            <a:off x="277905" y="228600"/>
            <a:ext cx="6378389" cy="4187952"/>
          </a:xfrm>
          <a:prstGeom prst="rect">
            <a:avLst/>
          </a:prstGeom>
          <a:noFill/>
          <a:ln>
            <a:noFill/>
          </a:ln>
        </p:spPr>
      </p:sp>
      <p:sp>
        <p:nvSpPr>
          <p:cNvPr id="29" name="Google Shape;29;p49"/>
          <p:cNvSpPr txBox="1"/>
          <p:nvPr>
            <p:ph idx="1" type="body"/>
          </p:nvPr>
        </p:nvSpPr>
        <p:spPr>
          <a:xfrm>
            <a:off x="506505" y="5257799"/>
            <a:ext cx="6191157" cy="885825"/>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1050"/>
              <a:buNone/>
              <a:defRPr sz="1400"/>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30" name="Google Shape;30;p49"/>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9"/>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9"/>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33" name="Google Shape;33;p49"/>
          <p:cNvSpPr/>
          <p:nvPr/>
        </p:nvSpPr>
        <p:spPr>
          <a:xfrm>
            <a:off x="6802438" y="22860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4" name="Google Shape;34;p49"/>
          <p:cNvSpPr/>
          <p:nvPr/>
        </p:nvSpPr>
        <p:spPr>
          <a:xfrm>
            <a:off x="6802438" y="2377440"/>
            <a:ext cx="2057400" cy="203911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5" name="Google Shape;35;p49"/>
          <p:cNvSpPr txBox="1"/>
          <p:nvPr/>
        </p:nvSpPr>
        <p:spPr>
          <a:xfrm>
            <a:off x="327212" y="4632792"/>
            <a:ext cx="220568" cy="369332"/>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2400">
                <a:solidFill>
                  <a:srgbClr val="B86EB8"/>
                </a:solidFill>
                <a:latin typeface="Times New Roman"/>
                <a:ea typeface="Times New Roman"/>
                <a:cs typeface="Times New Roman"/>
                <a:sym typeface="Times New Roman"/>
              </a:rPr>
              <a:t>+ </a:t>
            </a: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98" name="Shape 198"/>
        <p:cNvGrpSpPr/>
        <p:nvPr/>
      </p:nvGrpSpPr>
      <p:grpSpPr>
        <a:xfrm>
          <a:off x="0" y="0"/>
          <a:ext cx="0" cy="0"/>
          <a:chOff x="0" y="0"/>
          <a:chExt cx="0" cy="0"/>
        </a:xfrm>
      </p:grpSpPr>
      <p:sp>
        <p:nvSpPr>
          <p:cNvPr id="199" name="Google Shape;199;p67"/>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200" name="Google Shape;200;p67"/>
          <p:cNvSpPr txBox="1"/>
          <p:nvPr>
            <p:ph type="title"/>
          </p:nvPr>
        </p:nvSpPr>
        <p:spPr>
          <a:xfrm rot="5400000">
            <a:off x="5750720" y="3199794"/>
            <a:ext cx="5171422" cy="681318"/>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67"/>
          <p:cNvSpPr txBox="1"/>
          <p:nvPr>
            <p:ph idx="1" type="body"/>
          </p:nvPr>
        </p:nvSpPr>
        <p:spPr>
          <a:xfrm rot="5400000">
            <a:off x="1293765" y="122190"/>
            <a:ext cx="5184869" cy="68580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02" name="Google Shape;202;p6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6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6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205" name="Google Shape;205;p67"/>
          <p:cNvSpPr txBox="1"/>
          <p:nvPr/>
        </p:nvSpPr>
        <p:spPr>
          <a:xfrm rot="-5400000">
            <a:off x="8593111" y="561668"/>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 name="Shape 36"/>
        <p:cNvGrpSpPr/>
        <p:nvPr/>
      </p:nvGrpSpPr>
      <p:grpSpPr>
        <a:xfrm>
          <a:off x="0" y="0"/>
          <a:ext cx="0" cy="0"/>
          <a:chOff x="0" y="0"/>
          <a:chExt cx="0" cy="0"/>
        </a:xfrm>
      </p:grpSpPr>
      <p:sp>
        <p:nvSpPr>
          <p:cNvPr id="37" name="Google Shape;37;p50"/>
          <p:cNvSpPr/>
          <p:nvPr/>
        </p:nvSpPr>
        <p:spPr>
          <a:xfrm>
            <a:off x="8166847" y="282573"/>
            <a:ext cx="685800" cy="30221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38" name="Google Shape;38;p50"/>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0"/>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41" name="Shape 41"/>
        <p:cNvGrpSpPr/>
        <p:nvPr/>
      </p:nvGrpSpPr>
      <p:grpSpPr>
        <a:xfrm>
          <a:off x="0" y="0"/>
          <a:ext cx="0" cy="0"/>
          <a:chOff x="0" y="0"/>
          <a:chExt cx="0" cy="0"/>
        </a:xfrm>
      </p:grpSpPr>
      <p:sp>
        <p:nvSpPr>
          <p:cNvPr id="42" name="Google Shape;42;p51"/>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43" name="Google Shape;43;p5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1"/>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51"/>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1"/>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1"/>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51"/>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
        <p:nvSpPr>
          <p:cNvPr id="49" name="Google Shape;49;p51"/>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Alt.">
  <p:cSld name="Title and Content, Alt.">
    <p:spTree>
      <p:nvGrpSpPr>
        <p:cNvPr id="50" name="Shape 50"/>
        <p:cNvGrpSpPr/>
        <p:nvPr/>
      </p:nvGrpSpPr>
      <p:grpSpPr>
        <a:xfrm>
          <a:off x="0" y="0"/>
          <a:ext cx="0" cy="0"/>
          <a:chOff x="0" y="0"/>
          <a:chExt cx="0" cy="0"/>
        </a:xfrm>
      </p:grpSpPr>
      <p:sp>
        <p:nvSpPr>
          <p:cNvPr id="51" name="Google Shape;51;p52"/>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52" name="Google Shape;52;p52"/>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52"/>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a:lvl1pPr>
            <a:lvl2pPr indent="-314325" lvl="1" marL="914400" algn="l">
              <a:spcBef>
                <a:spcPts val="600"/>
              </a:spcBef>
              <a:spcAft>
                <a:spcPts val="0"/>
              </a:spcAft>
              <a:buSzPts val="1350"/>
              <a:buChar char="■"/>
              <a:defRPr/>
            </a:lvl2pPr>
            <a:lvl3pPr indent="-314325" lvl="2" marL="1371600" algn="l">
              <a:spcBef>
                <a:spcPts val="600"/>
              </a:spcBef>
              <a:spcAft>
                <a:spcPts val="0"/>
              </a:spcAft>
              <a:buSzPts val="1350"/>
              <a:buChar char="■"/>
              <a:defRPr/>
            </a:lvl3pPr>
            <a:lvl4pPr indent="-314325" lvl="3" marL="1828800" algn="l">
              <a:spcBef>
                <a:spcPts val="600"/>
              </a:spcBef>
              <a:spcAft>
                <a:spcPts val="0"/>
              </a:spcAft>
              <a:buSzPts val="1350"/>
              <a:buChar char="■"/>
              <a:defRPr/>
            </a:lvl4pPr>
            <a:lvl5pPr indent="-314325" lvl="4" marL="2286000" algn="l">
              <a:spcBef>
                <a:spcPts val="600"/>
              </a:spcBef>
              <a:spcAft>
                <a:spcPts val="0"/>
              </a:spcAft>
              <a:buSzPts val="135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54" name="Google Shape;54;p52"/>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5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52"/>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57" name="Google Shape;57;p52"/>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
        <p:nvSpPr>
          <p:cNvPr id="58" name="Google Shape;58;p52"/>
          <p:cNvSpPr txBox="1"/>
          <p:nvPr>
            <p:ph idx="2" type="body"/>
          </p:nvPr>
        </p:nvSpPr>
        <p:spPr>
          <a:xfrm>
            <a:off x="498518" y="1129553"/>
            <a:ext cx="7558960" cy="774700"/>
          </a:xfrm>
          <a:prstGeom prst="rect">
            <a:avLst/>
          </a:prstGeom>
          <a:noFill/>
          <a:ln>
            <a:noFill/>
          </a:ln>
        </p:spPr>
        <p:txBody>
          <a:bodyPr anchorCtr="0" anchor="t" bIns="45700" lIns="91425" spcFirstLastPara="1" rIns="91425" wrap="square" tIns="45700">
            <a:noAutofit/>
          </a:bodyPr>
          <a:lstStyle>
            <a:lvl1pPr indent="-228600" lvl="0" marL="457200" algn="l">
              <a:spcBef>
                <a:spcPts val="2000"/>
              </a:spcBef>
              <a:spcAft>
                <a:spcPts val="0"/>
              </a:spcAft>
              <a:buSzPts val="1800"/>
              <a:buNone/>
              <a:defRPr b="0" i="0" sz="2400" u="none" cap="none" strike="noStrike">
                <a:solidFill>
                  <a:schemeClr val="accent3"/>
                </a:solidFill>
                <a:latin typeface="Rockwell"/>
                <a:ea typeface="Rockwell"/>
                <a:cs typeface="Rockwell"/>
                <a:sym typeface="Rockwell"/>
              </a:defRPr>
            </a:lvl1pPr>
            <a:lvl2pPr indent="-228600" lvl="1" marL="914400" algn="l">
              <a:spcBef>
                <a:spcPts val="600"/>
              </a:spcBef>
              <a:spcAft>
                <a:spcPts val="0"/>
              </a:spcAft>
              <a:buSzPts val="900"/>
              <a:buNone/>
              <a:defRPr sz="1200"/>
            </a:lvl2pPr>
            <a:lvl3pPr indent="-228600" lvl="2" marL="1371600" algn="l">
              <a:spcBef>
                <a:spcPts val="600"/>
              </a:spcBef>
              <a:spcAft>
                <a:spcPts val="0"/>
              </a:spcAft>
              <a:buSzPts val="750"/>
              <a:buNone/>
              <a:defRPr sz="1000"/>
            </a:lvl3pPr>
            <a:lvl4pPr indent="-228600" lvl="3" marL="1828800" algn="l">
              <a:spcBef>
                <a:spcPts val="600"/>
              </a:spcBef>
              <a:spcAft>
                <a:spcPts val="0"/>
              </a:spcAft>
              <a:buSzPts val="675"/>
              <a:buNone/>
              <a:defRPr sz="900"/>
            </a:lvl4pPr>
            <a:lvl5pPr indent="-228600" lvl="4" marL="2286000" algn="l">
              <a:spcBef>
                <a:spcPts val="600"/>
              </a:spcBef>
              <a:spcAft>
                <a:spcPts val="0"/>
              </a:spcAft>
              <a:buSzPts val="675"/>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59" name="Shape 59"/>
        <p:cNvGrpSpPr/>
        <p:nvPr/>
      </p:nvGrpSpPr>
      <p:grpSpPr>
        <a:xfrm>
          <a:off x="0" y="0"/>
          <a:ext cx="0" cy="0"/>
          <a:chOff x="0" y="0"/>
          <a:chExt cx="0" cy="0"/>
        </a:xfrm>
      </p:grpSpPr>
      <p:sp>
        <p:nvSpPr>
          <p:cNvPr id="60" name="Google Shape;60;p53"/>
          <p:cNvSpPr/>
          <p:nvPr/>
        </p:nvSpPr>
        <p:spPr>
          <a:xfrm>
            <a:off x="8166847" y="282574"/>
            <a:ext cx="685800"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61" name="Google Shape;61;p53"/>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
        <p:nvSpPr>
          <p:cNvPr id="62" name="Google Shape;62;p53"/>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3600"/>
              <a:buFont typeface="Rockwel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53"/>
          <p:cNvSpPr txBox="1"/>
          <p:nvPr>
            <p:ph idx="1" type="body"/>
          </p:nvPr>
        </p:nvSpPr>
        <p:spPr>
          <a:xfrm>
            <a:off x="497541"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4" name="Google Shape;64;p53"/>
          <p:cNvSpPr txBox="1"/>
          <p:nvPr>
            <p:ph idx="2" type="body"/>
          </p:nvPr>
        </p:nvSpPr>
        <p:spPr>
          <a:xfrm>
            <a:off x="4399878" y="2447365"/>
            <a:ext cx="3657600" cy="3678797"/>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5" name="Google Shape;65;p53"/>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5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3"/>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53"/>
          <p:cNvSpPr txBox="1"/>
          <p:nvPr>
            <p:ph idx="3" type="body"/>
          </p:nvPr>
        </p:nvSpPr>
        <p:spPr>
          <a:xfrm>
            <a:off x="497541" y="2070847"/>
            <a:ext cx="3657600" cy="322729"/>
          </a:xfrm>
          <a:prstGeom prst="rect">
            <a:avLst/>
          </a:prstGeom>
          <a:solidFill>
            <a:schemeClr val="accent3"/>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9" name="Google Shape;69;p53"/>
          <p:cNvSpPr txBox="1"/>
          <p:nvPr>
            <p:ph idx="4" type="body"/>
          </p:nvPr>
        </p:nvSpPr>
        <p:spPr>
          <a:xfrm>
            <a:off x="4399878" y="2070847"/>
            <a:ext cx="3657600" cy="322729"/>
          </a:xfrm>
          <a:prstGeom prst="rect">
            <a:avLst/>
          </a:prstGeom>
          <a:solidFill>
            <a:srgbClr val="A2A2C1"/>
          </a:solidFill>
          <a:ln>
            <a:noFill/>
          </a:ln>
        </p:spPr>
        <p:txBody>
          <a:bodyPr anchorCtr="0" anchor="ctr" bIns="0" lIns="91425" spcFirstLastPara="1" rIns="91425" wrap="square" tIns="0">
            <a:noAutofit/>
          </a:bodyPr>
          <a:lstStyle>
            <a:lvl1pPr indent="-228600" lvl="0" marL="457200" algn="ctr">
              <a:spcBef>
                <a:spcPts val="0"/>
              </a:spcBef>
              <a:spcAft>
                <a:spcPts val="0"/>
              </a:spcAft>
              <a:buSzPts val="1350"/>
              <a:buNone/>
              <a:defRPr b="0" sz="1800">
                <a:solidFill>
                  <a:schemeClr val="lt1"/>
                </a:solidFill>
              </a:defRPr>
            </a:lvl1pPr>
            <a:lvl2pPr indent="-228600" lvl="1" marL="914400" algn="l">
              <a:spcBef>
                <a:spcPts val="600"/>
              </a:spcBef>
              <a:spcAft>
                <a:spcPts val="0"/>
              </a:spcAft>
              <a:buSzPts val="1500"/>
              <a:buNone/>
              <a:defRPr b="1" sz="2000"/>
            </a:lvl2pPr>
            <a:lvl3pPr indent="-228600" lvl="2" marL="1371600" algn="l">
              <a:spcBef>
                <a:spcPts val="600"/>
              </a:spcBef>
              <a:spcAft>
                <a:spcPts val="0"/>
              </a:spcAft>
              <a:buSzPts val="1350"/>
              <a:buNone/>
              <a:defRPr b="1" sz="1800"/>
            </a:lvl3pPr>
            <a:lvl4pPr indent="-228600" lvl="3" marL="1828800" algn="l">
              <a:spcBef>
                <a:spcPts val="600"/>
              </a:spcBef>
              <a:spcAft>
                <a:spcPts val="0"/>
              </a:spcAft>
              <a:buSzPts val="1200"/>
              <a:buNone/>
              <a:defRPr b="1" sz="1600"/>
            </a:lvl4pPr>
            <a:lvl5pPr indent="-228600" lvl="4" marL="2286000" algn="l">
              <a:spcBef>
                <a:spcPts val="600"/>
              </a:spcBef>
              <a:spcAft>
                <a:spcPts val="0"/>
              </a:spcAft>
              <a:buSzPts val="12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with 2 Pictures">
  <p:cSld name="Title Slide with 2 Pictures">
    <p:spTree>
      <p:nvGrpSpPr>
        <p:cNvPr id="70" name="Shape 70"/>
        <p:cNvGrpSpPr/>
        <p:nvPr/>
      </p:nvGrpSpPr>
      <p:grpSpPr>
        <a:xfrm>
          <a:off x="0" y="0"/>
          <a:ext cx="0" cy="0"/>
          <a:chOff x="0" y="0"/>
          <a:chExt cx="0" cy="0"/>
        </a:xfrm>
      </p:grpSpPr>
      <p:sp>
        <p:nvSpPr>
          <p:cNvPr id="71" name="Google Shape;71;p54"/>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2800"/>
              <a:buFont typeface="Rockwell"/>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54"/>
          <p:cNvSpPr txBox="1"/>
          <p:nvPr>
            <p:ph idx="1" type="subTitle"/>
          </p:nvPr>
        </p:nvSpPr>
        <p:spPr>
          <a:xfrm>
            <a:off x="4800600" y="5562599"/>
            <a:ext cx="4038600" cy="748553"/>
          </a:xfrm>
          <a:prstGeom prst="rect">
            <a:avLst/>
          </a:prstGeom>
          <a:noFill/>
          <a:ln>
            <a:noFill/>
          </a:ln>
        </p:spPr>
        <p:txBody>
          <a:bodyPr anchorCtr="0" anchor="t" bIns="45700" lIns="91425" spcFirstLastPara="1" rIns="91425" wrap="square" tIns="45700">
            <a:normAutofit/>
          </a:bodyPr>
          <a:lstStyle>
            <a:lvl1pPr lvl="0" algn="l">
              <a:spcBef>
                <a:spcPts val="300"/>
              </a:spcBef>
              <a:spcAft>
                <a:spcPts val="0"/>
              </a:spcAft>
              <a:buSzPts val="1050"/>
              <a:buNone/>
              <a:defRPr sz="1400">
                <a:solidFill>
                  <a:srgbClr val="888888"/>
                </a:solidFill>
              </a:defRPr>
            </a:lvl1pPr>
            <a:lvl2pPr lvl="1" algn="ctr">
              <a:spcBef>
                <a:spcPts val="600"/>
              </a:spcBef>
              <a:spcAft>
                <a:spcPts val="0"/>
              </a:spcAft>
              <a:buSzPts val="1350"/>
              <a:buNone/>
              <a:defRPr>
                <a:solidFill>
                  <a:srgbClr val="888888"/>
                </a:solidFill>
              </a:defRPr>
            </a:lvl2pPr>
            <a:lvl3pPr lvl="2" algn="ctr">
              <a:spcBef>
                <a:spcPts val="600"/>
              </a:spcBef>
              <a:spcAft>
                <a:spcPts val="0"/>
              </a:spcAft>
              <a:buSzPts val="1350"/>
              <a:buNone/>
              <a:defRPr>
                <a:solidFill>
                  <a:srgbClr val="888888"/>
                </a:solidFill>
              </a:defRPr>
            </a:lvl3pPr>
            <a:lvl4pPr lvl="3" algn="ctr">
              <a:spcBef>
                <a:spcPts val="600"/>
              </a:spcBef>
              <a:spcAft>
                <a:spcPts val="0"/>
              </a:spcAft>
              <a:buSzPts val="1350"/>
              <a:buNone/>
              <a:defRPr>
                <a:solidFill>
                  <a:srgbClr val="888888"/>
                </a:solidFill>
              </a:defRPr>
            </a:lvl4pPr>
            <a:lvl5pPr lvl="4" algn="ctr">
              <a:spcBef>
                <a:spcPts val="600"/>
              </a:spcBef>
              <a:spcAft>
                <a:spcPts val="0"/>
              </a:spcAft>
              <a:buSzPts val="135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73" name="Google Shape;73;p54"/>
          <p:cNvSpPr txBox="1"/>
          <p:nvPr>
            <p:ph idx="10" type="dt"/>
          </p:nvPr>
        </p:nvSpPr>
        <p:spPr>
          <a:xfrm>
            <a:off x="4800600" y="6425640"/>
            <a:ext cx="1232647"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4"/>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4"/>
          <p:cNvSpPr/>
          <p:nvPr/>
        </p:nvSpPr>
        <p:spPr>
          <a:xfrm>
            <a:off x="282575" y="228600"/>
            <a:ext cx="4235450" cy="418795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6" name="Google Shape;76;p54"/>
          <p:cNvSpPr/>
          <p:nvPr/>
        </p:nvSpPr>
        <p:spPr>
          <a:xfrm>
            <a:off x="6802438" y="228600"/>
            <a:ext cx="2057400" cy="2039112"/>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7" name="Google Shape;77;p54"/>
          <p:cNvSpPr/>
          <p:nvPr/>
        </p:nvSpPr>
        <p:spPr>
          <a:xfrm>
            <a:off x="4624388" y="2377440"/>
            <a:ext cx="2057400" cy="2039112"/>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78" name="Google Shape;78;p54"/>
          <p:cNvSpPr/>
          <p:nvPr>
            <p:ph idx="2" type="pic"/>
          </p:nvPr>
        </p:nvSpPr>
        <p:spPr>
          <a:xfrm>
            <a:off x="4624388" y="228600"/>
            <a:ext cx="2057400" cy="2039112"/>
          </a:xfrm>
          <a:prstGeom prst="rect">
            <a:avLst/>
          </a:prstGeom>
          <a:noFill/>
          <a:ln>
            <a:noFill/>
          </a:ln>
        </p:spPr>
      </p:sp>
      <p:sp>
        <p:nvSpPr>
          <p:cNvPr id="79" name="Google Shape;79;p54"/>
          <p:cNvSpPr/>
          <p:nvPr>
            <p:ph idx="3" type="pic"/>
          </p:nvPr>
        </p:nvSpPr>
        <p:spPr>
          <a:xfrm>
            <a:off x="6802438" y="2377440"/>
            <a:ext cx="2057400" cy="2039112"/>
          </a:xfrm>
          <a:prstGeom prst="rect">
            <a:avLst/>
          </a:prstGeom>
          <a:noFill/>
          <a:ln>
            <a:noFill/>
          </a:ln>
        </p:spPr>
      </p:sp>
      <p:sp>
        <p:nvSpPr>
          <p:cNvPr id="80" name="Google Shape;80;p54"/>
          <p:cNvSpPr txBox="1"/>
          <p:nvPr>
            <p:ph idx="4" type="body"/>
          </p:nvPr>
        </p:nvSpPr>
        <p:spPr>
          <a:xfrm>
            <a:off x="857250" y="1779494"/>
            <a:ext cx="3086100" cy="2040905"/>
          </a:xfrm>
          <a:prstGeom prst="rect">
            <a:avLst/>
          </a:prstGeom>
          <a:noFill/>
          <a:ln>
            <a:noFill/>
          </a:ln>
        </p:spPr>
        <p:txBody>
          <a:bodyPr anchorCtr="0" anchor="t" bIns="45700" lIns="45700" spcFirstLastPara="1" rIns="45700" wrap="square" tIns="45700">
            <a:noAutofit/>
          </a:bodyPr>
          <a:lstStyle>
            <a:lvl1pPr indent="-228600" lvl="0" marL="457200" algn="ctr">
              <a:spcBef>
                <a:spcPts val="2000"/>
              </a:spcBef>
              <a:spcAft>
                <a:spcPts val="0"/>
              </a:spcAft>
              <a:buSzPts val="3450"/>
              <a:buNone/>
              <a:defRPr sz="4600">
                <a:solidFill>
                  <a:schemeClr val="lt1"/>
                </a:solidFill>
              </a:defRPr>
            </a:lvl1pPr>
            <a:lvl2pPr indent="-285750" lvl="1" marL="914400" algn="l">
              <a:spcBef>
                <a:spcPts val="600"/>
              </a:spcBef>
              <a:spcAft>
                <a:spcPts val="0"/>
              </a:spcAft>
              <a:buSzPts val="900"/>
              <a:buChar char="■"/>
              <a:defRPr sz="1200"/>
            </a:lvl2pPr>
            <a:lvl3pPr indent="-276225" lvl="2" marL="1371600" algn="l">
              <a:spcBef>
                <a:spcPts val="600"/>
              </a:spcBef>
              <a:spcAft>
                <a:spcPts val="0"/>
              </a:spcAft>
              <a:buSzPts val="750"/>
              <a:buChar char="■"/>
              <a:defRPr sz="1000"/>
            </a:lvl3pPr>
            <a:lvl4pPr indent="-271462" lvl="3" marL="1828800" algn="l">
              <a:spcBef>
                <a:spcPts val="600"/>
              </a:spcBef>
              <a:spcAft>
                <a:spcPts val="0"/>
              </a:spcAft>
              <a:buSzPts val="675"/>
              <a:buChar char="■"/>
              <a:defRPr sz="900"/>
            </a:lvl4pPr>
            <a:lvl5pPr indent="-271462" lvl="4" marL="2286000" algn="l">
              <a:spcBef>
                <a:spcPts val="600"/>
              </a:spcBef>
              <a:spcAft>
                <a:spcPts val="0"/>
              </a:spcAft>
              <a:buSzPts val="675"/>
              <a:buChar char="■"/>
              <a:defRPr sz="900"/>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54"/>
          <p:cNvSpPr txBox="1"/>
          <p:nvPr/>
        </p:nvSpPr>
        <p:spPr>
          <a:xfrm>
            <a:off x="424891" y="174812"/>
            <a:ext cx="413309" cy="83099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5400">
                <a:solidFill>
                  <a:srgbClr val="B86EB8"/>
                </a:solidFill>
                <a:latin typeface="Times New Roman"/>
                <a:ea typeface="Times New Roman"/>
                <a:cs typeface="Times New Roman"/>
                <a:sym typeface="Times New Roman"/>
              </a:rPr>
              <a:t>+</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2" name="Shape 82"/>
        <p:cNvGrpSpPr/>
        <p:nvPr/>
      </p:nvGrpSpPr>
      <p:grpSpPr>
        <a:xfrm>
          <a:off x="0" y="0"/>
          <a:ext cx="0" cy="0"/>
          <a:chOff x="0" y="0"/>
          <a:chExt cx="0" cy="0"/>
        </a:xfrm>
      </p:grpSpPr>
      <p:sp>
        <p:nvSpPr>
          <p:cNvPr id="83" name="Google Shape;83;p55"/>
          <p:cNvSpPr/>
          <p:nvPr/>
        </p:nvSpPr>
        <p:spPr>
          <a:xfrm>
            <a:off x="658907" y="228600"/>
            <a:ext cx="8200930" cy="6345238"/>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84" name="Google Shape;84;p55"/>
          <p:cNvSpPr txBox="1"/>
          <p:nvPr>
            <p:ph type="title"/>
          </p:nvPr>
        </p:nvSpPr>
        <p:spPr>
          <a:xfrm>
            <a:off x="2286000" y="3124200"/>
            <a:ext cx="5638800" cy="1362075"/>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1"/>
              </a:buClr>
              <a:buSzPts val="3200"/>
              <a:buFont typeface="Rockwell"/>
              <a:buNone/>
              <a:defRPr b="0" sz="3200" cap="none">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55"/>
          <p:cNvSpPr txBox="1"/>
          <p:nvPr>
            <p:ph idx="1" type="body"/>
          </p:nvPr>
        </p:nvSpPr>
        <p:spPr>
          <a:xfrm>
            <a:off x="2286000" y="4495800"/>
            <a:ext cx="5638800" cy="1500187"/>
          </a:xfrm>
          <a:prstGeom prst="rect">
            <a:avLst/>
          </a:prstGeom>
          <a:noFill/>
          <a:ln>
            <a:noFill/>
          </a:ln>
        </p:spPr>
        <p:txBody>
          <a:bodyPr anchorCtr="0" anchor="t" bIns="45700" lIns="91425" spcFirstLastPara="1" rIns="91425" wrap="square" tIns="45700">
            <a:normAutofit/>
          </a:bodyPr>
          <a:lstStyle>
            <a:lvl1pPr indent="-228600" lvl="0" marL="457200" algn="l">
              <a:spcBef>
                <a:spcPts val="300"/>
              </a:spcBef>
              <a:spcAft>
                <a:spcPts val="0"/>
              </a:spcAft>
              <a:buSzPts val="1050"/>
              <a:buNone/>
              <a:defRPr sz="1400" cap="none">
                <a:solidFill>
                  <a:schemeClr val="lt1"/>
                </a:solidFill>
              </a:defRPr>
            </a:lvl1pPr>
            <a:lvl2pPr indent="-228600" lvl="1" marL="914400" algn="l">
              <a:spcBef>
                <a:spcPts val="600"/>
              </a:spcBef>
              <a:spcAft>
                <a:spcPts val="0"/>
              </a:spcAft>
              <a:buSzPts val="1350"/>
              <a:buNone/>
              <a:defRPr sz="1800">
                <a:solidFill>
                  <a:srgbClr val="888888"/>
                </a:solidFill>
              </a:defRPr>
            </a:lvl2pPr>
            <a:lvl3pPr indent="-228600" lvl="2" marL="1371600" algn="l">
              <a:spcBef>
                <a:spcPts val="600"/>
              </a:spcBef>
              <a:spcAft>
                <a:spcPts val="0"/>
              </a:spcAft>
              <a:buSzPts val="1200"/>
              <a:buNone/>
              <a:defRPr sz="1600">
                <a:solidFill>
                  <a:srgbClr val="888888"/>
                </a:solidFill>
              </a:defRPr>
            </a:lvl3pPr>
            <a:lvl4pPr indent="-228600" lvl="3" marL="1828800" algn="l">
              <a:spcBef>
                <a:spcPts val="600"/>
              </a:spcBef>
              <a:spcAft>
                <a:spcPts val="0"/>
              </a:spcAft>
              <a:buSzPts val="1050"/>
              <a:buNone/>
              <a:defRPr sz="1400">
                <a:solidFill>
                  <a:srgbClr val="888888"/>
                </a:solidFill>
              </a:defRPr>
            </a:lvl4pPr>
            <a:lvl5pPr indent="-228600" lvl="4" marL="2286000" algn="l">
              <a:spcBef>
                <a:spcPts val="600"/>
              </a:spcBef>
              <a:spcAft>
                <a:spcPts val="0"/>
              </a:spcAft>
              <a:buSzPts val="105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6" name="Google Shape;86;p55"/>
          <p:cNvSpPr txBox="1"/>
          <p:nvPr>
            <p:ph idx="10" type="dt"/>
          </p:nvPr>
        </p:nvSpPr>
        <p:spPr>
          <a:xfrm>
            <a:off x="658906" y="6248774"/>
            <a:ext cx="14746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55"/>
          <p:cNvSpPr txBox="1"/>
          <p:nvPr>
            <p:ph idx="11" type="ftr"/>
          </p:nvPr>
        </p:nvSpPr>
        <p:spPr>
          <a:xfrm>
            <a:off x="2286000" y="6248774"/>
            <a:ext cx="5638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55"/>
          <p:cNvSpPr txBox="1"/>
          <p:nvPr>
            <p:ph idx="12" type="sldNum"/>
          </p:nvPr>
        </p:nvSpPr>
        <p:spPr>
          <a:xfrm>
            <a:off x="8305800" y="624877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55"/>
          <p:cNvSpPr txBox="1"/>
          <p:nvPr/>
        </p:nvSpPr>
        <p:spPr>
          <a:xfrm>
            <a:off x="2003612" y="3110754"/>
            <a:ext cx="260909" cy="615553"/>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4000">
                <a:solidFill>
                  <a:srgbClr val="B86EB8"/>
                </a:solidFill>
                <a:latin typeface="Times New Roman"/>
                <a:ea typeface="Times New Roman"/>
                <a:cs typeface="Times New Roman"/>
                <a:sym typeface="Times New Roman"/>
              </a:rPr>
              <a:t>+</a:t>
            </a:r>
            <a:endParaRPr/>
          </a:p>
        </p:txBody>
      </p:sp>
      <p:sp>
        <p:nvSpPr>
          <p:cNvPr id="90" name="Google Shape;90;p55"/>
          <p:cNvSpPr/>
          <p:nvPr/>
        </p:nvSpPr>
        <p:spPr>
          <a:xfrm>
            <a:off x="285750" y="228600"/>
            <a:ext cx="212725" cy="6345238"/>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91" name="Shape 91"/>
        <p:cNvGrpSpPr/>
        <p:nvPr/>
      </p:nvGrpSpPr>
      <p:grpSpPr>
        <a:xfrm>
          <a:off x="0" y="0"/>
          <a:ext cx="0" cy="0"/>
          <a:chOff x="0" y="0"/>
          <a:chExt cx="0" cy="0"/>
        </a:xfrm>
      </p:grpSpPr>
      <p:sp>
        <p:nvSpPr>
          <p:cNvPr id="92" name="Google Shape;92;p56"/>
          <p:cNvSpPr/>
          <p:nvPr/>
        </p:nvSpPr>
        <p:spPr>
          <a:xfrm>
            <a:off x="8210550" y="282574"/>
            <a:ext cx="642097" cy="16002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93" name="Google Shape;93;p56"/>
          <p:cNvSpPr/>
          <p:nvPr/>
        </p:nvSpPr>
        <p:spPr>
          <a:xfrm>
            <a:off x="8068235" y="282574"/>
            <a:ext cx="91440" cy="16002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1"/>
              </a:solidFill>
              <a:latin typeface="Times New Roman"/>
              <a:ea typeface="Times New Roman"/>
              <a:cs typeface="Times New Roman"/>
              <a:sym typeface="Times New Roman"/>
            </a:endParaRPr>
          </a:p>
        </p:txBody>
      </p:sp>
      <p:sp>
        <p:nvSpPr>
          <p:cNvPr id="94" name="Google Shape;94;p56"/>
          <p:cNvSpPr txBox="1"/>
          <p:nvPr/>
        </p:nvSpPr>
        <p:spPr>
          <a:xfrm>
            <a:off x="223185" y="228600"/>
            <a:ext cx="260909"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lang="en-US" sz="3600">
                <a:solidFill>
                  <a:srgbClr val="B86EB8"/>
                </a:solidFill>
                <a:latin typeface="Times New Roman"/>
                <a:ea typeface="Times New Roman"/>
                <a:cs typeface="Times New Roman"/>
                <a:sym typeface="Times New Roman"/>
              </a:rPr>
              <a:t>+</a:t>
            </a:r>
            <a:endParaRPr/>
          </a:p>
        </p:txBody>
      </p:sp>
      <p:sp>
        <p:nvSpPr>
          <p:cNvPr id="95" name="Google Shape;95;p56"/>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6" name="Google Shape;96;p56"/>
          <p:cNvSpPr txBox="1"/>
          <p:nvPr>
            <p:ph idx="1" type="body"/>
          </p:nvPr>
        </p:nvSpPr>
        <p:spPr>
          <a:xfrm>
            <a:off x="49851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7" name="Google Shape;97;p56"/>
          <p:cNvSpPr txBox="1"/>
          <p:nvPr>
            <p:ph idx="2" type="body"/>
          </p:nvPr>
        </p:nvSpPr>
        <p:spPr>
          <a:xfrm>
            <a:off x="4399878" y="1985963"/>
            <a:ext cx="3657600" cy="4140200"/>
          </a:xfrm>
          <a:prstGeom prst="rect">
            <a:avLst/>
          </a:prstGeom>
          <a:noFill/>
          <a:ln>
            <a:noFill/>
          </a:ln>
        </p:spPr>
        <p:txBody>
          <a:bodyPr anchorCtr="0" anchor="t" bIns="45700" lIns="91425" spcFirstLastPara="1" rIns="91425" wrap="square" tIns="45700">
            <a:normAutofit/>
          </a:bodyPr>
          <a:lstStyle>
            <a:lvl1pPr indent="-314325" lvl="0" marL="457200" algn="l">
              <a:spcBef>
                <a:spcPts val="2000"/>
              </a:spcBef>
              <a:spcAft>
                <a:spcPts val="0"/>
              </a:spcAft>
              <a:buSzPts val="1350"/>
              <a:buChar char="■"/>
              <a:defRPr sz="1800"/>
            </a:lvl1pPr>
            <a:lvl2pPr indent="-314325" lvl="1" marL="914400" algn="l">
              <a:spcBef>
                <a:spcPts val="600"/>
              </a:spcBef>
              <a:spcAft>
                <a:spcPts val="0"/>
              </a:spcAft>
              <a:buSzPts val="1350"/>
              <a:buChar char="■"/>
              <a:defRPr sz="1800"/>
            </a:lvl2pPr>
            <a:lvl3pPr indent="-314325" lvl="2" marL="1371600" algn="l">
              <a:spcBef>
                <a:spcPts val="600"/>
              </a:spcBef>
              <a:spcAft>
                <a:spcPts val="0"/>
              </a:spcAft>
              <a:buSzPts val="1350"/>
              <a:buChar char="■"/>
              <a:defRPr sz="1800"/>
            </a:lvl3pPr>
            <a:lvl4pPr indent="-314325" lvl="3" marL="1828800" algn="l">
              <a:spcBef>
                <a:spcPts val="600"/>
              </a:spcBef>
              <a:spcAft>
                <a:spcPts val="0"/>
              </a:spcAft>
              <a:buSzPts val="1350"/>
              <a:buChar char="■"/>
              <a:defRPr sz="1800"/>
            </a:lvl4pPr>
            <a:lvl5pPr indent="-314325" lvl="4" marL="2286000" algn="l">
              <a:spcBef>
                <a:spcPts val="600"/>
              </a:spcBef>
              <a:spcAft>
                <a:spcPts val="0"/>
              </a:spcAft>
              <a:buSzPts val="135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98" name="Google Shape;98;p56"/>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5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56"/>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a:lvl1pPr>
            <a:lvl2pPr indent="0" lvl="1" marL="0" algn="r">
              <a:spcBef>
                <a:spcPts val="0"/>
              </a:spcBef>
              <a:spcAft>
                <a:spcPts val="0"/>
              </a:spcAft>
              <a:buNone/>
              <a:defRPr/>
            </a:lvl2pPr>
            <a:lvl3pPr indent="0" lvl="2" marL="0" algn="r">
              <a:spcBef>
                <a:spcPts val="0"/>
              </a:spcBef>
              <a:spcAft>
                <a:spcPts val="0"/>
              </a:spcAft>
              <a:buNone/>
              <a:defRPr/>
            </a:lvl3pPr>
            <a:lvl4pPr indent="0" lvl="3" marL="0" algn="r">
              <a:spcBef>
                <a:spcPts val="0"/>
              </a:spcBef>
              <a:spcAft>
                <a:spcPts val="0"/>
              </a:spcAft>
              <a:buNone/>
              <a:defRPr/>
            </a:lvl4pPr>
            <a:lvl5pPr indent="0" lvl="4" marL="0" algn="r">
              <a:spcBef>
                <a:spcPts val="0"/>
              </a:spcBef>
              <a:spcAft>
                <a:spcPts val="0"/>
              </a:spcAft>
              <a:buNone/>
              <a:defRPr/>
            </a:lvl5pPr>
            <a:lvl6pPr indent="0" lvl="5" marL="0" algn="r">
              <a:spcBef>
                <a:spcPts val="0"/>
              </a:spcBef>
              <a:spcAft>
                <a:spcPts val="0"/>
              </a:spcAft>
              <a:buNone/>
              <a:defRPr/>
            </a:lvl6pPr>
            <a:lvl7pPr indent="0" lvl="6" marL="0" algn="r">
              <a:spcBef>
                <a:spcPts val="0"/>
              </a:spcBef>
              <a:spcAft>
                <a:spcPts val="0"/>
              </a:spcAft>
              <a:buNone/>
              <a:defRPr/>
            </a:lvl7pPr>
            <a:lvl8pPr indent="0" lvl="7" marL="0" algn="r">
              <a:spcBef>
                <a:spcPts val="0"/>
              </a:spcBef>
              <a:spcAft>
                <a:spcPts val="0"/>
              </a:spcAft>
              <a:buNone/>
              <a:defRPr/>
            </a:lvl8pPr>
            <a:lvl9pPr indent="0" lvl="8" marL="0" algn="r">
              <a:spcBef>
                <a:spcPts val="0"/>
              </a:spcBef>
              <a:spcAft>
                <a:spcPts val="0"/>
              </a:spcAft>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11" Type="http://schemas.openxmlformats.org/officeDocument/2006/relationships/slideLayout" Target="../slideLayouts/slideLayout10.xml"/><Relationship Id="rId22" Type="http://schemas.openxmlformats.org/officeDocument/2006/relationships/theme" Target="../theme/theme2.xml"/><Relationship Id="rId10" Type="http://schemas.openxmlformats.org/officeDocument/2006/relationships/slideLayout" Target="../slideLayouts/slideLayout9.xml"/><Relationship Id="rId21" Type="http://schemas.openxmlformats.org/officeDocument/2006/relationships/slideLayout" Target="../slideLayouts/slideLayout20.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rotWithShape="1">
          <a:blip r:embed="rId1">
            <a:alphaModFix/>
          </a:blip>
          <a:tile algn="tl" flip="none" tx="0" sx="100000" ty="0" sy="100000"/>
        </a:blipFill>
      </p:bgPr>
    </p:bg>
    <p:spTree>
      <p:nvGrpSpPr>
        <p:cNvPr id="9" name="Shape 9"/>
        <p:cNvGrpSpPr/>
        <p:nvPr/>
      </p:nvGrpSpPr>
      <p:grpSpPr>
        <a:xfrm>
          <a:off x="0" y="0"/>
          <a:ext cx="0" cy="0"/>
          <a:chOff x="0" y="0"/>
          <a:chExt cx="0" cy="0"/>
        </a:xfrm>
      </p:grpSpPr>
      <p:sp>
        <p:nvSpPr>
          <p:cNvPr id="10" name="Google Shape;10;p47"/>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accent1"/>
              </a:buClr>
              <a:buSzPts val="3600"/>
              <a:buFont typeface="Rockwell"/>
              <a:buNone/>
              <a:defRPr b="0" i="0" sz="3600" u="none" cap="none" strike="noStrike">
                <a:solidFill>
                  <a:schemeClr val="accent1"/>
                </a:solidFill>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7"/>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lvl1pPr indent="-323850" lvl="0" marL="457200" marR="0" rtl="0" algn="l">
              <a:spcBef>
                <a:spcPts val="2000"/>
              </a:spcBef>
              <a:spcAft>
                <a:spcPts val="0"/>
              </a:spcAft>
              <a:buClr>
                <a:schemeClr val="accent1"/>
              </a:buClr>
              <a:buSzPts val="1500"/>
              <a:buFont typeface="Noto Sans Symbols"/>
              <a:buChar char="■"/>
              <a:defRPr b="0" i="0" sz="2000" u="none" cap="none" strike="noStrike">
                <a:solidFill>
                  <a:srgbClr val="595959"/>
                </a:solidFill>
                <a:latin typeface="Rockwell"/>
                <a:ea typeface="Rockwell"/>
                <a:cs typeface="Rockwell"/>
                <a:sym typeface="Rockwell"/>
              </a:defRPr>
            </a:lvl1pPr>
            <a:lvl2pPr indent="-314325" lvl="1" marL="9144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2pPr>
            <a:lvl3pPr indent="-314325" lvl="2" marL="13716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3pPr>
            <a:lvl4pPr indent="-314325" lvl="3" marL="1828800" marR="0" rtl="0" algn="l">
              <a:spcBef>
                <a:spcPts val="600"/>
              </a:spcBef>
              <a:spcAft>
                <a:spcPts val="0"/>
              </a:spcAft>
              <a:buClr>
                <a:srgbClr val="B86EB8"/>
              </a:buClr>
              <a:buSzPts val="1350"/>
              <a:buFont typeface="Noto Sans Symbols"/>
              <a:buChar char="■"/>
              <a:defRPr b="0" i="0" sz="1800" u="none" cap="none" strike="noStrike">
                <a:solidFill>
                  <a:srgbClr val="595959"/>
                </a:solidFill>
                <a:latin typeface="Rockwell"/>
                <a:ea typeface="Rockwell"/>
                <a:cs typeface="Rockwell"/>
                <a:sym typeface="Rockwell"/>
              </a:defRPr>
            </a:lvl4pPr>
            <a:lvl5pPr indent="-314325" lvl="4" marL="2286000" marR="0" rtl="0" algn="l">
              <a:spcBef>
                <a:spcPts val="600"/>
              </a:spcBef>
              <a:spcAft>
                <a:spcPts val="0"/>
              </a:spcAft>
              <a:buClr>
                <a:schemeClr val="accent1"/>
              </a:buClr>
              <a:buSzPts val="1350"/>
              <a:buFont typeface="Noto Sans Symbols"/>
              <a:buChar char="■"/>
              <a:defRPr b="0" i="0" sz="1800" u="none" cap="none" strike="noStrike">
                <a:solidFill>
                  <a:srgbClr val="595959"/>
                </a:solidFill>
                <a:latin typeface="Rockwell"/>
                <a:ea typeface="Rockwell"/>
                <a:cs typeface="Rockwell"/>
                <a:sym typeface="Rockwel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Rockwell"/>
                <a:ea typeface="Rockwell"/>
                <a:cs typeface="Rockwell"/>
                <a:sym typeface="Rockwell"/>
              </a:defRPr>
            </a:lvl9pPr>
          </a:lstStyle>
          <a:p/>
        </p:txBody>
      </p:sp>
      <p:sp>
        <p:nvSpPr>
          <p:cNvPr id="12" name="Google Shape;12;p47"/>
          <p:cNvSpPr txBox="1"/>
          <p:nvPr>
            <p:ph idx="10" type="dt"/>
          </p:nvPr>
        </p:nvSpPr>
        <p:spPr>
          <a:xfrm>
            <a:off x="6795247" y="6423585"/>
            <a:ext cx="213360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rgbClr val="595959"/>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4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rgbClr val="595959"/>
                </a:solidFill>
                <a:latin typeface="Times New Roman"/>
                <a:ea typeface="Times New Roman"/>
                <a:cs typeface="Times New Roman"/>
                <a:sym typeface="Times New Roman"/>
              </a:defRPr>
            </a:lvl1pPr>
            <a:lvl2pPr lvl="1"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lvl="2"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lvl="3"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lvl="4"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lvl="5"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lvl="6"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lvl="7"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lvl="8"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47"/>
          <p:cNvSpPr txBox="1"/>
          <p:nvPr>
            <p:ph idx="12" type="sldNum"/>
          </p:nvPr>
        </p:nvSpPr>
        <p:spPr>
          <a:xfrm>
            <a:off x="8305800" y="242234"/>
            <a:ext cx="554038"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1pPr>
            <a:lvl2pPr indent="0" lvl="1"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2pPr>
            <a:lvl3pPr indent="0" lvl="2"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3pPr>
            <a:lvl4pPr indent="0" lvl="3"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4pPr>
            <a:lvl5pPr indent="0" lvl="4"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5pPr>
            <a:lvl6pPr indent="0" lvl="5"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6pPr>
            <a:lvl7pPr indent="0" lvl="6"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7pPr>
            <a:lvl8pPr indent="0" lvl="7"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8pPr>
            <a:lvl9pPr indent="0" lvl="8" marL="0" marR="0" rtl="0" algn="r">
              <a:spcBef>
                <a:spcPts val="0"/>
              </a:spcBef>
              <a:spcAft>
                <a:spcPts val="0"/>
              </a:spcAft>
              <a:buNone/>
              <a:defRPr b="0" i="0" sz="1400" u="none" cap="none" strike="noStrike">
                <a:solidFill>
                  <a:schemeClr val="lt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5.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 Id="rId3" Type="http://schemas.openxmlformats.org/officeDocument/2006/relationships/image" Target="../media/image15.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
          <p:cNvSpPr txBox="1"/>
          <p:nvPr>
            <p:ph type="ctrTitle"/>
          </p:nvPr>
        </p:nvSpPr>
        <p:spPr>
          <a:xfrm>
            <a:off x="4800600" y="4624668"/>
            <a:ext cx="4038600" cy="933450"/>
          </a:xfrm>
          <a:prstGeom prst="rect">
            <a:avLst/>
          </a:prstGeom>
          <a:noFill/>
          <a:ln>
            <a:noFill/>
          </a:ln>
        </p:spPr>
        <p:txBody>
          <a:bodyPr anchorCtr="0" anchor="t" bIns="45700" lIns="91425" spcFirstLastPara="1" rIns="91425" wrap="square" tIns="45700">
            <a:normAutofit fontScale="90000"/>
          </a:bodyPr>
          <a:lstStyle/>
          <a:p>
            <a:pPr indent="0" lvl="0" marL="0" rtl="0" algn="l">
              <a:spcBef>
                <a:spcPts val="0"/>
              </a:spcBef>
              <a:spcAft>
                <a:spcPts val="0"/>
              </a:spcAft>
              <a:buClr>
                <a:schemeClr val="accent1"/>
              </a:buClr>
              <a:buSzPct val="100000"/>
              <a:buFont typeface="Rockwell"/>
              <a:buNone/>
            </a:pPr>
            <a:r>
              <a:rPr lang="en-US"/>
              <a:t>William Stallings </a:t>
            </a:r>
            <a:br>
              <a:rPr lang="en-US"/>
            </a:br>
            <a:r>
              <a:rPr lang="en-US"/>
              <a:t>Computer Organization </a:t>
            </a:r>
            <a:br>
              <a:rPr lang="en-US"/>
            </a:br>
            <a:r>
              <a:rPr lang="en-US"/>
              <a:t>and Architecture</a:t>
            </a:r>
            <a:br>
              <a:rPr lang="en-US"/>
            </a:br>
            <a:r>
              <a:rPr lang="en-US"/>
              <a:t>10</a:t>
            </a:r>
            <a:r>
              <a:rPr baseline="30000" lang="en-US"/>
              <a:t>th</a:t>
            </a:r>
            <a:r>
              <a:rPr lang="en-US"/>
              <a:t> Edition</a:t>
            </a:r>
            <a:endParaRPr/>
          </a:p>
        </p:txBody>
      </p:sp>
      <p:pic>
        <p:nvPicPr>
          <p:cNvPr descr="Snapshot 2012-06-08 00-57-47.jpg" id="213" name="Google Shape;213;p1"/>
          <p:cNvPicPr preferRelativeResize="0"/>
          <p:nvPr/>
        </p:nvPicPr>
        <p:blipFill rotWithShape="1">
          <a:blip r:embed="rId3">
            <a:alphaModFix/>
          </a:blip>
          <a:srcRect b="0" l="0" r="0" t="0"/>
          <a:stretch/>
        </p:blipFill>
        <p:spPr>
          <a:xfrm>
            <a:off x="609600" y="990600"/>
            <a:ext cx="3649579" cy="2667000"/>
          </a:xfrm>
          <a:prstGeom prst="rect">
            <a:avLst/>
          </a:prstGeom>
          <a:noFill/>
          <a:ln>
            <a:noFill/>
          </a:ln>
          <a:effectLst>
            <a:outerShdw blurRad="50800" rotWithShape="0" algn="tl" dir="2700000" dist="38100">
              <a:schemeClr val="dk1">
                <a:alpha val="42745"/>
              </a:schemeClr>
            </a:outerShdw>
            <a:reflection blurRad="0" dir="5400000" dist="12700" endA="0" endPos="75000" kx="0" rotWithShape="0" algn="bl" stA="50000" stPos="0" sy="-100000" ky="0"/>
          </a:effectLst>
        </p:spPr>
      </p:pic>
      <p:sp>
        <p:nvSpPr>
          <p:cNvPr id="214" name="Google Shape;214;p1"/>
          <p:cNvSpPr txBox="1"/>
          <p:nvPr/>
        </p:nvSpPr>
        <p:spPr>
          <a:xfrm>
            <a:off x="-1534472" y="1786024"/>
            <a:ext cx="18466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15" name="Google Shape;215;p1"/>
          <p:cNvSpPr txBox="1"/>
          <p:nvPr>
            <p:ph idx="11" type="ftr"/>
          </p:nvPr>
        </p:nvSpPr>
        <p:spPr>
          <a:xfrm>
            <a:off x="6311153" y="6425640"/>
            <a:ext cx="2617694"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r>
              <a:rPr lang="en-US"/>
              <a:t>© 2016 Pearson Education, Inc., Hoboken, NJ. All rights reserved.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f2.pdf" id="352" name="Google Shape;352;p10"/>
          <p:cNvPicPr preferRelativeResize="0"/>
          <p:nvPr/>
        </p:nvPicPr>
        <p:blipFill rotWithShape="1">
          <a:blip r:embed="rId3">
            <a:alphaModFix/>
          </a:blip>
          <a:srcRect b="29711" l="9540" r="12452" t="18328"/>
          <a:stretch/>
        </p:blipFill>
        <p:spPr>
          <a:xfrm>
            <a:off x="683568" y="-99392"/>
            <a:ext cx="7655939" cy="6599556"/>
          </a:xfrm>
          <a:prstGeom prst="rect">
            <a:avLst/>
          </a:prstGeom>
          <a:noFill/>
          <a:ln>
            <a:noFill/>
          </a:ln>
        </p:spPr>
      </p:pic>
      <p:sp>
        <p:nvSpPr>
          <p:cNvPr id="353" name="Google Shape;353;p1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1"/>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Memory </a:t>
            </a:r>
            <a:endParaRPr/>
          </a:p>
        </p:txBody>
      </p:sp>
      <p:sp>
        <p:nvSpPr>
          <p:cNvPr id="361" name="Google Shape;361;p11"/>
          <p:cNvSpPr txBox="1"/>
          <p:nvPr>
            <p:ph idx="1" type="body"/>
          </p:nvPr>
        </p:nvSpPr>
        <p:spPr>
          <a:xfrm>
            <a:off x="498474" y="1556792"/>
            <a:ext cx="7556313" cy="4968552"/>
          </a:xfrm>
          <a:prstGeom prst="rect">
            <a:avLst/>
          </a:prstGeom>
          <a:noFill/>
          <a:ln>
            <a:noFill/>
          </a:ln>
        </p:spPr>
        <p:txBody>
          <a:bodyPr anchorCtr="0" anchor="t" bIns="45700" lIns="91425" spcFirstLastPara="1" rIns="91425" wrap="square" tIns="45700">
            <a:normAutofit lnSpcReduction="10000"/>
          </a:bodyPr>
          <a:lstStyle/>
          <a:p>
            <a:pPr indent="-228600" lvl="0" marL="228600" rtl="0" algn="l">
              <a:spcBef>
                <a:spcPts val="0"/>
              </a:spcBef>
              <a:spcAft>
                <a:spcPts val="0"/>
              </a:spcAft>
              <a:buSzPts val="1500"/>
              <a:buChar char="■"/>
            </a:pPr>
            <a:r>
              <a:rPr lang="en-US"/>
              <a:t>The use of three levels exploits the fact that semiconductor memory comes in a variety of types which differ in speed and cost</a:t>
            </a:r>
            <a:endParaRPr/>
          </a:p>
          <a:p>
            <a:pPr indent="-228600" lvl="0" marL="228600" rtl="0" algn="l">
              <a:spcBef>
                <a:spcPts val="2000"/>
              </a:spcBef>
              <a:spcAft>
                <a:spcPts val="0"/>
              </a:spcAft>
              <a:buSzPts val="1500"/>
              <a:buChar char="■"/>
            </a:pPr>
            <a:r>
              <a:rPr lang="en-US"/>
              <a:t>Data are stored more permanently on external mass storage devices</a:t>
            </a:r>
            <a:endParaRPr/>
          </a:p>
          <a:p>
            <a:pPr indent="-228600" lvl="0" marL="228600" rtl="0" algn="l">
              <a:spcBef>
                <a:spcPts val="2000"/>
              </a:spcBef>
              <a:spcAft>
                <a:spcPts val="0"/>
              </a:spcAft>
              <a:buSzPts val="1500"/>
              <a:buChar char="■"/>
            </a:pPr>
            <a:r>
              <a:rPr lang="en-US"/>
              <a:t>External, nonvolatile memory is also referred to as </a:t>
            </a:r>
            <a:r>
              <a:rPr b="1" lang="en-US"/>
              <a:t>secondary </a:t>
            </a:r>
            <a:r>
              <a:rPr lang="en-US"/>
              <a:t>memory</a:t>
            </a:r>
            <a:r>
              <a:rPr b="1" lang="en-US"/>
              <a:t> </a:t>
            </a:r>
            <a:r>
              <a:rPr lang="en-US"/>
              <a:t>or </a:t>
            </a:r>
            <a:r>
              <a:rPr b="1" lang="en-US"/>
              <a:t>auxiliary </a:t>
            </a:r>
            <a:r>
              <a:rPr lang="en-US"/>
              <a:t>memory</a:t>
            </a:r>
            <a:endParaRPr/>
          </a:p>
          <a:p>
            <a:pPr indent="-228600" lvl="0" marL="228600" rtl="0" algn="l">
              <a:spcBef>
                <a:spcPts val="2000"/>
              </a:spcBef>
              <a:spcAft>
                <a:spcPts val="0"/>
              </a:spcAft>
              <a:buSzPts val="1500"/>
              <a:buChar char="■"/>
            </a:pPr>
            <a:r>
              <a:rPr lang="en-US"/>
              <a:t>Disk cache</a:t>
            </a:r>
            <a:endParaRPr/>
          </a:p>
          <a:p>
            <a:pPr indent="-228600" lvl="1" marL="457200" rtl="0" algn="l">
              <a:spcBef>
                <a:spcPts val="600"/>
              </a:spcBef>
              <a:spcAft>
                <a:spcPts val="0"/>
              </a:spcAft>
              <a:buSzPts val="1350"/>
              <a:buChar char="■"/>
            </a:pPr>
            <a:r>
              <a:rPr lang="en-US"/>
              <a:t>A portion of main memory can be used as a buffer to hold data temporarily that is to be read out to disk</a:t>
            </a:r>
            <a:endParaRPr/>
          </a:p>
          <a:p>
            <a:pPr indent="-228600" lvl="1" marL="457200" rtl="0" algn="l">
              <a:spcBef>
                <a:spcPts val="600"/>
              </a:spcBef>
              <a:spcAft>
                <a:spcPts val="0"/>
              </a:spcAft>
              <a:buSzPts val="1350"/>
              <a:buChar char="■"/>
            </a:pPr>
            <a:r>
              <a:rPr lang="en-US"/>
              <a:t>A few large transfers of data can be used instead of many small transfers of data</a:t>
            </a:r>
            <a:endParaRPr/>
          </a:p>
          <a:p>
            <a:pPr indent="-228600" lvl="1" marL="457200" rtl="0" algn="l">
              <a:spcBef>
                <a:spcPts val="600"/>
              </a:spcBef>
              <a:spcAft>
                <a:spcPts val="0"/>
              </a:spcAft>
              <a:buSzPts val="1350"/>
              <a:buChar char="■"/>
            </a:pPr>
            <a:r>
              <a:rPr lang="en-US"/>
              <a:t>Data can be retrieved rapidly from the software cache rather than slowly from the disk</a:t>
            </a:r>
            <a:endParaRPr/>
          </a:p>
        </p:txBody>
      </p:sp>
      <p:sp>
        <p:nvSpPr>
          <p:cNvPr id="362" name="Google Shape;362;p11"/>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f3.pdf" id="369" name="Google Shape;369;p12"/>
          <p:cNvPicPr preferRelativeResize="0"/>
          <p:nvPr/>
        </p:nvPicPr>
        <p:blipFill rotWithShape="1">
          <a:blip r:embed="rId3">
            <a:alphaModFix/>
          </a:blip>
          <a:srcRect b="28011" l="982" r="4139" t="0"/>
          <a:stretch/>
        </p:blipFill>
        <p:spPr>
          <a:xfrm>
            <a:off x="971600" y="-171400"/>
            <a:ext cx="6912768" cy="6787652"/>
          </a:xfrm>
          <a:prstGeom prst="rect">
            <a:avLst/>
          </a:prstGeom>
          <a:noFill/>
          <a:ln>
            <a:noFill/>
          </a:ln>
        </p:spPr>
      </p:pic>
      <p:sp>
        <p:nvSpPr>
          <p:cNvPr id="370" name="Google Shape;370;p12"/>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pic>
        <p:nvPicPr>
          <p:cNvPr descr="f4.pdf" id="377" name="Google Shape;377;p13"/>
          <p:cNvPicPr preferRelativeResize="0"/>
          <p:nvPr/>
        </p:nvPicPr>
        <p:blipFill rotWithShape="1">
          <a:blip r:embed="rId3">
            <a:alphaModFix/>
          </a:blip>
          <a:srcRect b="6093" l="4117" r="8419" t="7181"/>
          <a:stretch/>
        </p:blipFill>
        <p:spPr>
          <a:xfrm>
            <a:off x="467544" y="0"/>
            <a:ext cx="8368049" cy="6411867"/>
          </a:xfrm>
          <a:prstGeom prst="rect">
            <a:avLst/>
          </a:prstGeom>
          <a:noFill/>
          <a:ln>
            <a:noFill/>
          </a:ln>
        </p:spPr>
      </p:pic>
      <p:sp>
        <p:nvSpPr>
          <p:cNvPr id="378" name="Google Shape;378;p13"/>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pic>
        <p:nvPicPr>
          <p:cNvPr descr="f5.pdf" id="385" name="Google Shape;385;p14"/>
          <p:cNvPicPr preferRelativeResize="0"/>
          <p:nvPr/>
        </p:nvPicPr>
        <p:blipFill rotWithShape="1">
          <a:blip r:embed="rId3">
            <a:alphaModFix/>
          </a:blip>
          <a:srcRect b="10061" l="0" r="0" t="8880"/>
          <a:stretch/>
        </p:blipFill>
        <p:spPr>
          <a:xfrm>
            <a:off x="1259632" y="-171400"/>
            <a:ext cx="6384010" cy="6696744"/>
          </a:xfrm>
          <a:prstGeom prst="rect">
            <a:avLst/>
          </a:prstGeom>
          <a:noFill/>
          <a:ln>
            <a:noFill/>
          </a:ln>
        </p:spPr>
      </p:pic>
      <p:sp>
        <p:nvSpPr>
          <p:cNvPr id="386" name="Google Shape;386;p14"/>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mc:AlternateContent>
    <mc:Choice Requires="p14">
      <p:transition spd="med">
        <p14:flip dir="l"/>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f6.pdf" id="393" name="Google Shape;393;p15"/>
          <p:cNvPicPr preferRelativeResize="0"/>
          <p:nvPr/>
        </p:nvPicPr>
        <p:blipFill rotWithShape="1">
          <a:blip r:embed="rId3">
            <a:alphaModFix/>
          </a:blip>
          <a:srcRect b="15163" l="0" r="0" t="21162"/>
          <a:stretch/>
        </p:blipFill>
        <p:spPr>
          <a:xfrm>
            <a:off x="323528" y="-171400"/>
            <a:ext cx="8208912" cy="6764388"/>
          </a:xfrm>
          <a:prstGeom prst="rect">
            <a:avLst/>
          </a:prstGeom>
          <a:noFill/>
          <a:ln>
            <a:noFill/>
          </a:ln>
        </p:spPr>
      </p:pic>
      <p:sp>
        <p:nvSpPr>
          <p:cNvPr id="394" name="Google Shape;394;p15"/>
          <p:cNvSpPr txBox="1"/>
          <p:nvPr>
            <p:ph idx="11" type="ftr"/>
          </p:nvPr>
        </p:nvSpPr>
        <p:spPr>
          <a:xfrm>
            <a:off x="179512" y="6497721"/>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16"/>
          <p:cNvSpPr/>
          <p:nvPr/>
        </p:nvSpPr>
        <p:spPr>
          <a:xfrm>
            <a:off x="0" y="5445224"/>
            <a:ext cx="9144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Rockwell"/>
                <a:ea typeface="Rockwell"/>
                <a:cs typeface="Rockwell"/>
                <a:sym typeface="Rockwell"/>
              </a:rPr>
              <a:t>Table 4.2    </a:t>
            </a:r>
            <a:endParaRPr/>
          </a:p>
          <a:p>
            <a:pPr indent="0" lvl="0" marL="0" marR="0" rtl="0" algn="ctr">
              <a:spcBef>
                <a:spcPts val="0"/>
              </a:spcBef>
              <a:spcAft>
                <a:spcPts val="0"/>
              </a:spcAft>
              <a:buNone/>
            </a:pPr>
            <a:r>
              <a:rPr lang="en-US" sz="2400">
                <a:solidFill>
                  <a:schemeClr val="dk1"/>
                </a:solidFill>
                <a:latin typeface="Rockwell"/>
                <a:ea typeface="Rockwell"/>
                <a:cs typeface="Rockwell"/>
                <a:sym typeface="Rockwell"/>
              </a:rPr>
              <a:t>Elements of Cache Design </a:t>
            </a:r>
            <a:endParaRPr sz="2400">
              <a:solidFill>
                <a:schemeClr val="dk1"/>
              </a:solidFill>
              <a:latin typeface="Rockwell"/>
              <a:ea typeface="Rockwell"/>
              <a:cs typeface="Rockwell"/>
              <a:sym typeface="Rockwell"/>
            </a:endParaRPr>
          </a:p>
        </p:txBody>
      </p:sp>
      <p:pic>
        <p:nvPicPr>
          <p:cNvPr id="402" name="Google Shape;402;p16"/>
          <p:cNvPicPr preferRelativeResize="0"/>
          <p:nvPr/>
        </p:nvPicPr>
        <p:blipFill rotWithShape="1">
          <a:blip r:embed="rId3">
            <a:alphaModFix/>
          </a:blip>
          <a:srcRect b="0" l="9650" r="9783" t="0"/>
          <a:stretch/>
        </p:blipFill>
        <p:spPr>
          <a:xfrm>
            <a:off x="-108520" y="836712"/>
            <a:ext cx="9445104" cy="4787018"/>
          </a:xfrm>
          <a:prstGeom prst="rect">
            <a:avLst/>
          </a:prstGeom>
          <a:noFill/>
          <a:ln>
            <a:noFill/>
          </a:ln>
        </p:spPr>
      </p:pic>
      <p:sp>
        <p:nvSpPr>
          <p:cNvPr id="403" name="Google Shape;403;p16"/>
          <p:cNvSpPr txBox="1"/>
          <p:nvPr>
            <p:ph idx="11" type="ftr"/>
          </p:nvPr>
        </p:nvSpPr>
        <p:spPr>
          <a:xfrm>
            <a:off x="179512" y="6495589"/>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17"/>
          <p:cNvSpPr txBox="1"/>
          <p:nvPr>
            <p:ph type="title"/>
          </p:nvPr>
        </p:nvSpPr>
        <p:spPr>
          <a:xfrm>
            <a:off x="498474" y="134471"/>
            <a:ext cx="7556313" cy="995082"/>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Cache Addresses</a:t>
            </a:r>
            <a:endParaRPr/>
          </a:p>
        </p:txBody>
      </p:sp>
      <p:sp>
        <p:nvSpPr>
          <p:cNvPr id="411" name="Google Shape;411;p17"/>
          <p:cNvSpPr txBox="1"/>
          <p:nvPr>
            <p:ph idx="1" type="body"/>
          </p:nvPr>
        </p:nvSpPr>
        <p:spPr>
          <a:xfrm>
            <a:off x="457200" y="2286000"/>
            <a:ext cx="7556313" cy="4144963"/>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SzPts val="1500"/>
              <a:buChar char="■"/>
            </a:pPr>
            <a:r>
              <a:rPr lang="en-US"/>
              <a:t>Virtual memory</a:t>
            </a:r>
            <a:endParaRPr/>
          </a:p>
          <a:p>
            <a:pPr indent="-228600" lvl="1" marL="457200" rtl="0" algn="l">
              <a:spcBef>
                <a:spcPts val="600"/>
              </a:spcBef>
              <a:spcAft>
                <a:spcPts val="0"/>
              </a:spcAft>
              <a:buSzPts val="1350"/>
              <a:buChar char="■"/>
            </a:pPr>
            <a:r>
              <a:rPr lang="en-US"/>
              <a:t>Facility that allows programs to address memory from a logical point of view, without regard to the amount of main memory physically available</a:t>
            </a:r>
            <a:endParaRPr/>
          </a:p>
          <a:p>
            <a:pPr indent="-228600" lvl="1" marL="457200" rtl="0" algn="l">
              <a:spcBef>
                <a:spcPts val="600"/>
              </a:spcBef>
              <a:spcAft>
                <a:spcPts val="0"/>
              </a:spcAft>
              <a:buSzPts val="1350"/>
              <a:buChar char="■"/>
            </a:pPr>
            <a:r>
              <a:rPr lang="en-US"/>
              <a:t>When used, the address fields of machine instructions contain virtual addresses</a:t>
            </a:r>
            <a:endParaRPr/>
          </a:p>
          <a:p>
            <a:pPr indent="-228600" lvl="1" marL="457200" rtl="0" algn="l">
              <a:spcBef>
                <a:spcPts val="600"/>
              </a:spcBef>
              <a:spcAft>
                <a:spcPts val="0"/>
              </a:spcAft>
              <a:buSzPts val="1350"/>
              <a:buChar char="■"/>
            </a:pPr>
            <a:r>
              <a:rPr lang="en-US"/>
              <a:t>For reads to and writes from main memory, a hardware memory management unit (MMU) translates each virtual address into a physical address in main memory</a:t>
            </a:r>
            <a:endParaRPr/>
          </a:p>
          <a:p>
            <a:pPr indent="-142875" lvl="1" marL="457200" rtl="0" algn="l">
              <a:spcBef>
                <a:spcPts val="600"/>
              </a:spcBef>
              <a:spcAft>
                <a:spcPts val="0"/>
              </a:spcAft>
              <a:buSzPts val="1350"/>
              <a:buNone/>
            </a:pPr>
            <a:r>
              <a:t/>
            </a:r>
            <a:endParaRPr/>
          </a:p>
        </p:txBody>
      </p:sp>
      <p:sp>
        <p:nvSpPr>
          <p:cNvPr id="412" name="Google Shape;412;p17"/>
          <p:cNvSpPr txBox="1"/>
          <p:nvPr>
            <p:ph idx="2" type="body"/>
          </p:nvPr>
        </p:nvSpPr>
        <p:spPr>
          <a:xfrm>
            <a:off x="2667000" y="1143000"/>
            <a:ext cx="6076278" cy="7747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700"/>
              <a:buNone/>
            </a:pPr>
            <a:r>
              <a:rPr lang="en-US" sz="3600"/>
              <a:t>Virtual Memory</a:t>
            </a:r>
            <a:endParaRPr sz="3600"/>
          </a:p>
        </p:txBody>
      </p:sp>
      <p:pic>
        <p:nvPicPr>
          <p:cNvPr id="413" name="Google Shape;413;p17"/>
          <p:cNvPicPr preferRelativeResize="0"/>
          <p:nvPr/>
        </p:nvPicPr>
        <p:blipFill rotWithShape="1">
          <a:blip r:embed="rId3">
            <a:alphaModFix/>
          </a:blip>
          <a:srcRect b="0" l="0" r="0" t="0"/>
          <a:stretch/>
        </p:blipFill>
        <p:spPr>
          <a:xfrm>
            <a:off x="7162800" y="5105400"/>
            <a:ext cx="1727915" cy="1752600"/>
          </a:xfrm>
          <a:prstGeom prst="rect">
            <a:avLst/>
          </a:prstGeom>
          <a:noFill/>
          <a:ln>
            <a:noFill/>
          </a:ln>
        </p:spPr>
      </p:pic>
      <p:sp>
        <p:nvSpPr>
          <p:cNvPr id="414" name="Google Shape;414;p1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pic>
        <p:nvPicPr>
          <p:cNvPr descr="f7.pdf" id="421" name="Google Shape;421;p18"/>
          <p:cNvPicPr preferRelativeResize="0"/>
          <p:nvPr/>
        </p:nvPicPr>
        <p:blipFill rotWithShape="1">
          <a:blip r:embed="rId3">
            <a:alphaModFix/>
          </a:blip>
          <a:srcRect b="7416" l="0" r="0" t="7557"/>
          <a:stretch/>
        </p:blipFill>
        <p:spPr>
          <a:xfrm>
            <a:off x="1619672" y="-99392"/>
            <a:ext cx="5996438" cy="6598098"/>
          </a:xfrm>
          <a:prstGeom prst="rect">
            <a:avLst/>
          </a:prstGeom>
          <a:noFill/>
          <a:ln>
            <a:noFill/>
          </a:ln>
        </p:spPr>
      </p:pic>
      <p:sp>
        <p:nvSpPr>
          <p:cNvPr id="422" name="Google Shape;422;p18"/>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wedg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19"/>
          <p:cNvSpPr txBox="1"/>
          <p:nvPr>
            <p:ph idx="4294967295" type="title"/>
          </p:nvPr>
        </p:nvSpPr>
        <p:spPr>
          <a:xfrm>
            <a:off x="7092280" y="1628800"/>
            <a:ext cx="2051720" cy="2514600"/>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2800"/>
              <a:buFont typeface="Rockwell"/>
              <a:buNone/>
            </a:pPr>
            <a:r>
              <a:rPr lang="en-US" sz="2800">
                <a:solidFill>
                  <a:schemeClr val="dk1"/>
                </a:solidFill>
              </a:rPr>
              <a:t>Table 4.3    </a:t>
            </a:r>
            <a:br>
              <a:rPr lang="en-US" sz="2200">
                <a:solidFill>
                  <a:schemeClr val="dk1"/>
                </a:solidFill>
              </a:rPr>
            </a:br>
            <a:br>
              <a:rPr lang="en-US" sz="2200">
                <a:solidFill>
                  <a:schemeClr val="dk1"/>
                </a:solidFill>
              </a:rPr>
            </a:br>
            <a:r>
              <a:rPr lang="en-US" sz="2200">
                <a:solidFill>
                  <a:schemeClr val="dk1"/>
                </a:solidFill>
              </a:rPr>
              <a:t>Cache Sizes of Some Processors</a:t>
            </a:r>
            <a:r>
              <a:rPr lang="en-US" sz="2200"/>
              <a:t> </a:t>
            </a:r>
            <a:endParaRPr sz="2200"/>
          </a:p>
        </p:txBody>
      </p:sp>
      <p:sp>
        <p:nvSpPr>
          <p:cNvPr id="430" name="Google Shape;430;p19"/>
          <p:cNvSpPr/>
          <p:nvPr/>
        </p:nvSpPr>
        <p:spPr>
          <a:xfrm>
            <a:off x="7164288" y="4797152"/>
            <a:ext cx="1979712" cy="19543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aseline="30000" lang="en-US" sz="1100">
                <a:solidFill>
                  <a:schemeClr val="dk1"/>
                </a:solidFill>
                <a:latin typeface="Rockwell"/>
                <a:ea typeface="Rockwell"/>
                <a:cs typeface="Rockwell"/>
                <a:sym typeface="Rockwell"/>
              </a:rPr>
              <a:t>a</a:t>
            </a:r>
            <a:r>
              <a:rPr lang="en-US" sz="1100">
                <a:solidFill>
                  <a:schemeClr val="dk1"/>
                </a:solidFill>
                <a:latin typeface="Rockwell"/>
                <a:ea typeface="Rockwell"/>
                <a:cs typeface="Rockwell"/>
                <a:sym typeface="Rockwell"/>
              </a:rPr>
              <a:t> Two values separated by a slash refer to instruction and data caches.</a:t>
            </a:r>
            <a:endParaRPr/>
          </a:p>
          <a:p>
            <a:pPr indent="0" lvl="0" marL="0" marR="0" rtl="0" algn="l">
              <a:spcBef>
                <a:spcPts val="0"/>
              </a:spcBef>
              <a:spcAft>
                <a:spcPts val="0"/>
              </a:spcAft>
              <a:buNone/>
            </a:pPr>
            <a:r>
              <a:t/>
            </a:r>
            <a:endParaRPr sz="1100">
              <a:solidFill>
                <a:schemeClr val="dk1"/>
              </a:solidFill>
              <a:latin typeface="Rockwell"/>
              <a:ea typeface="Rockwell"/>
              <a:cs typeface="Rockwell"/>
              <a:sym typeface="Rockwell"/>
            </a:endParaRPr>
          </a:p>
          <a:p>
            <a:pPr indent="0" lvl="0" marL="0" marR="0" rtl="0" algn="l">
              <a:spcBef>
                <a:spcPts val="0"/>
              </a:spcBef>
              <a:spcAft>
                <a:spcPts val="0"/>
              </a:spcAft>
              <a:buNone/>
            </a:pPr>
            <a:r>
              <a:rPr baseline="30000" lang="en-US" sz="1100">
                <a:solidFill>
                  <a:schemeClr val="dk1"/>
                </a:solidFill>
                <a:latin typeface="Rockwell"/>
                <a:ea typeface="Rockwell"/>
                <a:cs typeface="Rockwell"/>
                <a:sym typeface="Rockwell"/>
              </a:rPr>
              <a:t>b</a:t>
            </a:r>
            <a:r>
              <a:rPr lang="en-US" sz="1100">
                <a:solidFill>
                  <a:schemeClr val="dk1"/>
                </a:solidFill>
                <a:latin typeface="Rockwell"/>
                <a:ea typeface="Rockwell"/>
                <a:cs typeface="Rockwell"/>
                <a:sym typeface="Rockwell"/>
              </a:rPr>
              <a:t> Both caches are instruction only; no data caches.</a:t>
            </a:r>
            <a:endParaRPr/>
          </a:p>
          <a:p>
            <a:pPr indent="0" lvl="0" marL="0" marR="0" rtl="0" algn="l">
              <a:spcBef>
                <a:spcPts val="0"/>
              </a:spcBef>
              <a:spcAft>
                <a:spcPts val="0"/>
              </a:spcAft>
              <a:buNone/>
            </a:pPr>
            <a:r>
              <a:t/>
            </a:r>
            <a:endParaRPr sz="1100">
              <a:solidFill>
                <a:schemeClr val="dk1"/>
              </a:solidFill>
              <a:latin typeface="Rockwell"/>
              <a:ea typeface="Rockwell"/>
              <a:cs typeface="Rockwell"/>
              <a:sym typeface="Rockwell"/>
            </a:endParaRPr>
          </a:p>
          <a:p>
            <a:pPr indent="0" lvl="0" marL="0" marR="0" rtl="0" algn="l">
              <a:spcBef>
                <a:spcPts val="0"/>
              </a:spcBef>
              <a:spcAft>
                <a:spcPts val="0"/>
              </a:spcAft>
              <a:buNone/>
            </a:pPr>
            <a:r>
              <a:t/>
            </a:r>
            <a:endParaRPr sz="1100">
              <a:solidFill>
                <a:schemeClr val="dk1"/>
              </a:solidFill>
              <a:latin typeface="Rockwell"/>
              <a:ea typeface="Rockwell"/>
              <a:cs typeface="Rockwell"/>
              <a:sym typeface="Rockwell"/>
            </a:endParaRPr>
          </a:p>
          <a:p>
            <a:pPr indent="0" lvl="0" marL="0" marR="0" rtl="0" algn="l">
              <a:spcBef>
                <a:spcPts val="0"/>
              </a:spcBef>
              <a:spcAft>
                <a:spcPts val="0"/>
              </a:spcAft>
              <a:buNone/>
            </a:pPr>
            <a:r>
              <a:rPr lang="en-US" sz="1100">
                <a:solidFill>
                  <a:schemeClr val="dk1"/>
                </a:solidFill>
                <a:latin typeface="Rockwell"/>
                <a:ea typeface="Rockwell"/>
                <a:cs typeface="Rockwell"/>
                <a:sym typeface="Rockwell"/>
              </a:rPr>
              <a:t>(Table can be found on page 134 in the textbook.)</a:t>
            </a:r>
            <a:endParaRPr sz="1100">
              <a:solidFill>
                <a:schemeClr val="dk1"/>
              </a:solidFill>
              <a:latin typeface="Rockwell"/>
              <a:ea typeface="Rockwell"/>
              <a:cs typeface="Rockwell"/>
              <a:sym typeface="Rockwell"/>
            </a:endParaRPr>
          </a:p>
        </p:txBody>
      </p:sp>
      <p:pic>
        <p:nvPicPr>
          <p:cNvPr id="431" name="Google Shape;431;p19"/>
          <p:cNvPicPr preferRelativeResize="0"/>
          <p:nvPr/>
        </p:nvPicPr>
        <p:blipFill rotWithShape="1">
          <a:blip r:embed="rId3">
            <a:alphaModFix/>
          </a:blip>
          <a:srcRect b="0" l="0" r="0" t="0"/>
          <a:stretch/>
        </p:blipFill>
        <p:spPr>
          <a:xfrm>
            <a:off x="107504" y="0"/>
            <a:ext cx="6866148" cy="6708470"/>
          </a:xfrm>
          <a:prstGeom prst="rect">
            <a:avLst/>
          </a:prstGeom>
          <a:noFill/>
          <a:ln>
            <a:noFill/>
          </a:ln>
        </p:spPr>
      </p:pic>
      <p:sp>
        <p:nvSpPr>
          <p:cNvPr id="432" name="Google Shape;432;p19"/>
          <p:cNvSpPr txBox="1"/>
          <p:nvPr>
            <p:ph idx="11" type="ftr"/>
          </p:nvPr>
        </p:nvSpPr>
        <p:spPr>
          <a:xfrm>
            <a:off x="30454" y="6504749"/>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mc:AlternateContent>
    <mc:Choice Requires="p14">
      <p:transition spd="med">
        <p14:prism dir="l"/>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
          <p:cNvSpPr txBox="1"/>
          <p:nvPr>
            <p:ph type="title"/>
          </p:nvPr>
        </p:nvSpPr>
        <p:spPr>
          <a:xfrm>
            <a:off x="539552" y="4149080"/>
            <a:ext cx="6191157" cy="83371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accent1"/>
              </a:buClr>
              <a:buSzPts val="5400"/>
              <a:buFont typeface="Rockwell"/>
              <a:buNone/>
            </a:pPr>
            <a:r>
              <a:rPr lang="en-US" sz="5400"/>
              <a:t>Chapter 4</a:t>
            </a:r>
            <a:endParaRPr sz="5400"/>
          </a:p>
        </p:txBody>
      </p:sp>
      <p:sp>
        <p:nvSpPr>
          <p:cNvPr id="223" name="Google Shape;223;p2"/>
          <p:cNvSpPr txBox="1"/>
          <p:nvPr>
            <p:ph idx="1" type="body"/>
          </p:nvPr>
        </p:nvSpPr>
        <p:spPr>
          <a:xfrm>
            <a:off x="533400" y="4941168"/>
            <a:ext cx="8610600" cy="8382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3300"/>
              <a:buNone/>
            </a:pPr>
            <a:r>
              <a:rPr lang="en-US" sz="4400"/>
              <a:t>Cache Memory</a:t>
            </a:r>
            <a:endParaRPr sz="4400"/>
          </a:p>
        </p:txBody>
      </p:sp>
      <p:sp>
        <p:nvSpPr>
          <p:cNvPr id="224" name="Google Shape;224;p2"/>
          <p:cNvSpPr txBox="1"/>
          <p:nvPr/>
        </p:nvSpPr>
        <p:spPr>
          <a:xfrm>
            <a:off x="5486400" y="1371600"/>
            <a:ext cx="2286000" cy="1938992"/>
          </a:xfrm>
          <a:prstGeom prst="rect">
            <a:avLst/>
          </a:prstGeom>
          <a:solidFill>
            <a:schemeClr val="accent3"/>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25" name="Google Shape;225;p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20"/>
          <p:cNvSpPr txBox="1"/>
          <p:nvPr>
            <p:ph idx="4294967295" type="title"/>
          </p:nvPr>
        </p:nvSpPr>
        <p:spPr>
          <a:xfrm>
            <a:off x="251520" y="188640"/>
            <a:ext cx="7556500" cy="9636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Mapping Function</a:t>
            </a:r>
            <a:endParaRPr/>
          </a:p>
        </p:txBody>
      </p:sp>
      <p:sp>
        <p:nvSpPr>
          <p:cNvPr id="440" name="Google Shape;440;p20"/>
          <p:cNvSpPr txBox="1"/>
          <p:nvPr>
            <p:ph idx="4294967295" type="body"/>
          </p:nvPr>
        </p:nvSpPr>
        <p:spPr>
          <a:xfrm>
            <a:off x="611560" y="980728"/>
            <a:ext cx="7556500" cy="1905000"/>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SzPts val="1500"/>
              <a:buChar char="■"/>
            </a:pPr>
            <a:r>
              <a:rPr lang="en-US"/>
              <a:t>Because there are fewer cache lines than main memory blocks, an algorithm is needed for mapping main memory blocks into cache lines</a:t>
            </a:r>
            <a:endParaRPr/>
          </a:p>
          <a:p>
            <a:pPr indent="-228600" lvl="0" marL="228600" rtl="0" algn="l">
              <a:spcBef>
                <a:spcPts val="2000"/>
              </a:spcBef>
              <a:spcAft>
                <a:spcPts val="0"/>
              </a:spcAft>
              <a:buSzPts val="1500"/>
              <a:buChar char="■"/>
            </a:pPr>
            <a:r>
              <a:rPr lang="en-US"/>
              <a:t>Three techniques can be used:</a:t>
            </a:r>
            <a:endParaRPr/>
          </a:p>
        </p:txBody>
      </p:sp>
      <p:grpSp>
        <p:nvGrpSpPr>
          <p:cNvPr id="441" name="Google Shape;441;p20"/>
          <p:cNvGrpSpPr/>
          <p:nvPr/>
        </p:nvGrpSpPr>
        <p:grpSpPr>
          <a:xfrm>
            <a:off x="326171" y="2704936"/>
            <a:ext cx="8455556" cy="3488519"/>
            <a:chOff x="2643" y="212040"/>
            <a:chExt cx="8455556" cy="3488519"/>
          </a:xfrm>
        </p:grpSpPr>
        <p:sp>
          <p:nvSpPr>
            <p:cNvPr id="442" name="Google Shape;442;p20"/>
            <p:cNvSpPr/>
            <p:nvPr/>
          </p:nvSpPr>
          <p:spPr>
            <a:xfrm>
              <a:off x="2643" y="283569"/>
              <a:ext cx="2577107" cy="824367"/>
            </a:xfrm>
            <a:prstGeom prst="rect">
              <a:avLst/>
            </a:prstGeom>
            <a:gradFill>
              <a:gsLst>
                <a:gs pos="0">
                  <a:srgbClr val="47174B"/>
                </a:gs>
                <a:gs pos="100000">
                  <a:srgbClr val="AC90AE"/>
                </a:gs>
              </a:gsLst>
              <a:lin ang="5400000" scaled="0"/>
            </a:gradFill>
            <a:ln cap="flat" cmpd="sng" w="12700">
              <a:solidFill>
                <a:srgbClr val="643366"/>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0"/>
            <p:cNvSpPr txBox="1"/>
            <p:nvPr/>
          </p:nvSpPr>
          <p:spPr>
            <a:xfrm>
              <a:off x="2643" y="283569"/>
              <a:ext cx="2577107" cy="824367"/>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None/>
              </a:pPr>
              <a:r>
                <a:rPr b="0" lang="en-US" sz="2000">
                  <a:solidFill>
                    <a:schemeClr val="lt1"/>
                  </a:solidFill>
                  <a:latin typeface="Times New Roman"/>
                  <a:ea typeface="Times New Roman"/>
                  <a:cs typeface="Times New Roman"/>
                  <a:sym typeface="Times New Roman"/>
                </a:rPr>
                <a:t>Direct</a:t>
              </a:r>
              <a:endParaRPr/>
            </a:p>
          </p:txBody>
        </p:sp>
        <p:sp>
          <p:nvSpPr>
            <p:cNvPr id="444" name="Google Shape;444;p20"/>
            <p:cNvSpPr/>
            <p:nvPr/>
          </p:nvSpPr>
          <p:spPr>
            <a:xfrm>
              <a:off x="2643" y="921478"/>
              <a:ext cx="2577107" cy="2757352"/>
            </a:xfrm>
            <a:prstGeom prst="rect">
              <a:avLst/>
            </a:prstGeom>
            <a:solidFill>
              <a:srgbClr val="D2CCD2">
                <a:alpha val="89803"/>
              </a:srgb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0"/>
            <p:cNvSpPr txBox="1"/>
            <p:nvPr/>
          </p:nvSpPr>
          <p:spPr>
            <a:xfrm>
              <a:off x="2643" y="921478"/>
              <a:ext cx="2577107" cy="2757352"/>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Times New Roman"/>
                  <a:ea typeface="Times New Roman"/>
                  <a:cs typeface="Times New Roman"/>
                  <a:sym typeface="Times New Roman"/>
                </a:rPr>
                <a:t>The simplest technique</a:t>
              </a:r>
              <a:endParaRPr/>
            </a:p>
            <a:p>
              <a:pPr indent="-114300" lvl="1" marL="114300" marR="0" rtl="0" algn="l">
                <a:lnSpc>
                  <a:spcPct val="90000"/>
                </a:lnSpc>
                <a:spcBef>
                  <a:spcPts val="870"/>
                </a:spcBef>
                <a:spcAft>
                  <a:spcPts val="0"/>
                </a:spcAft>
                <a:buClr>
                  <a:schemeClr val="dk1"/>
                </a:buClr>
                <a:buSzPts val="1400"/>
                <a:buFont typeface="Times New Roman"/>
                <a:buChar char="•"/>
              </a:pPr>
              <a:r>
                <a:rPr b="0" i="0" lang="en-US" sz="1400" u="none" cap="none" strike="noStrike">
                  <a:solidFill>
                    <a:schemeClr val="dk1"/>
                  </a:solidFill>
                  <a:latin typeface="Times New Roman"/>
                  <a:ea typeface="Times New Roman"/>
                  <a:cs typeface="Times New Roman"/>
                  <a:sym typeface="Times New Roman"/>
                </a:rPr>
                <a:t>Maps each block of main memory into only one possible cache line</a:t>
              </a:r>
              <a:endParaRPr/>
            </a:p>
          </p:txBody>
        </p:sp>
        <p:sp>
          <p:nvSpPr>
            <p:cNvPr id="446" name="Google Shape;446;p20"/>
            <p:cNvSpPr/>
            <p:nvPr/>
          </p:nvSpPr>
          <p:spPr>
            <a:xfrm>
              <a:off x="2940546" y="261839"/>
              <a:ext cx="2577107" cy="911285"/>
            </a:xfrm>
            <a:prstGeom prst="rect">
              <a:avLst/>
            </a:prstGeom>
            <a:gradFill>
              <a:gsLst>
                <a:gs pos="0">
                  <a:srgbClr val="47174B"/>
                </a:gs>
                <a:gs pos="100000">
                  <a:srgbClr val="AC90AE"/>
                </a:gs>
              </a:gsLst>
              <a:lin ang="5400000" scaled="0"/>
            </a:gradFill>
            <a:ln cap="flat" cmpd="sng" w="12700">
              <a:solidFill>
                <a:srgbClr val="643366"/>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0"/>
            <p:cNvSpPr txBox="1"/>
            <p:nvPr/>
          </p:nvSpPr>
          <p:spPr>
            <a:xfrm>
              <a:off x="2940546" y="261839"/>
              <a:ext cx="2577107" cy="911285"/>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None/>
              </a:pPr>
              <a:r>
                <a:rPr b="0" lang="en-US" sz="2000">
                  <a:solidFill>
                    <a:schemeClr val="lt1"/>
                  </a:solidFill>
                  <a:latin typeface="Times New Roman"/>
                  <a:ea typeface="Times New Roman"/>
                  <a:cs typeface="Times New Roman"/>
                  <a:sym typeface="Times New Roman"/>
                </a:rPr>
                <a:t>Associative</a:t>
              </a:r>
              <a:endParaRPr/>
            </a:p>
          </p:txBody>
        </p:sp>
        <p:sp>
          <p:nvSpPr>
            <p:cNvPr id="448" name="Google Shape;448;p20"/>
            <p:cNvSpPr/>
            <p:nvPr/>
          </p:nvSpPr>
          <p:spPr>
            <a:xfrm>
              <a:off x="2940546" y="943207"/>
              <a:ext cx="2577107" cy="2757352"/>
            </a:xfrm>
            <a:prstGeom prst="rect">
              <a:avLst/>
            </a:prstGeom>
            <a:solidFill>
              <a:srgbClr val="D2CCD2">
                <a:alpha val="89803"/>
              </a:srgb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0"/>
            <p:cNvSpPr txBox="1"/>
            <p:nvPr/>
          </p:nvSpPr>
          <p:spPr>
            <a:xfrm>
              <a:off x="2940546" y="943207"/>
              <a:ext cx="2577107" cy="2757352"/>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Times New Roman"/>
                  <a:ea typeface="Times New Roman"/>
                  <a:cs typeface="Times New Roman"/>
                  <a:sym typeface="Times New Roman"/>
                </a:rPr>
                <a:t>Permits each main memory block to be loaded into any line of the cache</a:t>
              </a:r>
              <a:endParaRPr/>
            </a:p>
            <a:p>
              <a:pPr indent="-114300" lvl="1" marL="114300" marR="0" rtl="0" algn="l">
                <a:lnSpc>
                  <a:spcPct val="90000"/>
                </a:lnSpc>
                <a:spcBef>
                  <a:spcPts val="870"/>
                </a:spcBef>
                <a:spcAft>
                  <a:spcPts val="0"/>
                </a:spcAft>
                <a:buClr>
                  <a:schemeClr val="dk1"/>
                </a:buClr>
                <a:buSzPts val="1400"/>
                <a:buFont typeface="Times New Roman"/>
                <a:buChar char="•"/>
              </a:pPr>
              <a:r>
                <a:rPr b="0" i="0" lang="en-US" sz="1400" u="none" cap="none" strike="noStrike">
                  <a:solidFill>
                    <a:schemeClr val="dk1"/>
                  </a:solidFill>
                  <a:latin typeface="Times New Roman"/>
                  <a:ea typeface="Times New Roman"/>
                  <a:cs typeface="Times New Roman"/>
                  <a:sym typeface="Times New Roman"/>
                </a:rPr>
                <a:t>The cache control logic interprets a memory address simply as a Tag and a Word field</a:t>
              </a:r>
              <a:endParaRPr/>
            </a:p>
            <a:p>
              <a:pPr indent="-114300" lvl="1" marL="114300" marR="0" rtl="0" algn="l">
                <a:lnSpc>
                  <a:spcPct val="90000"/>
                </a:lnSpc>
                <a:spcBef>
                  <a:spcPts val="870"/>
                </a:spcBef>
                <a:spcAft>
                  <a:spcPts val="0"/>
                </a:spcAft>
                <a:buClr>
                  <a:schemeClr val="dk1"/>
                </a:buClr>
                <a:buSzPts val="1400"/>
                <a:buFont typeface="Times New Roman"/>
                <a:buChar char="•"/>
              </a:pPr>
              <a:r>
                <a:rPr b="0" i="0" lang="en-US" sz="1400" u="none" cap="none" strike="noStrike">
                  <a:solidFill>
                    <a:schemeClr val="dk1"/>
                  </a:solidFill>
                  <a:latin typeface="Times New Roman"/>
                  <a:ea typeface="Times New Roman"/>
                  <a:cs typeface="Times New Roman"/>
                  <a:sym typeface="Times New Roman"/>
                </a:rPr>
                <a:t>To determine whether a block is in the cache, the cache control logic must simultaneously examine every line’s Tag for a match </a:t>
              </a:r>
              <a:endParaRPr/>
            </a:p>
          </p:txBody>
        </p:sp>
        <p:sp>
          <p:nvSpPr>
            <p:cNvPr id="450" name="Google Shape;450;p20"/>
            <p:cNvSpPr/>
            <p:nvPr/>
          </p:nvSpPr>
          <p:spPr>
            <a:xfrm>
              <a:off x="5881092" y="212040"/>
              <a:ext cx="2577107" cy="911285"/>
            </a:xfrm>
            <a:prstGeom prst="rect">
              <a:avLst/>
            </a:prstGeom>
            <a:gradFill>
              <a:gsLst>
                <a:gs pos="0">
                  <a:srgbClr val="47174B"/>
                </a:gs>
                <a:gs pos="100000">
                  <a:srgbClr val="AC90AE"/>
                </a:gs>
              </a:gsLst>
              <a:lin ang="5400000" scaled="0"/>
            </a:gradFill>
            <a:ln cap="flat" cmpd="sng" w="12700">
              <a:solidFill>
                <a:srgbClr val="643366"/>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0"/>
            <p:cNvSpPr txBox="1"/>
            <p:nvPr/>
          </p:nvSpPr>
          <p:spPr>
            <a:xfrm>
              <a:off x="5881092" y="212040"/>
              <a:ext cx="2577107" cy="911285"/>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None/>
              </a:pPr>
              <a:r>
                <a:rPr b="0" lang="en-US" sz="2000">
                  <a:solidFill>
                    <a:schemeClr val="lt1"/>
                  </a:solidFill>
                  <a:latin typeface="Times New Roman"/>
                  <a:ea typeface="Times New Roman"/>
                  <a:cs typeface="Times New Roman"/>
                  <a:sym typeface="Times New Roman"/>
                </a:rPr>
                <a:t>Set Associative</a:t>
              </a:r>
              <a:endParaRPr/>
            </a:p>
          </p:txBody>
        </p:sp>
        <p:sp>
          <p:nvSpPr>
            <p:cNvPr id="452" name="Google Shape;452;p20"/>
            <p:cNvSpPr/>
            <p:nvPr/>
          </p:nvSpPr>
          <p:spPr>
            <a:xfrm>
              <a:off x="5878448" y="943207"/>
              <a:ext cx="2577107" cy="2757352"/>
            </a:xfrm>
            <a:prstGeom prst="rect">
              <a:avLst/>
            </a:prstGeom>
            <a:solidFill>
              <a:srgbClr val="D2CCD2">
                <a:alpha val="89803"/>
              </a:srgb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0"/>
            <p:cNvSpPr txBox="1"/>
            <p:nvPr/>
          </p:nvSpPr>
          <p:spPr>
            <a:xfrm>
              <a:off x="5878448" y="943207"/>
              <a:ext cx="2577107" cy="2757352"/>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chemeClr val="dk1"/>
                </a:buClr>
                <a:buSzPts val="1400"/>
                <a:buFont typeface="Times New Roman"/>
                <a:buChar char="•"/>
              </a:pPr>
              <a:r>
                <a:rPr b="0" i="0" lang="en-US" sz="1400" u="none" cap="none" strike="noStrike">
                  <a:solidFill>
                    <a:schemeClr val="dk1"/>
                  </a:solidFill>
                  <a:latin typeface="Times New Roman"/>
                  <a:ea typeface="Times New Roman"/>
                  <a:cs typeface="Times New Roman"/>
                  <a:sym typeface="Times New Roman"/>
                </a:rPr>
                <a:t>A compromise that exhibits the strengths of both the direct and associative approaches while reducing their disadvantages</a:t>
              </a:r>
              <a:endParaRPr/>
            </a:p>
          </p:txBody>
        </p:sp>
      </p:grpSp>
      <p:sp>
        <p:nvSpPr>
          <p:cNvPr id="454" name="Google Shape;454;p20"/>
          <p:cNvSpPr txBox="1"/>
          <p:nvPr>
            <p:ph idx="11" type="ftr"/>
          </p:nvPr>
        </p:nvSpPr>
        <p:spPr>
          <a:xfrm>
            <a:off x="251520" y="6502671"/>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pic>
        <p:nvPicPr>
          <p:cNvPr descr="f8.pdf" id="461" name="Google Shape;461;p21"/>
          <p:cNvPicPr preferRelativeResize="0"/>
          <p:nvPr/>
        </p:nvPicPr>
        <p:blipFill rotWithShape="1">
          <a:blip r:embed="rId3">
            <a:alphaModFix/>
          </a:blip>
          <a:srcRect b="9494" l="0" r="0" t="4346"/>
          <a:stretch/>
        </p:blipFill>
        <p:spPr>
          <a:xfrm>
            <a:off x="1619672" y="-99392"/>
            <a:ext cx="5904656" cy="6583737"/>
          </a:xfrm>
          <a:prstGeom prst="rect">
            <a:avLst/>
          </a:prstGeom>
          <a:noFill/>
          <a:ln>
            <a:noFill/>
          </a:ln>
        </p:spPr>
      </p:pic>
      <p:sp>
        <p:nvSpPr>
          <p:cNvPr id="462" name="Google Shape;462;p21"/>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pic>
        <p:nvPicPr>
          <p:cNvPr descr="f9.pdf" id="469" name="Google Shape;469;p22"/>
          <p:cNvPicPr preferRelativeResize="0"/>
          <p:nvPr/>
        </p:nvPicPr>
        <p:blipFill rotWithShape="1">
          <a:blip r:embed="rId3">
            <a:alphaModFix/>
          </a:blip>
          <a:srcRect b="7982" l="6307" r="5501" t="7746"/>
          <a:stretch/>
        </p:blipFill>
        <p:spPr>
          <a:xfrm>
            <a:off x="683568" y="116632"/>
            <a:ext cx="8460432" cy="6246904"/>
          </a:xfrm>
          <a:prstGeom prst="rect">
            <a:avLst/>
          </a:prstGeom>
          <a:noFill/>
          <a:ln>
            <a:noFill/>
          </a:ln>
        </p:spPr>
      </p:pic>
      <p:sp>
        <p:nvSpPr>
          <p:cNvPr id="470" name="Google Shape;470;p22"/>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descr="f10.pdf" id="477" name="Google Shape;477;p23"/>
          <p:cNvPicPr preferRelativeResize="0"/>
          <p:nvPr/>
        </p:nvPicPr>
        <p:blipFill rotWithShape="1">
          <a:blip r:embed="rId3">
            <a:alphaModFix/>
          </a:blip>
          <a:srcRect b="5220" l="0" r="0" t="5628"/>
          <a:stretch/>
        </p:blipFill>
        <p:spPr>
          <a:xfrm>
            <a:off x="1767555" y="-103259"/>
            <a:ext cx="5763675" cy="6649673"/>
          </a:xfrm>
          <a:prstGeom prst="rect">
            <a:avLst/>
          </a:prstGeom>
          <a:noFill/>
          <a:ln>
            <a:noFill/>
          </a:ln>
        </p:spPr>
      </p:pic>
      <p:sp>
        <p:nvSpPr>
          <p:cNvPr id="478" name="Google Shape;478;p23"/>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wipe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2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Direct Mapping Summary</a:t>
            </a:r>
            <a:endParaRPr/>
          </a:p>
        </p:txBody>
      </p:sp>
      <p:sp>
        <p:nvSpPr>
          <p:cNvPr id="486" name="Google Shape;486;p24"/>
          <p:cNvSpPr txBox="1"/>
          <p:nvPr>
            <p:ph idx="1" type="body"/>
          </p:nvPr>
        </p:nvSpPr>
        <p:spPr>
          <a:xfrm>
            <a:off x="685800" y="1905000"/>
            <a:ext cx="7556313" cy="4144963"/>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SzPts val="1500"/>
              <a:buChar char="■"/>
            </a:pPr>
            <a:r>
              <a:rPr lang="en-US"/>
              <a:t>Address length = (s + w) bits</a:t>
            </a:r>
            <a:endParaRPr/>
          </a:p>
          <a:p>
            <a:pPr indent="-228600" lvl="0" marL="228600" rtl="0" algn="l">
              <a:spcBef>
                <a:spcPts val="2000"/>
              </a:spcBef>
              <a:spcAft>
                <a:spcPts val="0"/>
              </a:spcAft>
              <a:buSzPts val="1500"/>
              <a:buChar char="■"/>
            </a:pPr>
            <a:r>
              <a:rPr lang="en-US"/>
              <a:t>Number of addressable units = 2</a:t>
            </a:r>
            <a:r>
              <a:rPr baseline="30000" lang="en-US"/>
              <a:t>s+w </a:t>
            </a:r>
            <a:r>
              <a:rPr lang="en-US"/>
              <a:t>words or bytes</a:t>
            </a:r>
            <a:endParaRPr/>
          </a:p>
          <a:p>
            <a:pPr indent="-228600" lvl="0" marL="228600" rtl="0" algn="l">
              <a:spcBef>
                <a:spcPts val="2000"/>
              </a:spcBef>
              <a:spcAft>
                <a:spcPts val="0"/>
              </a:spcAft>
              <a:buSzPts val="1500"/>
              <a:buChar char="■"/>
            </a:pPr>
            <a:r>
              <a:rPr lang="en-US"/>
              <a:t>Block size = line size = 2</a:t>
            </a:r>
            <a:r>
              <a:rPr baseline="30000" lang="en-US"/>
              <a:t>w</a:t>
            </a:r>
            <a:r>
              <a:rPr lang="en-US"/>
              <a:t> words or bytes</a:t>
            </a:r>
            <a:endParaRPr/>
          </a:p>
          <a:p>
            <a:pPr indent="-228600" lvl="0" marL="228600" rtl="0" algn="l">
              <a:spcBef>
                <a:spcPts val="2000"/>
              </a:spcBef>
              <a:spcAft>
                <a:spcPts val="0"/>
              </a:spcAft>
              <a:buSzPts val="1500"/>
              <a:buChar char="■"/>
            </a:pPr>
            <a:r>
              <a:rPr lang="en-US"/>
              <a:t>Number of blocks in main memory = 2</a:t>
            </a:r>
            <a:r>
              <a:rPr baseline="30000" lang="en-US"/>
              <a:t>s+ w</a:t>
            </a:r>
            <a:r>
              <a:rPr lang="en-US"/>
              <a:t>/2</a:t>
            </a:r>
            <a:r>
              <a:rPr baseline="30000" lang="en-US"/>
              <a:t>w</a:t>
            </a:r>
            <a:r>
              <a:rPr lang="en-US"/>
              <a:t> = 2</a:t>
            </a:r>
            <a:r>
              <a:rPr baseline="30000" lang="en-US"/>
              <a:t>s</a:t>
            </a:r>
            <a:endParaRPr/>
          </a:p>
          <a:p>
            <a:pPr indent="-228600" lvl="0" marL="228600" rtl="0" algn="l">
              <a:spcBef>
                <a:spcPts val="2000"/>
              </a:spcBef>
              <a:spcAft>
                <a:spcPts val="0"/>
              </a:spcAft>
              <a:buSzPts val="1500"/>
              <a:buChar char="■"/>
            </a:pPr>
            <a:r>
              <a:rPr lang="en-US"/>
              <a:t>Number of lines in cache = m = 2</a:t>
            </a:r>
            <a:r>
              <a:rPr baseline="30000" lang="en-US"/>
              <a:t>r</a:t>
            </a:r>
            <a:endParaRPr/>
          </a:p>
          <a:p>
            <a:pPr indent="-228600" lvl="0" marL="228600" rtl="0" algn="l">
              <a:spcBef>
                <a:spcPts val="2000"/>
              </a:spcBef>
              <a:spcAft>
                <a:spcPts val="0"/>
              </a:spcAft>
              <a:buSzPts val="1500"/>
              <a:buChar char="■"/>
            </a:pPr>
            <a:r>
              <a:rPr lang="en-US"/>
              <a:t>Size of tag = (s – r) bits</a:t>
            </a:r>
            <a:endParaRPr/>
          </a:p>
        </p:txBody>
      </p:sp>
      <p:pic>
        <p:nvPicPr>
          <p:cNvPr id="487" name="Google Shape;487;p24"/>
          <p:cNvPicPr preferRelativeResize="0"/>
          <p:nvPr/>
        </p:nvPicPr>
        <p:blipFill rotWithShape="1">
          <a:blip r:embed="rId3">
            <a:alphaModFix/>
          </a:blip>
          <a:srcRect b="0" l="0" r="0" t="0"/>
          <a:stretch/>
        </p:blipFill>
        <p:spPr>
          <a:xfrm>
            <a:off x="7377546" y="5206774"/>
            <a:ext cx="1004454" cy="947057"/>
          </a:xfrm>
          <a:prstGeom prst="rect">
            <a:avLst/>
          </a:prstGeom>
          <a:noFill/>
          <a:ln>
            <a:noFill/>
          </a:ln>
        </p:spPr>
      </p:pic>
      <p:sp>
        <p:nvSpPr>
          <p:cNvPr id="488" name="Google Shape;488;p2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25"/>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Victim Cache</a:t>
            </a:r>
            <a:endParaRPr/>
          </a:p>
        </p:txBody>
      </p:sp>
      <p:sp>
        <p:nvSpPr>
          <p:cNvPr id="496" name="Google Shape;496;p25"/>
          <p:cNvSpPr txBox="1"/>
          <p:nvPr>
            <p:ph idx="1" type="body"/>
          </p:nvPr>
        </p:nvSpPr>
        <p:spPr>
          <a:xfrm>
            <a:off x="533400" y="2286000"/>
            <a:ext cx="7556313" cy="4876800"/>
          </a:xfrm>
          <a:prstGeom prst="rect">
            <a:avLst/>
          </a:prstGeom>
          <a:noFill/>
          <a:ln>
            <a:noFill/>
          </a:ln>
        </p:spPr>
        <p:txBody>
          <a:bodyPr anchorCtr="0" anchor="t" bIns="45700" lIns="91425" spcFirstLastPara="1" rIns="91425" wrap="square" tIns="45700">
            <a:normAutofit/>
          </a:bodyPr>
          <a:lstStyle/>
          <a:p>
            <a:pPr indent="-228600" lvl="1" marL="228600" rtl="0" algn="l">
              <a:spcBef>
                <a:spcPts val="0"/>
              </a:spcBef>
              <a:spcAft>
                <a:spcPts val="0"/>
              </a:spcAft>
              <a:buClr>
                <a:schemeClr val="accent1"/>
              </a:buClr>
              <a:buSzPts val="1500"/>
              <a:buChar char="■"/>
            </a:pPr>
            <a:r>
              <a:rPr lang="en-US" sz="2000"/>
              <a:t>Originally proposed as an approach to reduce the conflict misses of direct mapped caches without affecting its fast access time</a:t>
            </a:r>
            <a:endParaRPr/>
          </a:p>
          <a:p>
            <a:pPr indent="-228600" lvl="0" marL="228600" rtl="0" algn="l">
              <a:spcBef>
                <a:spcPts val="2000"/>
              </a:spcBef>
              <a:spcAft>
                <a:spcPts val="0"/>
              </a:spcAft>
              <a:buSzPts val="1500"/>
              <a:buChar char="■"/>
            </a:pPr>
            <a:r>
              <a:rPr lang="en-US"/>
              <a:t>Fully associative cache</a:t>
            </a:r>
            <a:endParaRPr/>
          </a:p>
          <a:p>
            <a:pPr indent="-228600" lvl="0" marL="228600" rtl="0" algn="l">
              <a:spcBef>
                <a:spcPts val="2000"/>
              </a:spcBef>
              <a:spcAft>
                <a:spcPts val="0"/>
              </a:spcAft>
              <a:buSzPts val="1500"/>
              <a:buChar char="■"/>
            </a:pPr>
            <a:r>
              <a:rPr lang="en-US"/>
              <a:t>Typical size is 4 to 16 cache lines</a:t>
            </a:r>
            <a:endParaRPr/>
          </a:p>
          <a:p>
            <a:pPr indent="-228600" lvl="0" marL="228600" rtl="0" algn="l">
              <a:spcBef>
                <a:spcPts val="2000"/>
              </a:spcBef>
              <a:spcAft>
                <a:spcPts val="0"/>
              </a:spcAft>
              <a:buSzPts val="1500"/>
              <a:buChar char="■"/>
            </a:pPr>
            <a:r>
              <a:rPr lang="en-US"/>
              <a:t>Residing between direct mapped L1 cache and the next level of memory</a:t>
            </a:r>
            <a:endParaRPr/>
          </a:p>
        </p:txBody>
      </p:sp>
      <p:pic>
        <p:nvPicPr>
          <p:cNvPr id="497" name="Google Shape;497;p25"/>
          <p:cNvPicPr preferRelativeResize="0"/>
          <p:nvPr/>
        </p:nvPicPr>
        <p:blipFill rotWithShape="1">
          <a:blip r:embed="rId3">
            <a:alphaModFix/>
          </a:blip>
          <a:srcRect b="0" l="0" r="0" t="0"/>
          <a:stretch/>
        </p:blipFill>
        <p:spPr>
          <a:xfrm rot="1751605">
            <a:off x="7305552" y="243572"/>
            <a:ext cx="1480931" cy="1851616"/>
          </a:xfrm>
          <a:prstGeom prst="rect">
            <a:avLst/>
          </a:prstGeom>
          <a:noFill/>
          <a:ln>
            <a:noFill/>
          </a:ln>
        </p:spPr>
      </p:pic>
      <p:sp>
        <p:nvSpPr>
          <p:cNvPr id="498" name="Google Shape;498;p2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descr="f11.pdf" id="505" name="Google Shape;505;p26"/>
          <p:cNvPicPr preferRelativeResize="0"/>
          <p:nvPr/>
        </p:nvPicPr>
        <p:blipFill rotWithShape="1">
          <a:blip r:embed="rId3">
            <a:alphaModFix/>
          </a:blip>
          <a:srcRect b="7216" l="6144" r="6170" t="7626"/>
          <a:stretch/>
        </p:blipFill>
        <p:spPr>
          <a:xfrm>
            <a:off x="139590" y="-171400"/>
            <a:ext cx="8983187" cy="6741368"/>
          </a:xfrm>
          <a:prstGeom prst="rect">
            <a:avLst/>
          </a:prstGeom>
          <a:noFill/>
          <a:ln>
            <a:noFill/>
          </a:ln>
        </p:spPr>
      </p:pic>
      <p:sp>
        <p:nvSpPr>
          <p:cNvPr id="506" name="Google Shape;506;p2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pic>
        <p:nvPicPr>
          <p:cNvPr descr="f12.pdf" id="513" name="Google Shape;513;p27"/>
          <p:cNvPicPr preferRelativeResize="0"/>
          <p:nvPr/>
        </p:nvPicPr>
        <p:blipFill rotWithShape="1">
          <a:blip r:embed="rId3">
            <a:alphaModFix/>
          </a:blip>
          <a:srcRect b="5401" l="0" r="0" t="7445"/>
          <a:stretch/>
        </p:blipFill>
        <p:spPr>
          <a:xfrm>
            <a:off x="1691680" y="0"/>
            <a:ext cx="5904656" cy="6659706"/>
          </a:xfrm>
          <a:prstGeom prst="rect">
            <a:avLst/>
          </a:prstGeom>
          <a:noFill/>
          <a:ln>
            <a:noFill/>
          </a:ln>
        </p:spPr>
      </p:pic>
      <p:sp>
        <p:nvSpPr>
          <p:cNvPr id="514" name="Google Shape;514;p27"/>
          <p:cNvSpPr txBox="1"/>
          <p:nvPr>
            <p:ph idx="11" type="ftr"/>
          </p:nvPr>
        </p:nvSpPr>
        <p:spPr>
          <a:xfrm>
            <a:off x="179512" y="6551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28"/>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Associative Mapping Summary</a:t>
            </a:r>
            <a:endParaRPr/>
          </a:p>
        </p:txBody>
      </p:sp>
      <p:sp>
        <p:nvSpPr>
          <p:cNvPr id="522" name="Google Shape;522;p28"/>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SzPts val="1500"/>
              <a:buChar char="■"/>
            </a:pPr>
            <a:r>
              <a:rPr lang="en-US"/>
              <a:t>Address length = (s + w) bits</a:t>
            </a:r>
            <a:endParaRPr/>
          </a:p>
          <a:p>
            <a:pPr indent="-228600" lvl="0" marL="228600" rtl="0" algn="l">
              <a:spcBef>
                <a:spcPts val="2000"/>
              </a:spcBef>
              <a:spcAft>
                <a:spcPts val="0"/>
              </a:spcAft>
              <a:buSzPts val="1500"/>
              <a:buChar char="■"/>
            </a:pPr>
            <a:r>
              <a:rPr lang="en-US"/>
              <a:t>Number of addressable units = 2</a:t>
            </a:r>
            <a:r>
              <a:rPr baseline="30000" lang="en-US"/>
              <a:t>s+w </a:t>
            </a:r>
            <a:r>
              <a:rPr lang="en-US"/>
              <a:t>words or bytes</a:t>
            </a:r>
            <a:endParaRPr/>
          </a:p>
          <a:p>
            <a:pPr indent="-228600" lvl="0" marL="228600" rtl="0" algn="l">
              <a:spcBef>
                <a:spcPts val="2000"/>
              </a:spcBef>
              <a:spcAft>
                <a:spcPts val="0"/>
              </a:spcAft>
              <a:buSzPts val="1500"/>
              <a:buChar char="■"/>
            </a:pPr>
            <a:r>
              <a:rPr lang="en-US"/>
              <a:t>Block size = line size = 2</a:t>
            </a:r>
            <a:r>
              <a:rPr baseline="30000" lang="en-US"/>
              <a:t>w</a:t>
            </a:r>
            <a:r>
              <a:rPr lang="en-US"/>
              <a:t> words or bytes</a:t>
            </a:r>
            <a:endParaRPr/>
          </a:p>
          <a:p>
            <a:pPr indent="-228600" lvl="0" marL="228600" rtl="0" algn="l">
              <a:spcBef>
                <a:spcPts val="2000"/>
              </a:spcBef>
              <a:spcAft>
                <a:spcPts val="0"/>
              </a:spcAft>
              <a:buSzPts val="1500"/>
              <a:buChar char="■"/>
            </a:pPr>
            <a:r>
              <a:rPr lang="en-US"/>
              <a:t>Number of blocks in main memory = 2</a:t>
            </a:r>
            <a:r>
              <a:rPr baseline="30000" lang="en-US"/>
              <a:t>s+ w</a:t>
            </a:r>
            <a:r>
              <a:rPr lang="en-US"/>
              <a:t>/2</a:t>
            </a:r>
            <a:r>
              <a:rPr baseline="30000" lang="en-US"/>
              <a:t>w</a:t>
            </a:r>
            <a:r>
              <a:rPr lang="en-US"/>
              <a:t> = 2</a:t>
            </a:r>
            <a:r>
              <a:rPr baseline="30000" lang="en-US"/>
              <a:t>s</a:t>
            </a:r>
            <a:endParaRPr/>
          </a:p>
          <a:p>
            <a:pPr indent="-228600" lvl="0" marL="228600" rtl="0" algn="l">
              <a:spcBef>
                <a:spcPts val="2000"/>
              </a:spcBef>
              <a:spcAft>
                <a:spcPts val="0"/>
              </a:spcAft>
              <a:buSzPts val="1500"/>
              <a:buChar char="■"/>
            </a:pPr>
            <a:r>
              <a:rPr lang="en-US"/>
              <a:t>Number of lines in cache = undetermined</a:t>
            </a:r>
            <a:endParaRPr/>
          </a:p>
          <a:p>
            <a:pPr indent="-228600" lvl="0" marL="228600" rtl="0" algn="l">
              <a:spcBef>
                <a:spcPts val="2000"/>
              </a:spcBef>
              <a:spcAft>
                <a:spcPts val="0"/>
              </a:spcAft>
              <a:buSzPts val="1500"/>
              <a:buChar char="■"/>
            </a:pPr>
            <a:r>
              <a:rPr lang="en-US"/>
              <a:t>Size of tag = s bits</a:t>
            </a:r>
            <a:endParaRPr/>
          </a:p>
        </p:txBody>
      </p:sp>
      <p:pic>
        <p:nvPicPr>
          <p:cNvPr id="523" name="Google Shape;523;p28"/>
          <p:cNvPicPr preferRelativeResize="0"/>
          <p:nvPr/>
        </p:nvPicPr>
        <p:blipFill rotWithShape="1">
          <a:blip r:embed="rId3">
            <a:alphaModFix/>
          </a:blip>
          <a:srcRect b="0" l="0" r="0" t="0"/>
          <a:stretch/>
        </p:blipFill>
        <p:spPr>
          <a:xfrm>
            <a:off x="7377546" y="5206774"/>
            <a:ext cx="1004454" cy="947057"/>
          </a:xfrm>
          <a:prstGeom prst="rect">
            <a:avLst/>
          </a:prstGeom>
          <a:noFill/>
          <a:ln>
            <a:noFill/>
          </a:ln>
        </p:spPr>
      </p:pic>
      <p:sp>
        <p:nvSpPr>
          <p:cNvPr id="524" name="Google Shape;524;p2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29"/>
          <p:cNvSpPr txBox="1"/>
          <p:nvPr>
            <p:ph type="title"/>
          </p:nvPr>
        </p:nvSpPr>
        <p:spPr>
          <a:xfrm>
            <a:off x="762000" y="533400"/>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Set Associative Mapping</a:t>
            </a:r>
            <a:endParaRPr/>
          </a:p>
        </p:txBody>
      </p:sp>
      <p:sp>
        <p:nvSpPr>
          <p:cNvPr id="532" name="Google Shape;532;p29"/>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SzPts val="1500"/>
              <a:buChar char="■"/>
            </a:pPr>
            <a:r>
              <a:rPr lang="en-US"/>
              <a:t>Compromise that exhibits the strengths of both the direct and associative approaches while reducing their disadvantages</a:t>
            </a:r>
            <a:endParaRPr/>
          </a:p>
          <a:p>
            <a:pPr indent="-228600" lvl="0" marL="228600" rtl="0" algn="l">
              <a:spcBef>
                <a:spcPts val="2000"/>
              </a:spcBef>
              <a:spcAft>
                <a:spcPts val="0"/>
              </a:spcAft>
              <a:buSzPts val="1500"/>
              <a:buChar char="■"/>
            </a:pPr>
            <a:r>
              <a:rPr lang="en-US"/>
              <a:t>Cache consists of a number of sets</a:t>
            </a:r>
            <a:endParaRPr/>
          </a:p>
          <a:p>
            <a:pPr indent="-228600" lvl="0" marL="228600" rtl="0" algn="l">
              <a:spcBef>
                <a:spcPts val="2000"/>
              </a:spcBef>
              <a:spcAft>
                <a:spcPts val="0"/>
              </a:spcAft>
              <a:buSzPts val="1500"/>
              <a:buChar char="■"/>
            </a:pPr>
            <a:r>
              <a:rPr lang="en-US"/>
              <a:t>Each set contains a number of lines</a:t>
            </a:r>
            <a:endParaRPr/>
          </a:p>
          <a:p>
            <a:pPr indent="-228600" lvl="0" marL="228600" rtl="0" algn="l">
              <a:spcBef>
                <a:spcPts val="2000"/>
              </a:spcBef>
              <a:spcAft>
                <a:spcPts val="0"/>
              </a:spcAft>
              <a:buSzPts val="1500"/>
              <a:buChar char="■"/>
            </a:pPr>
            <a:r>
              <a:rPr lang="en-US"/>
              <a:t>A given block maps to any line in a given set</a:t>
            </a:r>
            <a:endParaRPr/>
          </a:p>
          <a:p>
            <a:pPr indent="-228600" lvl="0" marL="228600" rtl="0" algn="l">
              <a:spcBef>
                <a:spcPts val="2000"/>
              </a:spcBef>
              <a:spcAft>
                <a:spcPts val="0"/>
              </a:spcAft>
              <a:buSzPts val="1500"/>
              <a:buChar char="■"/>
            </a:pPr>
            <a:r>
              <a:rPr lang="en-US"/>
              <a:t>e.g. 2 lines per set</a:t>
            </a:r>
            <a:endParaRPr/>
          </a:p>
          <a:p>
            <a:pPr indent="-228600" lvl="1" marL="457200" rtl="0" algn="l">
              <a:spcBef>
                <a:spcPts val="600"/>
              </a:spcBef>
              <a:spcAft>
                <a:spcPts val="0"/>
              </a:spcAft>
              <a:buSzPts val="1350"/>
              <a:buChar char="■"/>
            </a:pPr>
            <a:r>
              <a:rPr lang="en-US"/>
              <a:t>2 way associative mapping</a:t>
            </a:r>
            <a:endParaRPr/>
          </a:p>
          <a:p>
            <a:pPr indent="-228600" lvl="1" marL="457200" rtl="0" algn="l">
              <a:spcBef>
                <a:spcPts val="600"/>
              </a:spcBef>
              <a:spcAft>
                <a:spcPts val="0"/>
              </a:spcAft>
              <a:buSzPts val="1350"/>
              <a:buChar char="■"/>
            </a:pPr>
            <a:r>
              <a:rPr lang="en-US"/>
              <a:t>A given block can be in one of 2 lines in only one set</a:t>
            </a:r>
            <a:endParaRPr/>
          </a:p>
          <a:p>
            <a:pPr indent="-133350" lvl="0" marL="228600" rtl="0" algn="l">
              <a:spcBef>
                <a:spcPts val="2000"/>
              </a:spcBef>
              <a:spcAft>
                <a:spcPts val="0"/>
              </a:spcAft>
              <a:buSzPts val="1500"/>
              <a:buNone/>
            </a:pPr>
            <a:r>
              <a:t/>
            </a:r>
            <a:endParaRPr/>
          </a:p>
        </p:txBody>
      </p:sp>
      <p:sp>
        <p:nvSpPr>
          <p:cNvPr id="533" name="Google Shape;533;p29"/>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
          <p:cNvSpPr txBox="1"/>
          <p:nvPr/>
        </p:nvSpPr>
        <p:spPr>
          <a:xfrm>
            <a:off x="0" y="5157192"/>
            <a:ext cx="9144000"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Rockwell"/>
                <a:ea typeface="Rockwell"/>
                <a:cs typeface="Rockwell"/>
                <a:sym typeface="Rockwell"/>
              </a:rPr>
              <a:t>Table 4.1    </a:t>
            </a:r>
            <a:endParaRPr sz="2400">
              <a:solidFill>
                <a:schemeClr val="dk1"/>
              </a:solidFill>
              <a:latin typeface="Rockwell"/>
              <a:ea typeface="Rockwell"/>
              <a:cs typeface="Rockwell"/>
              <a:sym typeface="Rockwell"/>
            </a:endParaRPr>
          </a:p>
          <a:p>
            <a:pPr indent="0" lvl="0" marL="0" marR="0" rtl="0" algn="ctr">
              <a:spcBef>
                <a:spcPts val="0"/>
              </a:spcBef>
              <a:spcAft>
                <a:spcPts val="0"/>
              </a:spcAft>
              <a:buNone/>
            </a:pPr>
            <a:r>
              <a:rPr lang="en-US" sz="2400">
                <a:solidFill>
                  <a:schemeClr val="dk1"/>
                </a:solidFill>
                <a:latin typeface="Rockwell"/>
                <a:ea typeface="Rockwell"/>
                <a:cs typeface="Rockwell"/>
                <a:sym typeface="Rockwell"/>
              </a:rPr>
              <a:t>Key Characteristics of Computer Memory Systems </a:t>
            </a:r>
            <a:endParaRPr sz="2400">
              <a:solidFill>
                <a:schemeClr val="dk1"/>
              </a:solidFill>
              <a:latin typeface="Rockwell"/>
              <a:ea typeface="Rockwell"/>
              <a:cs typeface="Rockwell"/>
              <a:sym typeface="Rockwell"/>
            </a:endParaRPr>
          </a:p>
        </p:txBody>
      </p:sp>
      <p:pic>
        <p:nvPicPr>
          <p:cNvPr id="233" name="Google Shape;233;p3"/>
          <p:cNvPicPr preferRelativeResize="0"/>
          <p:nvPr/>
        </p:nvPicPr>
        <p:blipFill rotWithShape="1">
          <a:blip r:embed="rId3">
            <a:alphaModFix/>
          </a:blip>
          <a:srcRect b="0" l="0" r="0" t="0"/>
          <a:stretch/>
        </p:blipFill>
        <p:spPr>
          <a:xfrm>
            <a:off x="138563" y="764704"/>
            <a:ext cx="8969602" cy="4437987"/>
          </a:xfrm>
          <a:prstGeom prst="rect">
            <a:avLst/>
          </a:prstGeom>
          <a:noFill/>
          <a:ln>
            <a:noFill/>
          </a:ln>
        </p:spPr>
      </p:pic>
      <p:sp>
        <p:nvSpPr>
          <p:cNvPr id="234" name="Google Shape;234;p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push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descr="f13.pdf" id="540" name="Google Shape;540;p30"/>
          <p:cNvPicPr preferRelativeResize="0"/>
          <p:nvPr/>
        </p:nvPicPr>
        <p:blipFill rotWithShape="1">
          <a:blip r:embed="rId3">
            <a:alphaModFix/>
          </a:blip>
          <a:srcRect b="6128" l="0" r="0" t="2542"/>
          <a:stretch/>
        </p:blipFill>
        <p:spPr>
          <a:xfrm>
            <a:off x="2546045" y="-474602"/>
            <a:ext cx="5616625" cy="6638386"/>
          </a:xfrm>
          <a:prstGeom prst="rect">
            <a:avLst/>
          </a:prstGeom>
          <a:noFill/>
          <a:ln>
            <a:noFill/>
          </a:ln>
        </p:spPr>
      </p:pic>
      <p:sp>
        <p:nvSpPr>
          <p:cNvPr id="541" name="Google Shape;541;p3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descr="f14.pdf" id="548" name="Google Shape;548;p31"/>
          <p:cNvPicPr preferRelativeResize="0"/>
          <p:nvPr/>
        </p:nvPicPr>
        <p:blipFill rotWithShape="1">
          <a:blip r:embed="rId3">
            <a:alphaModFix/>
          </a:blip>
          <a:srcRect b="5764" l="6144" r="7853" t="7445"/>
          <a:stretch/>
        </p:blipFill>
        <p:spPr>
          <a:xfrm>
            <a:off x="323528" y="-171400"/>
            <a:ext cx="8576140" cy="6687810"/>
          </a:xfrm>
          <a:prstGeom prst="rect">
            <a:avLst/>
          </a:prstGeom>
          <a:noFill/>
          <a:ln>
            <a:noFill/>
          </a:ln>
        </p:spPr>
      </p:pic>
      <p:sp>
        <p:nvSpPr>
          <p:cNvPr id="549" name="Google Shape;549;p31"/>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3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Set Associative Mapping Summary</a:t>
            </a:r>
            <a:endParaRPr/>
          </a:p>
        </p:txBody>
      </p:sp>
      <p:sp>
        <p:nvSpPr>
          <p:cNvPr id="557" name="Google Shape;557;p32"/>
          <p:cNvSpPr txBox="1"/>
          <p:nvPr>
            <p:ph idx="1" type="body"/>
          </p:nvPr>
        </p:nvSpPr>
        <p:spPr>
          <a:xfrm>
            <a:off x="539552" y="1556792"/>
            <a:ext cx="7556313" cy="4572000"/>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spcBef>
                <a:spcPts val="0"/>
              </a:spcBef>
              <a:spcAft>
                <a:spcPts val="0"/>
              </a:spcAft>
              <a:buSzPct val="75000"/>
              <a:buChar char="■"/>
            </a:pPr>
            <a:r>
              <a:rPr lang="en-US"/>
              <a:t>Address length = (s + w) bits</a:t>
            </a:r>
            <a:endParaRPr/>
          </a:p>
          <a:p>
            <a:pPr indent="-228600" lvl="0" marL="228600" rtl="0" algn="l">
              <a:spcBef>
                <a:spcPts val="2000"/>
              </a:spcBef>
              <a:spcAft>
                <a:spcPts val="0"/>
              </a:spcAft>
              <a:buSzPct val="75000"/>
              <a:buChar char="■"/>
            </a:pPr>
            <a:r>
              <a:rPr lang="en-US"/>
              <a:t>Number of addressable units = 2</a:t>
            </a:r>
            <a:r>
              <a:rPr baseline="30000" lang="en-US"/>
              <a:t>s+w </a:t>
            </a:r>
            <a:r>
              <a:rPr lang="en-US"/>
              <a:t>words or bytes</a:t>
            </a:r>
            <a:endParaRPr/>
          </a:p>
          <a:p>
            <a:pPr indent="-228600" lvl="0" marL="228600" rtl="0" algn="l">
              <a:spcBef>
                <a:spcPts val="2000"/>
              </a:spcBef>
              <a:spcAft>
                <a:spcPts val="0"/>
              </a:spcAft>
              <a:buSzPct val="75000"/>
              <a:buChar char="■"/>
            </a:pPr>
            <a:r>
              <a:rPr lang="en-US"/>
              <a:t>Block size = line size = 2</a:t>
            </a:r>
            <a:r>
              <a:rPr baseline="30000" lang="en-US"/>
              <a:t>w</a:t>
            </a:r>
            <a:r>
              <a:rPr lang="en-US"/>
              <a:t> words or bytes</a:t>
            </a:r>
            <a:endParaRPr/>
          </a:p>
          <a:p>
            <a:pPr indent="-228600" lvl="0" marL="228600" rtl="0" algn="l">
              <a:spcBef>
                <a:spcPts val="2000"/>
              </a:spcBef>
              <a:spcAft>
                <a:spcPts val="0"/>
              </a:spcAft>
              <a:buSzPct val="75000"/>
              <a:buChar char="■"/>
            </a:pPr>
            <a:r>
              <a:rPr lang="en-US"/>
              <a:t>Number of blocks in main memory = 2</a:t>
            </a:r>
            <a:r>
              <a:rPr baseline="30000" lang="en-US"/>
              <a:t>s+w/</a:t>
            </a:r>
            <a:r>
              <a:rPr lang="en-US"/>
              <a:t>2</a:t>
            </a:r>
            <a:r>
              <a:rPr baseline="30000" lang="en-US"/>
              <a:t>w=</a:t>
            </a:r>
            <a:r>
              <a:rPr lang="en-US"/>
              <a:t>2</a:t>
            </a:r>
            <a:r>
              <a:rPr baseline="30000" lang="en-US"/>
              <a:t>s</a:t>
            </a:r>
            <a:endParaRPr/>
          </a:p>
          <a:p>
            <a:pPr indent="-228600" lvl="0" marL="228600" rtl="0" algn="l">
              <a:spcBef>
                <a:spcPts val="2000"/>
              </a:spcBef>
              <a:spcAft>
                <a:spcPts val="0"/>
              </a:spcAft>
              <a:buSzPct val="75000"/>
              <a:buChar char="■"/>
            </a:pPr>
            <a:r>
              <a:rPr lang="en-US"/>
              <a:t>Number of lines in set = k</a:t>
            </a:r>
            <a:endParaRPr/>
          </a:p>
          <a:p>
            <a:pPr indent="-228600" lvl="0" marL="228600" rtl="0" algn="l">
              <a:spcBef>
                <a:spcPts val="2000"/>
              </a:spcBef>
              <a:spcAft>
                <a:spcPts val="0"/>
              </a:spcAft>
              <a:buSzPct val="75000"/>
              <a:buChar char="■"/>
            </a:pPr>
            <a:r>
              <a:rPr lang="en-US"/>
              <a:t>Number of sets = v = 2</a:t>
            </a:r>
            <a:r>
              <a:rPr baseline="30000" lang="en-US"/>
              <a:t>d</a:t>
            </a:r>
            <a:endParaRPr/>
          </a:p>
          <a:p>
            <a:pPr indent="-228600" lvl="0" marL="228600" rtl="0" algn="l">
              <a:spcBef>
                <a:spcPts val="2000"/>
              </a:spcBef>
              <a:spcAft>
                <a:spcPts val="0"/>
              </a:spcAft>
              <a:buSzPct val="75000"/>
              <a:buChar char="■"/>
            </a:pPr>
            <a:r>
              <a:rPr lang="en-US"/>
              <a:t>Number of lines in cache = m=kv = k * 2</a:t>
            </a:r>
            <a:r>
              <a:rPr baseline="30000" lang="en-US"/>
              <a:t>d</a:t>
            </a:r>
            <a:endParaRPr/>
          </a:p>
          <a:p>
            <a:pPr indent="-228600" lvl="0" marL="228600" rtl="0" algn="l">
              <a:spcBef>
                <a:spcPts val="2000"/>
              </a:spcBef>
              <a:spcAft>
                <a:spcPts val="0"/>
              </a:spcAft>
              <a:buSzPct val="75000"/>
              <a:buChar char="■"/>
            </a:pPr>
            <a:r>
              <a:rPr lang="en-US"/>
              <a:t>Size of cache = </a:t>
            </a:r>
            <a:r>
              <a:rPr i="1" lang="en-US"/>
              <a:t>k * 2</a:t>
            </a:r>
            <a:r>
              <a:rPr baseline="30000" lang="en-US" sz="2054"/>
              <a:t>d+w</a:t>
            </a:r>
            <a:r>
              <a:rPr i="1" lang="en-US"/>
              <a:t> </a:t>
            </a:r>
            <a:r>
              <a:rPr lang="en-US"/>
              <a:t>words or bytes</a:t>
            </a:r>
            <a:endParaRPr baseline="30000"/>
          </a:p>
          <a:p>
            <a:pPr indent="-228600" lvl="0" marL="228600" rtl="0" algn="l">
              <a:spcBef>
                <a:spcPts val="2000"/>
              </a:spcBef>
              <a:spcAft>
                <a:spcPts val="0"/>
              </a:spcAft>
              <a:buSzPct val="75000"/>
              <a:buChar char="■"/>
            </a:pPr>
            <a:r>
              <a:rPr lang="en-US"/>
              <a:t>Size of tag = (s – d) bits</a:t>
            </a:r>
            <a:endParaRPr/>
          </a:p>
        </p:txBody>
      </p:sp>
      <p:pic>
        <p:nvPicPr>
          <p:cNvPr id="558" name="Google Shape;558;p32"/>
          <p:cNvPicPr preferRelativeResize="0"/>
          <p:nvPr/>
        </p:nvPicPr>
        <p:blipFill rotWithShape="1">
          <a:blip r:embed="rId3">
            <a:alphaModFix/>
          </a:blip>
          <a:srcRect b="0" l="0" r="0" t="0"/>
          <a:stretch/>
        </p:blipFill>
        <p:spPr>
          <a:xfrm>
            <a:off x="7377546" y="5206774"/>
            <a:ext cx="1004454" cy="947057"/>
          </a:xfrm>
          <a:prstGeom prst="rect">
            <a:avLst/>
          </a:prstGeom>
          <a:noFill/>
          <a:ln>
            <a:noFill/>
          </a:ln>
        </p:spPr>
      </p:pic>
      <p:sp>
        <p:nvSpPr>
          <p:cNvPr id="559" name="Google Shape;559;p3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pic>
        <p:nvPicPr>
          <p:cNvPr descr="f15.pdf" id="566" name="Google Shape;566;p33"/>
          <p:cNvPicPr preferRelativeResize="0"/>
          <p:nvPr/>
        </p:nvPicPr>
        <p:blipFill rotWithShape="1">
          <a:blip r:embed="rId3">
            <a:alphaModFix/>
          </a:blip>
          <a:srcRect b="0" l="0" r="0" t="0"/>
          <a:stretch/>
        </p:blipFill>
        <p:spPr>
          <a:xfrm>
            <a:off x="251520" y="-236436"/>
            <a:ext cx="8750539" cy="6761780"/>
          </a:xfrm>
          <a:prstGeom prst="rect">
            <a:avLst/>
          </a:prstGeom>
          <a:noFill/>
          <a:ln>
            <a:noFill/>
          </a:ln>
        </p:spPr>
      </p:pic>
      <p:sp>
        <p:nvSpPr>
          <p:cNvPr id="567" name="Google Shape;567;p33"/>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f16.pdf" id="574" name="Google Shape;574;p34"/>
          <p:cNvPicPr preferRelativeResize="0"/>
          <p:nvPr/>
        </p:nvPicPr>
        <p:blipFill rotWithShape="1">
          <a:blip r:embed="rId3">
            <a:alphaModFix/>
          </a:blip>
          <a:srcRect b="12664" l="0" r="0" t="25057"/>
          <a:stretch/>
        </p:blipFill>
        <p:spPr>
          <a:xfrm>
            <a:off x="4960" y="-171400"/>
            <a:ext cx="8566316" cy="6904107"/>
          </a:xfrm>
          <a:prstGeom prst="rect">
            <a:avLst/>
          </a:prstGeom>
          <a:noFill/>
          <a:ln>
            <a:noFill/>
          </a:ln>
        </p:spPr>
      </p:pic>
      <p:sp>
        <p:nvSpPr>
          <p:cNvPr id="575" name="Google Shape;575;p34"/>
          <p:cNvSpPr txBox="1"/>
          <p:nvPr>
            <p:ph idx="11" type="ftr"/>
          </p:nvPr>
        </p:nvSpPr>
        <p:spPr>
          <a:xfrm>
            <a:off x="323528" y="6515987"/>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5"/>
          <p:cNvSpPr txBox="1"/>
          <p:nvPr>
            <p:ph type="title"/>
          </p:nvPr>
        </p:nvSpPr>
        <p:spPr>
          <a:xfrm>
            <a:off x="685800" y="533400"/>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Replacement Algorithms</a:t>
            </a:r>
            <a:endParaRPr/>
          </a:p>
        </p:txBody>
      </p:sp>
      <p:sp>
        <p:nvSpPr>
          <p:cNvPr id="583" name="Google Shape;583;p35"/>
          <p:cNvSpPr txBox="1"/>
          <p:nvPr>
            <p:ph idx="1" type="body"/>
          </p:nvPr>
        </p:nvSpPr>
        <p:spPr>
          <a:xfrm>
            <a:off x="533400" y="2286000"/>
            <a:ext cx="7556313" cy="4221163"/>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SzPts val="1500"/>
              <a:buChar char="■"/>
            </a:pPr>
            <a:r>
              <a:rPr lang="en-US"/>
              <a:t>Once the cache has been filled, when a new block is brought into the cache, one of the existing blocks must be replaced</a:t>
            </a:r>
            <a:endParaRPr/>
          </a:p>
          <a:p>
            <a:pPr indent="-228600" lvl="0" marL="228600" rtl="0" algn="l">
              <a:spcBef>
                <a:spcPts val="2000"/>
              </a:spcBef>
              <a:spcAft>
                <a:spcPts val="0"/>
              </a:spcAft>
              <a:buSzPts val="1500"/>
              <a:buChar char="■"/>
            </a:pPr>
            <a:r>
              <a:rPr lang="en-US"/>
              <a:t>For direct mapping there is only one possible line for any particular block and no choice is possible</a:t>
            </a:r>
            <a:endParaRPr/>
          </a:p>
          <a:p>
            <a:pPr indent="-228600" lvl="0" marL="228600" rtl="0" algn="l">
              <a:spcBef>
                <a:spcPts val="2000"/>
              </a:spcBef>
              <a:spcAft>
                <a:spcPts val="0"/>
              </a:spcAft>
              <a:buSzPts val="1500"/>
              <a:buChar char="■"/>
            </a:pPr>
            <a:r>
              <a:rPr lang="en-US"/>
              <a:t>For the associative and set-associative techniques a replacement algorithm is needed</a:t>
            </a:r>
            <a:endParaRPr/>
          </a:p>
          <a:p>
            <a:pPr indent="-228600" lvl="0" marL="228600" rtl="0" algn="l">
              <a:spcBef>
                <a:spcPts val="2000"/>
              </a:spcBef>
              <a:spcAft>
                <a:spcPts val="0"/>
              </a:spcAft>
              <a:buSzPts val="1500"/>
              <a:buChar char="■"/>
            </a:pPr>
            <a:r>
              <a:rPr lang="en-US"/>
              <a:t>To achieve high speed, an algorithm must be implemented in hardware</a:t>
            </a:r>
            <a:endParaRPr/>
          </a:p>
          <a:p>
            <a:pPr indent="-133350" lvl="0" marL="228600" rtl="0" algn="l">
              <a:spcBef>
                <a:spcPts val="2000"/>
              </a:spcBef>
              <a:spcAft>
                <a:spcPts val="0"/>
              </a:spcAft>
              <a:buSzPts val="1500"/>
              <a:buNone/>
            </a:pPr>
            <a:r>
              <a:t/>
            </a:r>
            <a:endParaRPr/>
          </a:p>
        </p:txBody>
      </p:sp>
      <p:pic>
        <p:nvPicPr>
          <p:cNvPr id="584" name="Google Shape;584;p35"/>
          <p:cNvPicPr preferRelativeResize="0"/>
          <p:nvPr/>
        </p:nvPicPr>
        <p:blipFill rotWithShape="1">
          <a:blip r:embed="rId3">
            <a:alphaModFix/>
          </a:blip>
          <a:srcRect b="0" l="0" r="0" t="0"/>
          <a:stretch/>
        </p:blipFill>
        <p:spPr>
          <a:xfrm>
            <a:off x="7010400" y="228600"/>
            <a:ext cx="1739900" cy="1714500"/>
          </a:xfrm>
          <a:prstGeom prst="rect">
            <a:avLst/>
          </a:prstGeom>
          <a:noFill/>
          <a:ln>
            <a:noFill/>
          </a:ln>
        </p:spPr>
      </p:pic>
      <p:sp>
        <p:nvSpPr>
          <p:cNvPr id="585" name="Google Shape;585;p3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1" name="Shape 591"/>
        <p:cNvGrpSpPr/>
        <p:nvPr/>
      </p:nvGrpSpPr>
      <p:grpSpPr>
        <a:xfrm>
          <a:off x="0" y="0"/>
          <a:ext cx="0" cy="0"/>
          <a:chOff x="0" y="0"/>
          <a:chExt cx="0" cy="0"/>
        </a:xfrm>
      </p:grpSpPr>
      <p:sp>
        <p:nvSpPr>
          <p:cNvPr id="592" name="Google Shape;592;p36"/>
          <p:cNvSpPr txBox="1"/>
          <p:nvPr>
            <p:ph type="title"/>
          </p:nvPr>
        </p:nvSpPr>
        <p:spPr>
          <a:xfrm>
            <a:off x="683568" y="260648"/>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66699"/>
              </a:buClr>
              <a:buSzPts val="3600"/>
              <a:buFont typeface="Rockwell"/>
              <a:buNone/>
            </a:pPr>
            <a:r>
              <a:rPr lang="en-US">
                <a:solidFill>
                  <a:srgbClr val="666699"/>
                </a:solidFill>
              </a:rPr>
              <a:t>The most common replacement algorithms are:</a:t>
            </a:r>
            <a:endParaRPr>
              <a:solidFill>
                <a:srgbClr val="666699"/>
              </a:solidFill>
            </a:endParaRPr>
          </a:p>
        </p:txBody>
      </p:sp>
      <p:sp>
        <p:nvSpPr>
          <p:cNvPr id="593" name="Google Shape;593;p36"/>
          <p:cNvSpPr txBox="1"/>
          <p:nvPr>
            <p:ph idx="1" type="body"/>
          </p:nvPr>
        </p:nvSpPr>
        <p:spPr>
          <a:xfrm>
            <a:off x="539552" y="1628800"/>
            <a:ext cx="7807326" cy="4648200"/>
          </a:xfrm>
          <a:prstGeom prst="rect">
            <a:avLst/>
          </a:prstGeom>
          <a:noFill/>
          <a:ln>
            <a:noFill/>
          </a:ln>
        </p:spPr>
        <p:txBody>
          <a:bodyPr anchorCtr="0" anchor="t" bIns="45700" lIns="91425" spcFirstLastPara="1" rIns="91425" wrap="square" tIns="45700">
            <a:normAutofit lnSpcReduction="10000"/>
          </a:bodyPr>
          <a:lstStyle/>
          <a:p>
            <a:pPr indent="-228600" lvl="0" marL="228600" rtl="0" algn="l">
              <a:spcBef>
                <a:spcPts val="0"/>
              </a:spcBef>
              <a:spcAft>
                <a:spcPts val="0"/>
              </a:spcAft>
              <a:buSzPts val="1500"/>
              <a:buChar char="■"/>
            </a:pPr>
            <a:r>
              <a:rPr lang="en-US"/>
              <a:t>Least recently used (LRU)</a:t>
            </a:r>
            <a:endParaRPr/>
          </a:p>
          <a:p>
            <a:pPr indent="-228600" lvl="1" marL="457200" rtl="0" algn="l">
              <a:spcBef>
                <a:spcPts val="600"/>
              </a:spcBef>
              <a:spcAft>
                <a:spcPts val="0"/>
              </a:spcAft>
              <a:buSzPts val="1350"/>
              <a:buChar char="■"/>
            </a:pPr>
            <a:r>
              <a:rPr lang="en-US"/>
              <a:t>Most effective</a:t>
            </a:r>
            <a:endParaRPr/>
          </a:p>
          <a:p>
            <a:pPr indent="-228600" lvl="1" marL="457200" rtl="0" algn="l">
              <a:spcBef>
                <a:spcPts val="600"/>
              </a:spcBef>
              <a:spcAft>
                <a:spcPts val="0"/>
              </a:spcAft>
              <a:buSzPts val="1350"/>
              <a:buChar char="■"/>
            </a:pPr>
            <a:r>
              <a:rPr lang="en-US"/>
              <a:t>Replace that block in the set that has been in the cache longest with no reference to it</a:t>
            </a:r>
            <a:endParaRPr/>
          </a:p>
          <a:p>
            <a:pPr indent="-228600" lvl="1" marL="457200" rtl="0" algn="l">
              <a:spcBef>
                <a:spcPts val="600"/>
              </a:spcBef>
              <a:spcAft>
                <a:spcPts val="0"/>
              </a:spcAft>
              <a:buSzPts val="1350"/>
              <a:buChar char="■"/>
            </a:pPr>
            <a:r>
              <a:rPr lang="en-US"/>
              <a:t>Because of its simplicity of implementation, LRU is the most popular replacement algorithm</a:t>
            </a:r>
            <a:endParaRPr/>
          </a:p>
          <a:p>
            <a:pPr indent="-228600" lvl="0" marL="228600" rtl="0" algn="l">
              <a:spcBef>
                <a:spcPts val="2000"/>
              </a:spcBef>
              <a:spcAft>
                <a:spcPts val="0"/>
              </a:spcAft>
              <a:buSzPts val="1500"/>
              <a:buChar char="■"/>
            </a:pPr>
            <a:r>
              <a:rPr lang="en-US"/>
              <a:t>First-in-first-out (FIFO)</a:t>
            </a:r>
            <a:endParaRPr/>
          </a:p>
          <a:p>
            <a:pPr indent="-228600" lvl="1" marL="457200" rtl="0" algn="l">
              <a:spcBef>
                <a:spcPts val="600"/>
              </a:spcBef>
              <a:spcAft>
                <a:spcPts val="0"/>
              </a:spcAft>
              <a:buSzPts val="1350"/>
              <a:buChar char="■"/>
            </a:pPr>
            <a:r>
              <a:rPr lang="en-US"/>
              <a:t>Replace that block in the set that has been in the cache longest</a:t>
            </a:r>
            <a:endParaRPr/>
          </a:p>
          <a:p>
            <a:pPr indent="-228600" lvl="1" marL="457200" rtl="0" algn="l">
              <a:spcBef>
                <a:spcPts val="600"/>
              </a:spcBef>
              <a:spcAft>
                <a:spcPts val="0"/>
              </a:spcAft>
              <a:buSzPts val="1350"/>
              <a:buChar char="■"/>
            </a:pPr>
            <a:r>
              <a:rPr lang="en-US"/>
              <a:t>Easily implemented as a round-robin or circular buffer technique</a:t>
            </a:r>
            <a:endParaRPr/>
          </a:p>
          <a:p>
            <a:pPr indent="-228600" lvl="0" marL="228600" rtl="0" algn="l">
              <a:spcBef>
                <a:spcPts val="2000"/>
              </a:spcBef>
              <a:spcAft>
                <a:spcPts val="0"/>
              </a:spcAft>
              <a:buSzPts val="1500"/>
              <a:buChar char="■"/>
            </a:pPr>
            <a:r>
              <a:rPr lang="en-US"/>
              <a:t>Least frequently used (LFU)</a:t>
            </a:r>
            <a:endParaRPr/>
          </a:p>
          <a:p>
            <a:pPr indent="-228600" lvl="1" marL="457200" rtl="0" algn="l">
              <a:spcBef>
                <a:spcPts val="600"/>
              </a:spcBef>
              <a:spcAft>
                <a:spcPts val="0"/>
              </a:spcAft>
              <a:buSzPts val="1350"/>
              <a:buChar char="■"/>
            </a:pPr>
            <a:r>
              <a:rPr lang="en-US"/>
              <a:t>Replace that block in the set that has experienced the fewest references</a:t>
            </a:r>
            <a:endParaRPr/>
          </a:p>
          <a:p>
            <a:pPr indent="-228600" lvl="1" marL="457200" rtl="0" algn="l">
              <a:spcBef>
                <a:spcPts val="600"/>
              </a:spcBef>
              <a:spcAft>
                <a:spcPts val="0"/>
              </a:spcAft>
              <a:buSzPts val="1350"/>
              <a:buChar char="■"/>
            </a:pPr>
            <a:r>
              <a:rPr lang="en-US"/>
              <a:t>Could be implemented by associating a counter with each line</a:t>
            </a:r>
            <a:endParaRPr/>
          </a:p>
        </p:txBody>
      </p:sp>
      <p:sp>
        <p:nvSpPr>
          <p:cNvPr id="594" name="Google Shape;594;p3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grpSp>
        <p:nvGrpSpPr>
          <p:cNvPr id="601" name="Google Shape;601;p37"/>
          <p:cNvGrpSpPr/>
          <p:nvPr/>
        </p:nvGrpSpPr>
        <p:grpSpPr>
          <a:xfrm>
            <a:off x="323765" y="1517527"/>
            <a:ext cx="8663404" cy="4562497"/>
            <a:chOff x="237" y="1184871"/>
            <a:chExt cx="8663404" cy="4562497"/>
          </a:xfrm>
        </p:grpSpPr>
        <p:sp>
          <p:nvSpPr>
            <p:cNvPr id="602" name="Google Shape;602;p37"/>
            <p:cNvSpPr/>
            <p:nvPr/>
          </p:nvSpPr>
          <p:spPr>
            <a:xfrm>
              <a:off x="237" y="1184871"/>
              <a:ext cx="4048319" cy="1012079"/>
            </a:xfrm>
            <a:prstGeom prst="roundRect">
              <a:avLst>
                <a:gd fmla="val 10000" name="adj"/>
              </a:avLst>
            </a:prstGeom>
            <a:solidFill>
              <a:schemeClr val="accent4"/>
            </a:solidFill>
            <a:ln cap="flat" cmpd="sng" w="9525">
              <a:solidFill>
                <a:schemeClr val="accent4"/>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7"/>
            <p:cNvSpPr txBox="1"/>
            <p:nvPr/>
          </p:nvSpPr>
          <p:spPr>
            <a:xfrm>
              <a:off x="29880" y="1214514"/>
              <a:ext cx="3989033" cy="952793"/>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None/>
              </a:pPr>
              <a:r>
                <a:rPr lang="en-US" sz="2100">
                  <a:solidFill>
                    <a:schemeClr val="lt1"/>
                  </a:solidFill>
                  <a:latin typeface="Times New Roman"/>
                  <a:ea typeface="Times New Roman"/>
                  <a:cs typeface="Times New Roman"/>
                  <a:sym typeface="Times New Roman"/>
                </a:rPr>
                <a:t>When a block that is resident in the cache is to be replaced there are two cases to consider:</a:t>
              </a:r>
              <a:endParaRPr sz="2100">
                <a:solidFill>
                  <a:schemeClr val="lt1"/>
                </a:solidFill>
                <a:latin typeface="Times New Roman"/>
                <a:ea typeface="Times New Roman"/>
                <a:cs typeface="Times New Roman"/>
                <a:sym typeface="Times New Roman"/>
              </a:endParaRPr>
            </a:p>
          </p:txBody>
        </p:sp>
        <p:sp>
          <p:nvSpPr>
            <p:cNvPr id="604" name="Google Shape;604;p37"/>
            <p:cNvSpPr/>
            <p:nvPr/>
          </p:nvSpPr>
          <p:spPr>
            <a:xfrm rot="5400000">
              <a:off x="1935840" y="2285508"/>
              <a:ext cx="177113" cy="177113"/>
            </a:xfrm>
            <a:prstGeom prst="rightArrow">
              <a:avLst>
                <a:gd fmla="val 667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7"/>
            <p:cNvSpPr/>
            <p:nvPr/>
          </p:nvSpPr>
          <p:spPr>
            <a:xfrm>
              <a:off x="237" y="2551179"/>
              <a:ext cx="4048319" cy="1012079"/>
            </a:xfrm>
            <a:prstGeom prst="roundRect">
              <a:avLst>
                <a:gd fmla="val 10000" name="adj"/>
              </a:avLst>
            </a:prstGeom>
            <a:solidFill>
              <a:srgbClr val="D2CCD2">
                <a:alpha val="89803"/>
              </a:srgbClr>
            </a:solidFill>
            <a:ln cap="flat" cmpd="sng" w="127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7"/>
            <p:cNvSpPr txBox="1"/>
            <p:nvPr/>
          </p:nvSpPr>
          <p:spPr>
            <a:xfrm>
              <a:off x="29880" y="2580822"/>
              <a:ext cx="3989033" cy="95279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lang="en-US" sz="1600">
                  <a:solidFill>
                    <a:schemeClr val="dk1"/>
                  </a:solidFill>
                  <a:latin typeface="Times New Roman"/>
                  <a:ea typeface="Times New Roman"/>
                  <a:cs typeface="Times New Roman"/>
                  <a:sym typeface="Times New Roman"/>
                </a:rPr>
                <a:t>If the old block in the cache has not been altered then it may be overwritten with a new block without first writing out the old block</a:t>
              </a:r>
              <a:endParaRPr sz="1600">
                <a:solidFill>
                  <a:schemeClr val="dk1"/>
                </a:solidFill>
                <a:latin typeface="Times New Roman"/>
                <a:ea typeface="Times New Roman"/>
                <a:cs typeface="Times New Roman"/>
                <a:sym typeface="Times New Roman"/>
              </a:endParaRPr>
            </a:p>
          </p:txBody>
        </p:sp>
        <p:sp>
          <p:nvSpPr>
            <p:cNvPr id="607" name="Google Shape;607;p37"/>
            <p:cNvSpPr/>
            <p:nvPr/>
          </p:nvSpPr>
          <p:spPr>
            <a:xfrm rot="5400000">
              <a:off x="1935840" y="3651816"/>
              <a:ext cx="177113" cy="177113"/>
            </a:xfrm>
            <a:prstGeom prst="rightArrow">
              <a:avLst>
                <a:gd fmla="val 66700" name="adj1"/>
                <a:gd fmla="val 50000" name="adj2"/>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7"/>
            <p:cNvSpPr/>
            <p:nvPr/>
          </p:nvSpPr>
          <p:spPr>
            <a:xfrm>
              <a:off x="237" y="3917487"/>
              <a:ext cx="4048319" cy="1829881"/>
            </a:xfrm>
            <a:prstGeom prst="roundRect">
              <a:avLst>
                <a:gd fmla="val 10000" name="adj"/>
              </a:avLst>
            </a:prstGeom>
            <a:solidFill>
              <a:srgbClr val="D2CCD2">
                <a:alpha val="89803"/>
              </a:srgbClr>
            </a:solidFill>
            <a:ln cap="flat" cmpd="sng" w="12700">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7"/>
            <p:cNvSpPr txBox="1"/>
            <p:nvPr/>
          </p:nvSpPr>
          <p:spPr>
            <a:xfrm>
              <a:off x="53832" y="3971082"/>
              <a:ext cx="3941129" cy="1722691"/>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lang="en-US" sz="1600">
                  <a:solidFill>
                    <a:schemeClr val="dk1"/>
                  </a:solidFill>
                  <a:latin typeface="Times New Roman"/>
                  <a:ea typeface="Times New Roman"/>
                  <a:cs typeface="Times New Roman"/>
                  <a:sym typeface="Times New Roman"/>
                </a:rPr>
                <a:t>If at least one write operation has been performed on a word in that line of the cache then main memory must be updated by writing the line of cache out to the block of memory before bringing in the new block</a:t>
              </a:r>
              <a:endParaRPr sz="1600">
                <a:solidFill>
                  <a:schemeClr val="dk1"/>
                </a:solidFill>
                <a:latin typeface="Times New Roman"/>
                <a:ea typeface="Times New Roman"/>
                <a:cs typeface="Times New Roman"/>
                <a:sym typeface="Times New Roman"/>
              </a:endParaRPr>
            </a:p>
          </p:txBody>
        </p:sp>
        <p:sp>
          <p:nvSpPr>
            <p:cNvPr id="610" name="Google Shape;610;p37"/>
            <p:cNvSpPr/>
            <p:nvPr/>
          </p:nvSpPr>
          <p:spPr>
            <a:xfrm>
              <a:off x="4615322" y="1184871"/>
              <a:ext cx="4048319" cy="1012079"/>
            </a:xfrm>
            <a:prstGeom prst="roundRect">
              <a:avLst>
                <a:gd fmla="val 10000" name="adj"/>
              </a:avLst>
            </a:prstGeom>
            <a:solidFill>
              <a:schemeClr val="accent3"/>
            </a:solidFill>
            <a:ln cap="flat" cmpd="sng" w="9525">
              <a:solidFill>
                <a:schemeClr val="accent3"/>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7"/>
            <p:cNvSpPr txBox="1"/>
            <p:nvPr/>
          </p:nvSpPr>
          <p:spPr>
            <a:xfrm>
              <a:off x="4644965" y="1214514"/>
              <a:ext cx="3989033" cy="952793"/>
            </a:xfrm>
            <a:prstGeom prst="rect">
              <a:avLst/>
            </a:prstGeom>
            <a:noFill/>
            <a:ln>
              <a:noFill/>
            </a:ln>
          </p:spPr>
          <p:txBody>
            <a:bodyPr anchorCtr="0" anchor="ctr" bIns="26650" lIns="26650" spcFirstLastPara="1" rIns="26650" wrap="square" tIns="26650">
              <a:noAutofit/>
            </a:bodyPr>
            <a:lstStyle/>
            <a:p>
              <a:pPr indent="0" lvl="0" marL="0" marR="0" rtl="0" algn="ctr">
                <a:lnSpc>
                  <a:spcPct val="90000"/>
                </a:lnSpc>
                <a:spcBef>
                  <a:spcPts val="0"/>
                </a:spcBef>
                <a:spcAft>
                  <a:spcPts val="0"/>
                </a:spcAft>
                <a:buNone/>
              </a:pPr>
              <a:r>
                <a:rPr lang="en-US" sz="2100">
                  <a:solidFill>
                    <a:schemeClr val="lt1"/>
                  </a:solidFill>
                  <a:latin typeface="Times New Roman"/>
                  <a:ea typeface="Times New Roman"/>
                  <a:cs typeface="Times New Roman"/>
                  <a:sym typeface="Times New Roman"/>
                </a:rPr>
                <a:t>There are two problems to contend with:</a:t>
              </a:r>
              <a:endParaRPr sz="2100">
                <a:solidFill>
                  <a:schemeClr val="lt1"/>
                </a:solidFill>
                <a:latin typeface="Times New Roman"/>
                <a:ea typeface="Times New Roman"/>
                <a:cs typeface="Times New Roman"/>
                <a:sym typeface="Times New Roman"/>
              </a:endParaRPr>
            </a:p>
          </p:txBody>
        </p:sp>
        <p:sp>
          <p:nvSpPr>
            <p:cNvPr id="612" name="Google Shape;612;p37"/>
            <p:cNvSpPr/>
            <p:nvPr/>
          </p:nvSpPr>
          <p:spPr>
            <a:xfrm rot="5400000">
              <a:off x="6550925" y="2285508"/>
              <a:ext cx="177113" cy="177113"/>
            </a:xfrm>
            <a:prstGeom prst="rightArrow">
              <a:avLst>
                <a:gd fmla="val 667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7"/>
            <p:cNvSpPr/>
            <p:nvPr/>
          </p:nvSpPr>
          <p:spPr>
            <a:xfrm>
              <a:off x="4615322" y="2551179"/>
              <a:ext cx="4048319" cy="1012079"/>
            </a:xfrm>
            <a:prstGeom prst="roundRect">
              <a:avLst>
                <a:gd fmla="val 10000" name="adj"/>
              </a:avLst>
            </a:prstGeom>
            <a:solidFill>
              <a:srgbClr val="D2CCD2">
                <a:alpha val="89803"/>
              </a:srgb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7"/>
            <p:cNvSpPr txBox="1"/>
            <p:nvPr/>
          </p:nvSpPr>
          <p:spPr>
            <a:xfrm>
              <a:off x="4644965" y="2580822"/>
              <a:ext cx="3989033" cy="952793"/>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lang="en-US" sz="1600">
                  <a:solidFill>
                    <a:schemeClr val="dk1"/>
                  </a:solidFill>
                  <a:latin typeface="Times New Roman"/>
                  <a:ea typeface="Times New Roman"/>
                  <a:cs typeface="Times New Roman"/>
                  <a:sym typeface="Times New Roman"/>
                </a:rPr>
                <a:t>More than one device may have access to main memory</a:t>
              </a:r>
              <a:endParaRPr sz="1600">
                <a:solidFill>
                  <a:schemeClr val="dk1"/>
                </a:solidFill>
                <a:latin typeface="Times New Roman"/>
                <a:ea typeface="Times New Roman"/>
                <a:cs typeface="Times New Roman"/>
                <a:sym typeface="Times New Roman"/>
              </a:endParaRPr>
            </a:p>
          </p:txBody>
        </p:sp>
        <p:sp>
          <p:nvSpPr>
            <p:cNvPr id="615" name="Google Shape;615;p37"/>
            <p:cNvSpPr/>
            <p:nvPr/>
          </p:nvSpPr>
          <p:spPr>
            <a:xfrm rot="5400000">
              <a:off x="6550925" y="3651816"/>
              <a:ext cx="177113" cy="177113"/>
            </a:xfrm>
            <a:prstGeom prst="rightArrow">
              <a:avLst>
                <a:gd fmla="val 667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7"/>
            <p:cNvSpPr/>
            <p:nvPr/>
          </p:nvSpPr>
          <p:spPr>
            <a:xfrm>
              <a:off x="4636110" y="3917487"/>
              <a:ext cx="4006743" cy="1735180"/>
            </a:xfrm>
            <a:prstGeom prst="roundRect">
              <a:avLst>
                <a:gd fmla="val 10000" name="adj"/>
              </a:avLst>
            </a:prstGeom>
            <a:solidFill>
              <a:srgbClr val="D2CCD2">
                <a:alpha val="89803"/>
              </a:srgbClr>
            </a:solidFill>
            <a:ln cap="flat" cmpd="sng" w="12700">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7"/>
            <p:cNvSpPr txBox="1"/>
            <p:nvPr/>
          </p:nvSpPr>
          <p:spPr>
            <a:xfrm>
              <a:off x="4686932" y="3968309"/>
              <a:ext cx="3905099" cy="1633536"/>
            </a:xfrm>
            <a:prstGeom prst="rect">
              <a:avLst/>
            </a:prstGeom>
            <a:noFill/>
            <a:ln>
              <a:noFill/>
            </a:ln>
          </p:spPr>
          <p:txBody>
            <a:bodyPr anchorCtr="0" anchor="ctr" bIns="20300" lIns="20300" spcFirstLastPara="1" rIns="20300" wrap="square" tIns="20300">
              <a:noAutofit/>
            </a:bodyPr>
            <a:lstStyle/>
            <a:p>
              <a:pPr indent="0" lvl="0" marL="0" marR="0" rtl="0" algn="ctr">
                <a:lnSpc>
                  <a:spcPct val="90000"/>
                </a:lnSpc>
                <a:spcBef>
                  <a:spcPts val="0"/>
                </a:spcBef>
                <a:spcAft>
                  <a:spcPts val="0"/>
                </a:spcAft>
                <a:buNone/>
              </a:pPr>
              <a:r>
                <a:rPr lang="en-US" sz="1600">
                  <a:solidFill>
                    <a:schemeClr val="dk1"/>
                  </a:solidFill>
                  <a:latin typeface="Times New Roman"/>
                  <a:ea typeface="Times New Roman"/>
                  <a:cs typeface="Times New Roman"/>
                  <a:sym typeface="Times New Roman"/>
                </a:rPr>
                <a:t>A more complex problem occurs when multiple processors are attached to the same bus and each processor has its own local cache - if a word is altered in one cache it could conceivably invalidate a word in other caches</a:t>
              </a:r>
              <a:endParaRPr sz="1600">
                <a:solidFill>
                  <a:schemeClr val="dk1"/>
                </a:solidFill>
                <a:latin typeface="Times New Roman"/>
                <a:ea typeface="Times New Roman"/>
                <a:cs typeface="Times New Roman"/>
                <a:sym typeface="Times New Roman"/>
              </a:endParaRPr>
            </a:p>
          </p:txBody>
        </p:sp>
      </p:grpSp>
      <p:sp>
        <p:nvSpPr>
          <p:cNvPr id="618" name="Google Shape;618;p37"/>
          <p:cNvSpPr txBox="1"/>
          <p:nvPr>
            <p:ph idx="4294967295" type="title"/>
          </p:nvPr>
        </p:nvSpPr>
        <p:spPr>
          <a:xfrm>
            <a:off x="3124200" y="304800"/>
            <a:ext cx="2984500" cy="1116013"/>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Write Policy</a:t>
            </a:r>
            <a:endParaRPr/>
          </a:p>
        </p:txBody>
      </p:sp>
      <p:sp>
        <p:nvSpPr>
          <p:cNvPr id="619" name="Google Shape;619;p37"/>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sp>
        <p:nvSpPr>
          <p:cNvPr id="626" name="Google Shape;626;p38"/>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Write Through</a:t>
            </a:r>
            <a:br>
              <a:rPr lang="en-US"/>
            </a:br>
            <a:r>
              <a:rPr lang="en-US"/>
              <a:t>		</a:t>
            </a:r>
            <a:r>
              <a:rPr lang="en-US">
                <a:solidFill>
                  <a:schemeClr val="accent3"/>
                </a:solidFill>
              </a:rPr>
              <a:t>and Write Back</a:t>
            </a:r>
            <a:endParaRPr>
              <a:solidFill>
                <a:schemeClr val="accent3"/>
              </a:solidFill>
            </a:endParaRPr>
          </a:p>
        </p:txBody>
      </p:sp>
      <p:sp>
        <p:nvSpPr>
          <p:cNvPr id="627" name="Google Shape;627;p38"/>
          <p:cNvSpPr txBox="1"/>
          <p:nvPr>
            <p:ph idx="1" type="body"/>
          </p:nvPr>
        </p:nvSpPr>
        <p:spPr>
          <a:xfrm>
            <a:off x="498474" y="1981200"/>
            <a:ext cx="8035926" cy="4495800"/>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SzPts val="1500"/>
              <a:buChar char="■"/>
            </a:pPr>
            <a:r>
              <a:rPr lang="en-US"/>
              <a:t>Write through</a:t>
            </a:r>
            <a:endParaRPr/>
          </a:p>
          <a:p>
            <a:pPr indent="-228600" lvl="1" marL="457200" rtl="0" algn="l">
              <a:spcBef>
                <a:spcPts val="600"/>
              </a:spcBef>
              <a:spcAft>
                <a:spcPts val="0"/>
              </a:spcAft>
              <a:buSzPts val="1350"/>
              <a:buChar char="■"/>
            </a:pPr>
            <a:r>
              <a:rPr lang="en-US"/>
              <a:t>Simplest technique</a:t>
            </a:r>
            <a:endParaRPr/>
          </a:p>
          <a:p>
            <a:pPr indent="-228600" lvl="1" marL="457200" rtl="0" algn="l">
              <a:spcBef>
                <a:spcPts val="600"/>
              </a:spcBef>
              <a:spcAft>
                <a:spcPts val="0"/>
              </a:spcAft>
              <a:buSzPts val="1350"/>
              <a:buChar char="■"/>
            </a:pPr>
            <a:r>
              <a:rPr lang="en-US"/>
              <a:t>All write operations are made to main memory as well as to the cache</a:t>
            </a:r>
            <a:endParaRPr/>
          </a:p>
          <a:p>
            <a:pPr indent="-228600" lvl="1" marL="457200" rtl="0" algn="l">
              <a:spcBef>
                <a:spcPts val="600"/>
              </a:spcBef>
              <a:spcAft>
                <a:spcPts val="0"/>
              </a:spcAft>
              <a:buSzPts val="1350"/>
              <a:buChar char="■"/>
            </a:pPr>
            <a:r>
              <a:rPr lang="en-US"/>
              <a:t>The main disadvantage of this technique is that it generates substantial memory traffic and may create a bottleneck</a:t>
            </a:r>
            <a:endParaRPr/>
          </a:p>
          <a:p>
            <a:pPr indent="-228600" lvl="0" marL="228600" rtl="0" algn="l">
              <a:spcBef>
                <a:spcPts val="2000"/>
              </a:spcBef>
              <a:spcAft>
                <a:spcPts val="0"/>
              </a:spcAft>
              <a:buSzPts val="1500"/>
              <a:buChar char="■"/>
            </a:pPr>
            <a:r>
              <a:rPr lang="en-US"/>
              <a:t>Write back</a:t>
            </a:r>
            <a:endParaRPr/>
          </a:p>
          <a:p>
            <a:pPr indent="-228600" lvl="1" marL="457200" rtl="0" algn="l">
              <a:spcBef>
                <a:spcPts val="600"/>
              </a:spcBef>
              <a:spcAft>
                <a:spcPts val="0"/>
              </a:spcAft>
              <a:buSzPts val="1350"/>
              <a:buChar char="■"/>
            </a:pPr>
            <a:r>
              <a:rPr lang="en-US"/>
              <a:t>Minimizes memory writes</a:t>
            </a:r>
            <a:endParaRPr/>
          </a:p>
          <a:p>
            <a:pPr indent="-228600" lvl="1" marL="457200" rtl="0" algn="l">
              <a:spcBef>
                <a:spcPts val="600"/>
              </a:spcBef>
              <a:spcAft>
                <a:spcPts val="0"/>
              </a:spcAft>
              <a:buSzPts val="1350"/>
              <a:buChar char="■"/>
            </a:pPr>
            <a:r>
              <a:rPr lang="en-US"/>
              <a:t>Updates are made only in the cache</a:t>
            </a:r>
            <a:endParaRPr/>
          </a:p>
          <a:p>
            <a:pPr indent="-228600" lvl="1" marL="457200" rtl="0" algn="l">
              <a:spcBef>
                <a:spcPts val="600"/>
              </a:spcBef>
              <a:spcAft>
                <a:spcPts val="0"/>
              </a:spcAft>
              <a:buSzPts val="1350"/>
              <a:buChar char="■"/>
            </a:pPr>
            <a:r>
              <a:rPr lang="en-US"/>
              <a:t>Portions of main memory are invalid and hence accesses by I/O modules can be allowed only through the cache</a:t>
            </a:r>
            <a:endParaRPr/>
          </a:p>
          <a:p>
            <a:pPr indent="-228600" lvl="1" marL="457200" rtl="0" algn="l">
              <a:spcBef>
                <a:spcPts val="600"/>
              </a:spcBef>
              <a:spcAft>
                <a:spcPts val="0"/>
              </a:spcAft>
              <a:buSzPts val="1350"/>
              <a:buChar char="■"/>
            </a:pPr>
            <a:r>
              <a:rPr lang="en-US"/>
              <a:t>This makes for complex circuitry and a potential bottleneck</a:t>
            </a:r>
            <a:endParaRPr/>
          </a:p>
        </p:txBody>
      </p:sp>
      <p:sp>
        <p:nvSpPr>
          <p:cNvPr id="628" name="Google Shape;628;p3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4" name="Shape 634"/>
        <p:cNvGrpSpPr/>
        <p:nvPr/>
      </p:nvGrpSpPr>
      <p:grpSpPr>
        <a:xfrm>
          <a:off x="0" y="0"/>
          <a:ext cx="0" cy="0"/>
          <a:chOff x="0" y="0"/>
          <a:chExt cx="0" cy="0"/>
        </a:xfrm>
      </p:grpSpPr>
      <p:sp>
        <p:nvSpPr>
          <p:cNvPr id="635" name="Google Shape;635;p39"/>
          <p:cNvSpPr txBox="1"/>
          <p:nvPr>
            <p:ph idx="4294967295" type="title"/>
          </p:nvPr>
        </p:nvSpPr>
        <p:spPr>
          <a:xfrm>
            <a:off x="395536" y="188640"/>
            <a:ext cx="7556500" cy="11160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4800"/>
              <a:buFont typeface="Rockwell"/>
              <a:buNone/>
            </a:pPr>
            <a:r>
              <a:rPr lang="en-US" sz="4800"/>
              <a:t>Line Size</a:t>
            </a:r>
            <a:endParaRPr sz="4800"/>
          </a:p>
        </p:txBody>
      </p:sp>
      <p:grpSp>
        <p:nvGrpSpPr>
          <p:cNvPr id="636" name="Google Shape;636;p39"/>
          <p:cNvGrpSpPr/>
          <p:nvPr/>
        </p:nvGrpSpPr>
        <p:grpSpPr>
          <a:xfrm>
            <a:off x="29867" y="332656"/>
            <a:ext cx="8964612" cy="6309320"/>
            <a:chOff x="0" y="0"/>
            <a:chExt cx="8964612" cy="6309320"/>
          </a:xfrm>
        </p:grpSpPr>
        <p:sp>
          <p:nvSpPr>
            <p:cNvPr id="637" name="Google Shape;637;p39"/>
            <p:cNvSpPr/>
            <p:nvPr/>
          </p:nvSpPr>
          <p:spPr>
            <a:xfrm>
              <a:off x="0" y="1892796"/>
              <a:ext cx="8964612" cy="2523728"/>
            </a:xfrm>
            <a:prstGeom prst="notchedRightArrow">
              <a:avLst>
                <a:gd fmla="val 50000" name="adj1"/>
                <a:gd fmla="val 50000" name="adj2"/>
              </a:avLst>
            </a:prstGeom>
            <a:solidFill>
              <a:srgbClr val="D2CCD2"/>
            </a:solidFill>
            <a:ln cap="flat" cmpd="sng" w="9525">
              <a:solidFill>
                <a:schemeClr val="accent3"/>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9"/>
            <p:cNvSpPr/>
            <p:nvPr/>
          </p:nvSpPr>
          <p:spPr>
            <a:xfrm>
              <a:off x="647" y="0"/>
              <a:ext cx="1508838" cy="252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9"/>
            <p:cNvSpPr txBox="1"/>
            <p:nvPr/>
          </p:nvSpPr>
          <p:spPr>
            <a:xfrm>
              <a:off x="647" y="0"/>
              <a:ext cx="1508838" cy="2523728"/>
            </a:xfrm>
            <a:prstGeom prst="rect">
              <a:avLst/>
            </a:prstGeom>
            <a:noFill/>
            <a:ln>
              <a:noFill/>
            </a:ln>
          </p:spPr>
          <p:txBody>
            <a:bodyPr anchorCtr="0" anchor="b" bIns="85325" lIns="85325" spcFirstLastPara="1" rIns="85325" wrap="square" tIns="85325">
              <a:noAutofit/>
            </a:bodyPr>
            <a:lstStyle/>
            <a:p>
              <a:pPr indent="0" lvl="0" marL="0" marR="0" rtl="0" algn="ctr">
                <a:lnSpc>
                  <a:spcPct val="90000"/>
                </a:lnSpc>
                <a:spcBef>
                  <a:spcPts val="0"/>
                </a:spcBef>
                <a:spcAft>
                  <a:spcPts val="0"/>
                </a:spcAft>
                <a:buNone/>
              </a:pPr>
              <a:r>
                <a:rPr lang="en-US" sz="1200">
                  <a:solidFill>
                    <a:schemeClr val="dk1"/>
                  </a:solidFill>
                  <a:latin typeface="Times New Roman"/>
                  <a:ea typeface="Times New Roman"/>
                  <a:cs typeface="Times New Roman"/>
                  <a:sym typeface="Times New Roman"/>
                </a:rPr>
                <a:t>When a block of data is retrieved and placed in the cache not only the desired word but also some number of adjacent words are retrieved</a:t>
              </a:r>
              <a:endParaRPr sz="1200">
                <a:solidFill>
                  <a:schemeClr val="dk1"/>
                </a:solidFill>
                <a:latin typeface="Times New Roman"/>
                <a:ea typeface="Times New Roman"/>
                <a:cs typeface="Times New Roman"/>
                <a:sym typeface="Times New Roman"/>
              </a:endParaRPr>
            </a:p>
          </p:txBody>
        </p:sp>
        <p:sp>
          <p:nvSpPr>
            <p:cNvPr id="640" name="Google Shape;640;p39"/>
            <p:cNvSpPr/>
            <p:nvPr/>
          </p:nvSpPr>
          <p:spPr>
            <a:xfrm>
              <a:off x="575219" y="2820638"/>
              <a:ext cx="630932" cy="630932"/>
            </a:xfrm>
            <a:prstGeom prst="ellipse">
              <a:avLst/>
            </a:prstGeom>
            <a:solidFill>
              <a:schemeClr val="accent4"/>
            </a:solidFill>
            <a:ln cap="flat" cmpd="sng" w="9525">
              <a:solidFill>
                <a:schemeClr val="accent4"/>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9"/>
            <p:cNvSpPr/>
            <p:nvPr/>
          </p:nvSpPr>
          <p:spPr>
            <a:xfrm>
              <a:off x="1584928" y="3785592"/>
              <a:ext cx="1508838" cy="252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9"/>
            <p:cNvSpPr txBox="1"/>
            <p:nvPr/>
          </p:nvSpPr>
          <p:spPr>
            <a:xfrm>
              <a:off x="1584928" y="3785592"/>
              <a:ext cx="1508838" cy="2523728"/>
            </a:xfrm>
            <a:prstGeom prst="rect">
              <a:avLst/>
            </a:prstGeom>
            <a:noFill/>
            <a:ln>
              <a:noFill/>
            </a:ln>
          </p:spPr>
          <p:txBody>
            <a:bodyPr anchorCtr="0" anchor="t" bIns="85325" lIns="85325" spcFirstLastPara="1" rIns="85325" wrap="square" tIns="85325">
              <a:noAutofit/>
            </a:bodyPr>
            <a:lstStyle/>
            <a:p>
              <a:pPr indent="0" lvl="0" marL="0" marR="0" rtl="0" algn="ctr">
                <a:lnSpc>
                  <a:spcPct val="90000"/>
                </a:lnSpc>
                <a:spcBef>
                  <a:spcPts val="0"/>
                </a:spcBef>
                <a:spcAft>
                  <a:spcPts val="0"/>
                </a:spcAft>
                <a:buNone/>
              </a:pPr>
              <a:r>
                <a:rPr lang="en-US" sz="1200">
                  <a:solidFill>
                    <a:schemeClr val="dk1"/>
                  </a:solidFill>
                  <a:latin typeface="Times New Roman"/>
                  <a:ea typeface="Times New Roman"/>
                  <a:cs typeface="Times New Roman"/>
                  <a:sym typeface="Times New Roman"/>
                </a:rPr>
                <a:t>As the block size increases the hit ratio will at first increase because of the principle of locality</a:t>
              </a:r>
              <a:endParaRPr sz="1200">
                <a:solidFill>
                  <a:schemeClr val="dk1"/>
                </a:solidFill>
                <a:latin typeface="Times New Roman"/>
                <a:ea typeface="Times New Roman"/>
                <a:cs typeface="Times New Roman"/>
                <a:sym typeface="Times New Roman"/>
              </a:endParaRPr>
            </a:p>
          </p:txBody>
        </p:sp>
        <p:sp>
          <p:nvSpPr>
            <p:cNvPr id="643" name="Google Shape;643;p39"/>
            <p:cNvSpPr/>
            <p:nvPr/>
          </p:nvSpPr>
          <p:spPr>
            <a:xfrm>
              <a:off x="2023881" y="2839194"/>
              <a:ext cx="630932" cy="630932"/>
            </a:xfrm>
            <a:prstGeom prst="ellipse">
              <a:avLst/>
            </a:prstGeom>
            <a:solidFill>
              <a:schemeClr val="accent3"/>
            </a:solidFill>
            <a:ln cap="flat" cmpd="sng" w="9525">
              <a:solidFill>
                <a:schemeClr val="accent3"/>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9"/>
            <p:cNvSpPr/>
            <p:nvPr/>
          </p:nvSpPr>
          <p:spPr>
            <a:xfrm>
              <a:off x="3169209" y="0"/>
              <a:ext cx="1508838" cy="252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9"/>
            <p:cNvSpPr txBox="1"/>
            <p:nvPr/>
          </p:nvSpPr>
          <p:spPr>
            <a:xfrm>
              <a:off x="3169209" y="0"/>
              <a:ext cx="1508838" cy="2523728"/>
            </a:xfrm>
            <a:prstGeom prst="rect">
              <a:avLst/>
            </a:prstGeom>
            <a:noFill/>
            <a:ln>
              <a:noFill/>
            </a:ln>
          </p:spPr>
          <p:txBody>
            <a:bodyPr anchorCtr="0" anchor="b" bIns="85325" lIns="85325" spcFirstLastPara="1" rIns="85325" wrap="square" tIns="85325">
              <a:noAutofit/>
            </a:bodyPr>
            <a:lstStyle/>
            <a:p>
              <a:pPr indent="0" lvl="0" marL="0" marR="0" rtl="0" algn="ctr">
                <a:lnSpc>
                  <a:spcPct val="90000"/>
                </a:lnSpc>
                <a:spcBef>
                  <a:spcPts val="0"/>
                </a:spcBef>
                <a:spcAft>
                  <a:spcPts val="0"/>
                </a:spcAft>
                <a:buNone/>
              </a:pPr>
              <a:r>
                <a:rPr lang="en-US" sz="1200">
                  <a:solidFill>
                    <a:schemeClr val="dk1"/>
                  </a:solidFill>
                  <a:latin typeface="Times New Roman"/>
                  <a:ea typeface="Times New Roman"/>
                  <a:cs typeface="Times New Roman"/>
                  <a:sym typeface="Times New Roman"/>
                </a:rPr>
                <a:t>As the block size increases more useful data are brought into the cache</a:t>
              </a:r>
              <a:endParaRPr sz="1200">
                <a:solidFill>
                  <a:schemeClr val="dk1"/>
                </a:solidFill>
                <a:latin typeface="Times New Roman"/>
                <a:ea typeface="Times New Roman"/>
                <a:cs typeface="Times New Roman"/>
                <a:sym typeface="Times New Roman"/>
              </a:endParaRPr>
            </a:p>
          </p:txBody>
        </p:sp>
        <p:sp>
          <p:nvSpPr>
            <p:cNvPr id="646" name="Google Shape;646;p39"/>
            <p:cNvSpPr/>
            <p:nvPr/>
          </p:nvSpPr>
          <p:spPr>
            <a:xfrm>
              <a:off x="3608162" y="2839194"/>
              <a:ext cx="630932" cy="630932"/>
            </a:xfrm>
            <a:prstGeom prst="ellipse">
              <a:avLst/>
            </a:prstGeom>
            <a:gradFill>
              <a:gsLst>
                <a:gs pos="0">
                  <a:srgbClr val="47174B"/>
                </a:gs>
                <a:gs pos="100000">
                  <a:srgbClr val="AC90AE"/>
                </a:gs>
              </a:gsLst>
              <a:lin ang="5400000" scaled="0"/>
            </a:gradFill>
            <a:ln cap="flat" cmpd="sng" w="9525">
              <a:solidFill>
                <a:schemeClr val="accent1"/>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9"/>
            <p:cNvSpPr/>
            <p:nvPr/>
          </p:nvSpPr>
          <p:spPr>
            <a:xfrm>
              <a:off x="4753489" y="3785592"/>
              <a:ext cx="1508838" cy="252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9"/>
            <p:cNvSpPr txBox="1"/>
            <p:nvPr/>
          </p:nvSpPr>
          <p:spPr>
            <a:xfrm>
              <a:off x="4753489" y="3785592"/>
              <a:ext cx="1508838" cy="2523728"/>
            </a:xfrm>
            <a:prstGeom prst="rect">
              <a:avLst/>
            </a:prstGeom>
            <a:noFill/>
            <a:ln>
              <a:noFill/>
            </a:ln>
          </p:spPr>
          <p:txBody>
            <a:bodyPr anchorCtr="0" anchor="t" bIns="85325" lIns="85325" spcFirstLastPara="1" rIns="85325" wrap="square" tIns="85325">
              <a:noAutofit/>
            </a:bodyPr>
            <a:lstStyle/>
            <a:p>
              <a:pPr indent="0" lvl="0" marL="0" marR="0" rtl="0" algn="ctr">
                <a:lnSpc>
                  <a:spcPct val="90000"/>
                </a:lnSpc>
                <a:spcBef>
                  <a:spcPts val="0"/>
                </a:spcBef>
                <a:spcAft>
                  <a:spcPts val="0"/>
                </a:spcAft>
                <a:buNone/>
              </a:pPr>
              <a:r>
                <a:rPr lang="en-US" sz="1200">
                  <a:solidFill>
                    <a:schemeClr val="dk1"/>
                  </a:solidFill>
                  <a:latin typeface="Times New Roman"/>
                  <a:ea typeface="Times New Roman"/>
                  <a:cs typeface="Times New Roman"/>
                  <a:sym typeface="Times New Roman"/>
                </a:rPr>
                <a:t>The hit ratio will begin to decrease as the block becomes bigger and the probability of using the newly fetched information becomes less than the probability of reusing the information that has to be replaced</a:t>
              </a:r>
              <a:endParaRPr sz="1200">
                <a:solidFill>
                  <a:schemeClr val="dk1"/>
                </a:solidFill>
                <a:latin typeface="Times New Roman"/>
                <a:ea typeface="Times New Roman"/>
                <a:cs typeface="Times New Roman"/>
                <a:sym typeface="Times New Roman"/>
              </a:endParaRPr>
            </a:p>
          </p:txBody>
        </p:sp>
        <p:sp>
          <p:nvSpPr>
            <p:cNvPr id="649" name="Google Shape;649;p39"/>
            <p:cNvSpPr/>
            <p:nvPr/>
          </p:nvSpPr>
          <p:spPr>
            <a:xfrm>
              <a:off x="5192443" y="2839194"/>
              <a:ext cx="630932" cy="630932"/>
            </a:xfrm>
            <a:prstGeom prst="ellipse">
              <a:avLst/>
            </a:prstGeom>
            <a:solidFill>
              <a:schemeClr val="accent3"/>
            </a:solidFill>
            <a:ln cap="flat" cmpd="sng" w="9525">
              <a:solidFill>
                <a:schemeClr val="accent3"/>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9"/>
            <p:cNvSpPr/>
            <p:nvPr/>
          </p:nvSpPr>
          <p:spPr>
            <a:xfrm>
              <a:off x="5976403" y="0"/>
              <a:ext cx="1729732" cy="25237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9"/>
            <p:cNvSpPr txBox="1"/>
            <p:nvPr/>
          </p:nvSpPr>
          <p:spPr>
            <a:xfrm>
              <a:off x="5976403" y="0"/>
              <a:ext cx="1729732" cy="2523728"/>
            </a:xfrm>
            <a:prstGeom prst="rect">
              <a:avLst/>
            </a:prstGeom>
            <a:noFill/>
            <a:ln>
              <a:noFill/>
            </a:ln>
          </p:spPr>
          <p:txBody>
            <a:bodyPr anchorCtr="1" anchor="b" bIns="85325" lIns="85325" spcFirstLastPara="1" rIns="85325" wrap="square" tIns="85325">
              <a:noAutofit/>
            </a:bodyPr>
            <a:lstStyle/>
            <a:p>
              <a:pPr indent="0" lvl="0" marL="0" marR="0" rtl="0" algn="l">
                <a:lnSpc>
                  <a:spcPct val="90000"/>
                </a:lnSpc>
                <a:spcBef>
                  <a:spcPts val="0"/>
                </a:spcBef>
                <a:spcAft>
                  <a:spcPts val="0"/>
                </a:spcAft>
                <a:buNone/>
              </a:pPr>
              <a:r>
                <a:rPr lang="en-US" sz="1200">
                  <a:solidFill>
                    <a:schemeClr val="dk1"/>
                  </a:solidFill>
                  <a:latin typeface="Times New Roman"/>
                  <a:ea typeface="Times New Roman"/>
                  <a:cs typeface="Times New Roman"/>
                  <a:sym typeface="Times New Roman"/>
                </a:rPr>
                <a:t>Two specific effects come into play:</a:t>
              </a:r>
              <a:endParaRPr sz="1200">
                <a:solidFill>
                  <a:schemeClr val="dk1"/>
                </a:solidFill>
                <a:latin typeface="Times New Roman"/>
                <a:ea typeface="Times New Roman"/>
                <a:cs typeface="Times New Roman"/>
                <a:sym typeface="Times New Roman"/>
              </a:endParaRPr>
            </a:p>
            <a:p>
              <a:pPr indent="-57150" lvl="1" marL="57150" marR="0" rtl="0" algn="l">
                <a:lnSpc>
                  <a:spcPct val="90000"/>
                </a:lnSpc>
                <a:spcBef>
                  <a:spcPts val="420"/>
                </a:spcBef>
                <a:spcAft>
                  <a:spcPts val="0"/>
                </a:spcAft>
                <a:buClr>
                  <a:schemeClr val="dk1"/>
                </a:buClr>
                <a:buSzPts val="900"/>
                <a:buFont typeface="Times New Roman"/>
                <a:buChar char="•"/>
              </a:pPr>
              <a:r>
                <a:rPr b="0" i="0" lang="en-US" sz="900" u="none" cap="none" strike="noStrike">
                  <a:solidFill>
                    <a:schemeClr val="dk1"/>
                  </a:solidFill>
                  <a:latin typeface="Times New Roman"/>
                  <a:ea typeface="Times New Roman"/>
                  <a:cs typeface="Times New Roman"/>
                  <a:sym typeface="Times New Roman"/>
                </a:rPr>
                <a:t>Larger blocks reduce the number of blocks that fit into a cache</a:t>
              </a:r>
              <a:endParaRPr b="0" i="0" sz="900" u="none" cap="none" strike="noStrike">
                <a:solidFill>
                  <a:schemeClr val="dk1"/>
                </a:solidFill>
                <a:latin typeface="Times New Roman"/>
                <a:ea typeface="Times New Roman"/>
                <a:cs typeface="Times New Roman"/>
                <a:sym typeface="Times New Roman"/>
              </a:endParaRPr>
            </a:p>
            <a:p>
              <a:pPr indent="-57150" lvl="1" marL="57150" marR="0" rtl="0" algn="l">
                <a:lnSpc>
                  <a:spcPct val="90000"/>
                </a:lnSpc>
                <a:spcBef>
                  <a:spcPts val="135"/>
                </a:spcBef>
                <a:spcAft>
                  <a:spcPts val="0"/>
                </a:spcAft>
                <a:buClr>
                  <a:schemeClr val="dk1"/>
                </a:buClr>
                <a:buSzPts val="900"/>
                <a:buFont typeface="Times New Roman"/>
                <a:buChar char="•"/>
              </a:pPr>
              <a:r>
                <a:rPr b="0" i="0" lang="en-US" sz="900" u="none" cap="none" strike="noStrike">
                  <a:solidFill>
                    <a:schemeClr val="dk1"/>
                  </a:solidFill>
                  <a:latin typeface="Times New Roman"/>
                  <a:ea typeface="Times New Roman"/>
                  <a:cs typeface="Times New Roman"/>
                  <a:sym typeface="Times New Roman"/>
                </a:rPr>
                <a:t>As a block becomes larger each additional word is farther from the requested word</a:t>
              </a:r>
              <a:endParaRPr b="0" i="0" sz="900" u="none" cap="none" strike="noStrike">
                <a:solidFill>
                  <a:schemeClr val="dk1"/>
                </a:solidFill>
                <a:latin typeface="Times New Roman"/>
                <a:ea typeface="Times New Roman"/>
                <a:cs typeface="Times New Roman"/>
                <a:sym typeface="Times New Roman"/>
              </a:endParaRPr>
            </a:p>
          </p:txBody>
        </p:sp>
        <p:sp>
          <p:nvSpPr>
            <p:cNvPr id="652" name="Google Shape;652;p39"/>
            <p:cNvSpPr/>
            <p:nvPr/>
          </p:nvSpPr>
          <p:spPr>
            <a:xfrm>
              <a:off x="6652300" y="2820638"/>
              <a:ext cx="630932" cy="630932"/>
            </a:xfrm>
            <a:prstGeom prst="ellipse">
              <a:avLst/>
            </a:prstGeom>
            <a:solidFill>
              <a:schemeClr val="accent4"/>
            </a:solidFill>
            <a:ln cap="flat" cmpd="sng" w="9525">
              <a:solidFill>
                <a:schemeClr val="accent4"/>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3" name="Google Shape;653;p39"/>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accent1"/>
              </a:buClr>
              <a:buSzPts val="3600"/>
              <a:buFont typeface="Rockwell"/>
              <a:buNone/>
            </a:pPr>
            <a:r>
              <a:rPr lang="en-US"/>
              <a:t>Characteristics of Memory Systems</a:t>
            </a:r>
            <a:endParaRPr/>
          </a:p>
        </p:txBody>
      </p:sp>
      <p:sp>
        <p:nvSpPr>
          <p:cNvPr id="242" name="Google Shape;242;p4"/>
          <p:cNvSpPr txBox="1"/>
          <p:nvPr>
            <p:ph idx="1" type="body"/>
          </p:nvPr>
        </p:nvSpPr>
        <p:spPr>
          <a:xfrm>
            <a:off x="498474" y="1981200"/>
            <a:ext cx="7556313" cy="4144963"/>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spcBef>
                <a:spcPts val="0"/>
              </a:spcBef>
              <a:spcAft>
                <a:spcPts val="0"/>
              </a:spcAft>
              <a:buSzPct val="75000"/>
              <a:buChar char="■"/>
            </a:pPr>
            <a:r>
              <a:rPr lang="en-US"/>
              <a:t>Location</a:t>
            </a:r>
            <a:endParaRPr/>
          </a:p>
          <a:p>
            <a:pPr indent="-228600" lvl="1" marL="457200" rtl="0" algn="l">
              <a:spcBef>
                <a:spcPts val="600"/>
              </a:spcBef>
              <a:spcAft>
                <a:spcPts val="0"/>
              </a:spcAft>
              <a:buSzPct val="75000"/>
              <a:buChar char="■"/>
            </a:pPr>
            <a:r>
              <a:rPr lang="en-US"/>
              <a:t>Refers to whether memory is internal and external to the computer</a:t>
            </a:r>
            <a:endParaRPr/>
          </a:p>
          <a:p>
            <a:pPr indent="-228600" lvl="1" marL="457200" rtl="0" algn="l">
              <a:spcBef>
                <a:spcPts val="600"/>
              </a:spcBef>
              <a:spcAft>
                <a:spcPts val="0"/>
              </a:spcAft>
              <a:buSzPct val="75000"/>
              <a:buChar char="■"/>
            </a:pPr>
            <a:r>
              <a:rPr lang="en-US"/>
              <a:t>Internal memory is often equated with main memory</a:t>
            </a:r>
            <a:endParaRPr/>
          </a:p>
          <a:p>
            <a:pPr indent="-228600" lvl="1" marL="457200" rtl="0" algn="l">
              <a:spcBef>
                <a:spcPts val="600"/>
              </a:spcBef>
              <a:spcAft>
                <a:spcPts val="0"/>
              </a:spcAft>
              <a:buSzPct val="75000"/>
              <a:buChar char="■"/>
            </a:pPr>
            <a:r>
              <a:rPr lang="en-US"/>
              <a:t>Processor requires its own local memory, in the form of registers</a:t>
            </a:r>
            <a:endParaRPr/>
          </a:p>
          <a:p>
            <a:pPr indent="-228600" lvl="1" marL="457200" rtl="0" algn="l">
              <a:spcBef>
                <a:spcPts val="600"/>
              </a:spcBef>
              <a:spcAft>
                <a:spcPts val="0"/>
              </a:spcAft>
              <a:buSzPct val="75000"/>
              <a:buChar char="■"/>
            </a:pPr>
            <a:r>
              <a:rPr lang="en-US"/>
              <a:t>Cache is another form of internal memory</a:t>
            </a:r>
            <a:endParaRPr/>
          </a:p>
          <a:p>
            <a:pPr indent="-228600" lvl="1" marL="457200" rtl="0" algn="l">
              <a:spcBef>
                <a:spcPts val="600"/>
              </a:spcBef>
              <a:spcAft>
                <a:spcPts val="0"/>
              </a:spcAft>
              <a:buSzPct val="75000"/>
              <a:buChar char="■"/>
            </a:pPr>
            <a:r>
              <a:rPr lang="en-US"/>
              <a:t>External memory consists of peripheral storage devices that are accessible to the processor via I/O controllers</a:t>
            </a:r>
            <a:endParaRPr/>
          </a:p>
          <a:p>
            <a:pPr indent="-228600" lvl="0" marL="228600" rtl="0" algn="l">
              <a:spcBef>
                <a:spcPts val="2000"/>
              </a:spcBef>
              <a:spcAft>
                <a:spcPts val="0"/>
              </a:spcAft>
              <a:buSzPct val="75000"/>
              <a:buChar char="■"/>
            </a:pPr>
            <a:r>
              <a:rPr lang="en-US"/>
              <a:t>Capacity</a:t>
            </a:r>
            <a:endParaRPr/>
          </a:p>
          <a:p>
            <a:pPr indent="-228600" lvl="1" marL="457200" rtl="0" algn="l">
              <a:spcBef>
                <a:spcPts val="600"/>
              </a:spcBef>
              <a:spcAft>
                <a:spcPts val="0"/>
              </a:spcAft>
              <a:buSzPct val="75000"/>
              <a:buChar char="■"/>
            </a:pPr>
            <a:r>
              <a:rPr lang="en-US"/>
              <a:t>Memory is typically expressed in terms of bytes</a:t>
            </a:r>
            <a:endParaRPr/>
          </a:p>
          <a:p>
            <a:pPr indent="-228600" lvl="0" marL="228600" rtl="0" algn="l">
              <a:spcBef>
                <a:spcPts val="2000"/>
              </a:spcBef>
              <a:spcAft>
                <a:spcPts val="0"/>
              </a:spcAft>
              <a:buSzPct val="75000"/>
              <a:buChar char="■"/>
            </a:pPr>
            <a:r>
              <a:rPr lang="en-US"/>
              <a:t>Unit of transfer</a:t>
            </a:r>
            <a:endParaRPr/>
          </a:p>
          <a:p>
            <a:pPr indent="-228600" lvl="1" marL="457200" rtl="0" algn="l">
              <a:spcBef>
                <a:spcPts val="600"/>
              </a:spcBef>
              <a:spcAft>
                <a:spcPts val="0"/>
              </a:spcAft>
              <a:buSzPct val="75000"/>
              <a:buChar char="■"/>
            </a:pPr>
            <a:r>
              <a:rPr lang="en-US"/>
              <a:t>For internal memory the unit of transfer is equal to the number of electrical lines into and out of the memory module</a:t>
            </a:r>
            <a:endParaRPr/>
          </a:p>
        </p:txBody>
      </p:sp>
      <p:sp>
        <p:nvSpPr>
          <p:cNvPr id="243" name="Google Shape;243;p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40"/>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Multilevel Caches</a:t>
            </a:r>
            <a:endParaRPr/>
          </a:p>
        </p:txBody>
      </p:sp>
      <p:sp>
        <p:nvSpPr>
          <p:cNvPr id="661" name="Google Shape;661;p40"/>
          <p:cNvSpPr txBox="1"/>
          <p:nvPr>
            <p:ph idx="1" type="body"/>
          </p:nvPr>
        </p:nvSpPr>
        <p:spPr>
          <a:xfrm>
            <a:off x="498474" y="1295400"/>
            <a:ext cx="7556313" cy="5257800"/>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spcBef>
                <a:spcPts val="0"/>
              </a:spcBef>
              <a:spcAft>
                <a:spcPts val="0"/>
              </a:spcAft>
              <a:buSzPct val="75000"/>
              <a:buChar char="■"/>
            </a:pPr>
            <a:r>
              <a:rPr lang="en-US"/>
              <a:t>As logic density has increased it has become possible to have a cache on the same chip as the processor</a:t>
            </a:r>
            <a:endParaRPr/>
          </a:p>
          <a:p>
            <a:pPr indent="-228600" lvl="0" marL="228600" rtl="0" algn="l">
              <a:spcBef>
                <a:spcPts val="2000"/>
              </a:spcBef>
              <a:spcAft>
                <a:spcPts val="0"/>
              </a:spcAft>
              <a:buSzPct val="75000"/>
              <a:buChar char="■"/>
            </a:pPr>
            <a:r>
              <a:rPr lang="en-US"/>
              <a:t>The on-chip cache reduces the processor’s external bus activity and speeds up execution time and increases overall system performance</a:t>
            </a:r>
            <a:endParaRPr/>
          </a:p>
          <a:p>
            <a:pPr indent="-228600" lvl="1" marL="457200" rtl="0" algn="l">
              <a:spcBef>
                <a:spcPts val="600"/>
              </a:spcBef>
              <a:spcAft>
                <a:spcPts val="0"/>
              </a:spcAft>
              <a:buSzPct val="75000"/>
              <a:buChar char="■"/>
            </a:pPr>
            <a:r>
              <a:rPr lang="en-US"/>
              <a:t>When the requested instruction or data is found in the on-chip cache, the bus access is eliminated</a:t>
            </a:r>
            <a:endParaRPr/>
          </a:p>
          <a:p>
            <a:pPr indent="-228600" lvl="1" marL="457200" rtl="0" algn="l">
              <a:spcBef>
                <a:spcPts val="600"/>
              </a:spcBef>
              <a:spcAft>
                <a:spcPts val="0"/>
              </a:spcAft>
              <a:buSzPct val="75000"/>
              <a:buChar char="■"/>
            </a:pPr>
            <a:r>
              <a:rPr lang="en-US"/>
              <a:t>On-chip cache accesses will complete appreciably faster than would even zero-wait state bus cycles</a:t>
            </a:r>
            <a:endParaRPr/>
          </a:p>
          <a:p>
            <a:pPr indent="-228600" lvl="1" marL="457200" rtl="0" algn="l">
              <a:spcBef>
                <a:spcPts val="600"/>
              </a:spcBef>
              <a:spcAft>
                <a:spcPts val="0"/>
              </a:spcAft>
              <a:buSzPct val="75000"/>
              <a:buChar char="■"/>
            </a:pPr>
            <a:r>
              <a:rPr lang="en-US"/>
              <a:t>During this period the bus is free to support other transfers</a:t>
            </a:r>
            <a:endParaRPr/>
          </a:p>
          <a:p>
            <a:pPr indent="-228600" lvl="0" marL="228600" rtl="0" algn="l">
              <a:spcBef>
                <a:spcPts val="2000"/>
              </a:spcBef>
              <a:spcAft>
                <a:spcPts val="0"/>
              </a:spcAft>
              <a:buSzPct val="75000"/>
              <a:buChar char="■"/>
            </a:pPr>
            <a:r>
              <a:rPr lang="en-US"/>
              <a:t>Two-level cache:</a:t>
            </a:r>
            <a:endParaRPr/>
          </a:p>
          <a:p>
            <a:pPr indent="-228600" lvl="1" marL="457200" rtl="0" algn="l">
              <a:spcBef>
                <a:spcPts val="600"/>
              </a:spcBef>
              <a:spcAft>
                <a:spcPts val="0"/>
              </a:spcAft>
              <a:buSzPct val="75000"/>
              <a:buChar char="■"/>
            </a:pPr>
            <a:r>
              <a:rPr lang="en-US"/>
              <a:t>Internal cache designated as level 1 (L1)</a:t>
            </a:r>
            <a:endParaRPr/>
          </a:p>
          <a:p>
            <a:pPr indent="-228600" lvl="1" marL="457200" rtl="0" algn="l">
              <a:spcBef>
                <a:spcPts val="600"/>
              </a:spcBef>
              <a:spcAft>
                <a:spcPts val="0"/>
              </a:spcAft>
              <a:buSzPct val="75000"/>
              <a:buChar char="■"/>
            </a:pPr>
            <a:r>
              <a:rPr lang="en-US"/>
              <a:t>External cache designated as level 2 (L2)</a:t>
            </a:r>
            <a:endParaRPr/>
          </a:p>
          <a:p>
            <a:pPr indent="-228600" lvl="0" marL="228600" rtl="0" algn="l">
              <a:spcBef>
                <a:spcPts val="2000"/>
              </a:spcBef>
              <a:spcAft>
                <a:spcPts val="0"/>
              </a:spcAft>
              <a:buSzPct val="75000"/>
              <a:buChar char="■"/>
            </a:pPr>
            <a:r>
              <a:rPr lang="en-US"/>
              <a:t>Potential savings due to the use of an L2 cache depends on the hit rates in both the L1 and L2 caches</a:t>
            </a:r>
            <a:endParaRPr/>
          </a:p>
          <a:p>
            <a:pPr indent="-228600" lvl="0" marL="228600" rtl="0" algn="l">
              <a:spcBef>
                <a:spcPts val="2000"/>
              </a:spcBef>
              <a:spcAft>
                <a:spcPts val="0"/>
              </a:spcAft>
              <a:buSzPct val="75000"/>
              <a:buChar char="■"/>
            </a:pPr>
            <a:r>
              <a:rPr lang="en-US"/>
              <a:t>The use of multilevel caches complicates all of the design issues related to caches, including size, replacement algorithm, and write policy</a:t>
            </a:r>
            <a:endParaRPr/>
          </a:p>
          <a:p>
            <a:pPr indent="-147637" lvl="0" marL="228600" rtl="0" algn="l">
              <a:spcBef>
                <a:spcPts val="2000"/>
              </a:spcBef>
              <a:spcAft>
                <a:spcPts val="0"/>
              </a:spcAft>
              <a:buSzPct val="75000"/>
              <a:buNone/>
            </a:pPr>
            <a:r>
              <a:t/>
            </a:r>
            <a:endParaRPr/>
          </a:p>
          <a:p>
            <a:pPr indent="-147637" lvl="0" marL="228600" rtl="0" algn="l">
              <a:spcBef>
                <a:spcPts val="2000"/>
              </a:spcBef>
              <a:spcAft>
                <a:spcPts val="0"/>
              </a:spcAft>
              <a:buSzPct val="75000"/>
              <a:buNone/>
            </a:pPr>
            <a:r>
              <a:t/>
            </a:r>
            <a:endParaRPr/>
          </a:p>
        </p:txBody>
      </p:sp>
      <p:sp>
        <p:nvSpPr>
          <p:cNvPr id="662" name="Google Shape;662;p40"/>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descr="f17.pdf" id="669" name="Google Shape;669;p41"/>
          <p:cNvPicPr preferRelativeResize="0"/>
          <p:nvPr/>
        </p:nvPicPr>
        <p:blipFill rotWithShape="1">
          <a:blip r:embed="rId3">
            <a:alphaModFix/>
          </a:blip>
          <a:srcRect b="12302" l="0" r="0" t="16341"/>
          <a:stretch/>
        </p:blipFill>
        <p:spPr>
          <a:xfrm>
            <a:off x="683568" y="-99392"/>
            <a:ext cx="7243035" cy="6688555"/>
          </a:xfrm>
          <a:prstGeom prst="rect">
            <a:avLst/>
          </a:prstGeom>
          <a:noFill/>
          <a:ln>
            <a:noFill/>
          </a:ln>
        </p:spPr>
      </p:pic>
      <p:sp>
        <p:nvSpPr>
          <p:cNvPr id="670" name="Google Shape;670;p41"/>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42"/>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Unified Versus Split Caches</a:t>
            </a:r>
            <a:endParaRPr/>
          </a:p>
        </p:txBody>
      </p:sp>
      <p:sp>
        <p:nvSpPr>
          <p:cNvPr id="678" name="Google Shape;678;p42"/>
          <p:cNvSpPr txBox="1"/>
          <p:nvPr>
            <p:ph idx="1" type="body"/>
          </p:nvPr>
        </p:nvSpPr>
        <p:spPr>
          <a:xfrm>
            <a:off x="539552" y="1556792"/>
            <a:ext cx="7556313" cy="4724400"/>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spcBef>
                <a:spcPts val="0"/>
              </a:spcBef>
              <a:spcAft>
                <a:spcPts val="0"/>
              </a:spcAft>
              <a:buSzPct val="75000"/>
              <a:buChar char="■"/>
            </a:pPr>
            <a:r>
              <a:rPr lang="en-US"/>
              <a:t>Has become common to split cache:</a:t>
            </a:r>
            <a:endParaRPr/>
          </a:p>
          <a:p>
            <a:pPr indent="-228600" lvl="1" marL="457200" rtl="0" algn="l">
              <a:spcBef>
                <a:spcPts val="600"/>
              </a:spcBef>
              <a:spcAft>
                <a:spcPts val="0"/>
              </a:spcAft>
              <a:buSzPct val="75000"/>
              <a:buChar char="■"/>
            </a:pPr>
            <a:r>
              <a:rPr lang="en-US"/>
              <a:t>One dedicated to instructions</a:t>
            </a:r>
            <a:endParaRPr/>
          </a:p>
          <a:p>
            <a:pPr indent="-228600" lvl="1" marL="457200" rtl="0" algn="l">
              <a:spcBef>
                <a:spcPts val="600"/>
              </a:spcBef>
              <a:spcAft>
                <a:spcPts val="0"/>
              </a:spcAft>
              <a:buSzPct val="75000"/>
              <a:buChar char="■"/>
            </a:pPr>
            <a:r>
              <a:rPr lang="en-US"/>
              <a:t>One dedicated to data</a:t>
            </a:r>
            <a:endParaRPr/>
          </a:p>
          <a:p>
            <a:pPr indent="-228600" lvl="1" marL="457200" rtl="0" algn="l">
              <a:spcBef>
                <a:spcPts val="600"/>
              </a:spcBef>
              <a:spcAft>
                <a:spcPts val="0"/>
              </a:spcAft>
              <a:buSzPct val="75000"/>
              <a:buChar char="■"/>
            </a:pPr>
            <a:r>
              <a:rPr lang="en-US"/>
              <a:t>Both exist at the same level, typically as two L1 caches</a:t>
            </a:r>
            <a:endParaRPr/>
          </a:p>
          <a:p>
            <a:pPr indent="-228600" lvl="0" marL="228600" rtl="0" algn="l">
              <a:spcBef>
                <a:spcPts val="2000"/>
              </a:spcBef>
              <a:spcAft>
                <a:spcPts val="0"/>
              </a:spcAft>
              <a:buSzPct val="75000"/>
              <a:buChar char="■"/>
            </a:pPr>
            <a:r>
              <a:rPr lang="en-US"/>
              <a:t>Advantages of unified cache:</a:t>
            </a:r>
            <a:endParaRPr/>
          </a:p>
          <a:p>
            <a:pPr indent="-228600" lvl="1" marL="457200" rtl="0" algn="l">
              <a:spcBef>
                <a:spcPts val="600"/>
              </a:spcBef>
              <a:spcAft>
                <a:spcPts val="0"/>
              </a:spcAft>
              <a:buSzPct val="75000"/>
              <a:buChar char="■"/>
            </a:pPr>
            <a:r>
              <a:rPr lang="en-US"/>
              <a:t>Higher hit rate</a:t>
            </a:r>
            <a:endParaRPr/>
          </a:p>
          <a:p>
            <a:pPr indent="-228600" lvl="2" marL="685800" rtl="0" algn="l">
              <a:spcBef>
                <a:spcPts val="600"/>
              </a:spcBef>
              <a:spcAft>
                <a:spcPts val="0"/>
              </a:spcAft>
              <a:buSzPct val="75000"/>
              <a:buChar char="■"/>
            </a:pPr>
            <a:r>
              <a:rPr lang="en-US"/>
              <a:t>Balances load of instruction and data fetches automatically</a:t>
            </a:r>
            <a:endParaRPr/>
          </a:p>
          <a:p>
            <a:pPr indent="-228600" lvl="2" marL="685800" rtl="0" algn="l">
              <a:spcBef>
                <a:spcPts val="600"/>
              </a:spcBef>
              <a:spcAft>
                <a:spcPts val="0"/>
              </a:spcAft>
              <a:buSzPct val="75000"/>
              <a:buChar char="■"/>
            </a:pPr>
            <a:r>
              <a:rPr lang="en-US"/>
              <a:t>Only one cache needs to be designed and implemented</a:t>
            </a:r>
            <a:endParaRPr/>
          </a:p>
          <a:p>
            <a:pPr indent="-228600" lvl="0" marL="228600" rtl="0" algn="l">
              <a:spcBef>
                <a:spcPts val="2000"/>
              </a:spcBef>
              <a:spcAft>
                <a:spcPts val="0"/>
              </a:spcAft>
              <a:buSzPct val="75000"/>
              <a:buChar char="■"/>
            </a:pPr>
            <a:r>
              <a:rPr lang="en-US"/>
              <a:t>Trend is toward split caches at the L1 and unified caches for higher levels</a:t>
            </a:r>
            <a:endParaRPr/>
          </a:p>
          <a:p>
            <a:pPr indent="-228600" lvl="0" marL="228600" rtl="0" algn="l">
              <a:spcBef>
                <a:spcPts val="2000"/>
              </a:spcBef>
              <a:spcAft>
                <a:spcPts val="0"/>
              </a:spcAft>
              <a:buSzPct val="75000"/>
              <a:buChar char="■"/>
            </a:pPr>
            <a:r>
              <a:rPr lang="en-US"/>
              <a:t>Advantages of split cache:</a:t>
            </a:r>
            <a:endParaRPr/>
          </a:p>
          <a:p>
            <a:pPr indent="-228600" lvl="1" marL="457200" rtl="0" algn="l">
              <a:spcBef>
                <a:spcPts val="600"/>
              </a:spcBef>
              <a:spcAft>
                <a:spcPts val="0"/>
              </a:spcAft>
              <a:buSzPct val="75000"/>
              <a:buChar char="■"/>
            </a:pPr>
            <a:r>
              <a:rPr lang="en-US"/>
              <a:t>Eliminates cache contention between instruction fetch/decode unit and execution unit</a:t>
            </a:r>
            <a:endParaRPr/>
          </a:p>
          <a:p>
            <a:pPr indent="-228600" lvl="2" marL="685800" rtl="0" algn="l">
              <a:spcBef>
                <a:spcPts val="600"/>
              </a:spcBef>
              <a:spcAft>
                <a:spcPts val="0"/>
              </a:spcAft>
              <a:buSzPct val="75000"/>
              <a:buChar char="■"/>
            </a:pPr>
            <a:r>
              <a:rPr lang="en-US"/>
              <a:t>Important in pipelining</a:t>
            </a:r>
            <a:endParaRPr/>
          </a:p>
        </p:txBody>
      </p:sp>
      <p:sp>
        <p:nvSpPr>
          <p:cNvPr id="679" name="Google Shape;679;p42"/>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pic>
        <p:nvPicPr>
          <p:cNvPr id="686" name="Google Shape;686;p43"/>
          <p:cNvPicPr preferRelativeResize="0"/>
          <p:nvPr/>
        </p:nvPicPr>
        <p:blipFill rotWithShape="1">
          <a:blip r:embed="rId3">
            <a:alphaModFix/>
          </a:blip>
          <a:srcRect b="0" l="0" r="0" t="0"/>
          <a:stretch/>
        </p:blipFill>
        <p:spPr>
          <a:xfrm>
            <a:off x="107504" y="19340"/>
            <a:ext cx="7139756" cy="6677685"/>
          </a:xfrm>
          <a:prstGeom prst="rect">
            <a:avLst/>
          </a:prstGeom>
          <a:noFill/>
          <a:ln>
            <a:noFill/>
          </a:ln>
        </p:spPr>
      </p:pic>
      <p:sp>
        <p:nvSpPr>
          <p:cNvPr id="687" name="Google Shape;687;p43"/>
          <p:cNvSpPr txBox="1"/>
          <p:nvPr/>
        </p:nvSpPr>
        <p:spPr>
          <a:xfrm>
            <a:off x="7576311" y="1916832"/>
            <a:ext cx="1547664" cy="178510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Rockwell"/>
                <a:ea typeface="Rockwell"/>
                <a:cs typeface="Rockwell"/>
                <a:sym typeface="Rockwell"/>
              </a:rPr>
              <a:t>Table 4.4    </a:t>
            </a:r>
            <a:endParaRPr/>
          </a:p>
          <a:p>
            <a:pPr indent="0" lvl="0" marL="0" marR="0" rtl="0" algn="ctr">
              <a:spcBef>
                <a:spcPts val="0"/>
              </a:spcBef>
              <a:spcAft>
                <a:spcPts val="0"/>
              </a:spcAft>
              <a:buNone/>
            </a:pPr>
            <a:r>
              <a:t/>
            </a:r>
            <a:endParaRPr sz="2000">
              <a:solidFill>
                <a:schemeClr val="dk1"/>
              </a:solidFill>
              <a:latin typeface="Rockwell"/>
              <a:ea typeface="Rockwell"/>
              <a:cs typeface="Rockwell"/>
              <a:sym typeface="Rockwell"/>
            </a:endParaRPr>
          </a:p>
          <a:p>
            <a:pPr indent="0" lvl="0" marL="0" marR="0" rtl="0" algn="ctr">
              <a:spcBef>
                <a:spcPts val="0"/>
              </a:spcBef>
              <a:spcAft>
                <a:spcPts val="0"/>
              </a:spcAft>
              <a:buNone/>
            </a:pPr>
            <a:r>
              <a:rPr lang="en-US" sz="2200">
                <a:solidFill>
                  <a:schemeClr val="dk1"/>
                </a:solidFill>
                <a:latin typeface="Rockwell"/>
                <a:ea typeface="Rockwell"/>
                <a:cs typeface="Rockwell"/>
                <a:sym typeface="Rockwell"/>
              </a:rPr>
              <a:t>Intel </a:t>
            </a:r>
            <a:endParaRPr/>
          </a:p>
          <a:p>
            <a:pPr indent="0" lvl="0" marL="0" marR="0" rtl="0" algn="ctr">
              <a:spcBef>
                <a:spcPts val="0"/>
              </a:spcBef>
              <a:spcAft>
                <a:spcPts val="0"/>
              </a:spcAft>
              <a:buNone/>
            </a:pPr>
            <a:r>
              <a:rPr lang="en-US" sz="2200">
                <a:solidFill>
                  <a:schemeClr val="dk1"/>
                </a:solidFill>
                <a:latin typeface="Rockwell"/>
                <a:ea typeface="Rockwell"/>
                <a:cs typeface="Rockwell"/>
                <a:sym typeface="Rockwell"/>
              </a:rPr>
              <a:t>Cache Evolution </a:t>
            </a:r>
            <a:endParaRPr/>
          </a:p>
        </p:txBody>
      </p:sp>
      <p:sp>
        <p:nvSpPr>
          <p:cNvPr id="688" name="Google Shape;688;p43"/>
          <p:cNvSpPr txBox="1"/>
          <p:nvPr/>
        </p:nvSpPr>
        <p:spPr>
          <a:xfrm>
            <a:off x="7528607" y="6309320"/>
            <a:ext cx="16196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200">
                <a:solidFill>
                  <a:schemeClr val="dk1"/>
                </a:solidFill>
                <a:latin typeface="Rockwell"/>
                <a:ea typeface="Rockwell"/>
                <a:cs typeface="Rockwell"/>
                <a:sym typeface="Rockwell"/>
              </a:rPr>
              <a:t>(Table is on page 150 in the textbook.)</a:t>
            </a:r>
            <a:endParaRPr sz="1200">
              <a:solidFill>
                <a:schemeClr val="dk1"/>
              </a:solidFill>
              <a:latin typeface="Rockwell"/>
              <a:ea typeface="Rockwell"/>
              <a:cs typeface="Rockwell"/>
              <a:sym typeface="Rockwell"/>
            </a:endParaRPr>
          </a:p>
        </p:txBody>
      </p:sp>
      <p:sp>
        <p:nvSpPr>
          <p:cNvPr id="689" name="Google Shape;689;p43"/>
          <p:cNvSpPr txBox="1"/>
          <p:nvPr>
            <p:ph idx="11" type="ftr"/>
          </p:nvPr>
        </p:nvSpPr>
        <p:spPr>
          <a:xfrm>
            <a:off x="107504" y="6513909"/>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split orient="vert"/>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5" name="Shape 695"/>
        <p:cNvGrpSpPr/>
        <p:nvPr/>
      </p:nvGrpSpPr>
      <p:grpSpPr>
        <a:xfrm>
          <a:off x="0" y="0"/>
          <a:ext cx="0" cy="0"/>
          <a:chOff x="0" y="0"/>
          <a:chExt cx="0" cy="0"/>
        </a:xfrm>
      </p:grpSpPr>
      <p:pic>
        <p:nvPicPr>
          <p:cNvPr descr="f18.pdf" id="696" name="Google Shape;696;p44"/>
          <p:cNvPicPr preferRelativeResize="0"/>
          <p:nvPr/>
        </p:nvPicPr>
        <p:blipFill rotWithShape="1">
          <a:blip r:embed="rId3">
            <a:alphaModFix/>
          </a:blip>
          <a:srcRect b="9941" l="4462" r="7432" t="13073"/>
          <a:stretch/>
        </p:blipFill>
        <p:spPr>
          <a:xfrm>
            <a:off x="323528" y="476672"/>
            <a:ext cx="8820472" cy="5955561"/>
          </a:xfrm>
          <a:prstGeom prst="rect">
            <a:avLst/>
          </a:prstGeom>
          <a:noFill/>
          <a:ln>
            <a:noFill/>
          </a:ln>
        </p:spPr>
      </p:pic>
      <p:sp>
        <p:nvSpPr>
          <p:cNvPr id="697" name="Google Shape;697;p44"/>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3" name="Shape 703"/>
        <p:cNvGrpSpPr/>
        <p:nvPr/>
      </p:nvGrpSpPr>
      <p:grpSpPr>
        <a:xfrm>
          <a:off x="0" y="0"/>
          <a:ext cx="0" cy="0"/>
          <a:chOff x="0" y="0"/>
          <a:chExt cx="0" cy="0"/>
        </a:xfrm>
      </p:grpSpPr>
      <p:pic>
        <p:nvPicPr>
          <p:cNvPr id="704" name="Google Shape;704;p45"/>
          <p:cNvPicPr preferRelativeResize="0"/>
          <p:nvPr/>
        </p:nvPicPr>
        <p:blipFill rotWithShape="1">
          <a:blip r:embed="rId3">
            <a:alphaModFix/>
          </a:blip>
          <a:srcRect b="0" l="0" r="0" t="0"/>
          <a:stretch/>
        </p:blipFill>
        <p:spPr>
          <a:xfrm>
            <a:off x="-252536" y="1988840"/>
            <a:ext cx="9623484" cy="3468464"/>
          </a:xfrm>
          <a:prstGeom prst="rect">
            <a:avLst/>
          </a:prstGeom>
          <a:noFill/>
          <a:ln>
            <a:noFill/>
          </a:ln>
        </p:spPr>
      </p:pic>
      <p:sp>
        <p:nvSpPr>
          <p:cNvPr id="705" name="Google Shape;705;p4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transition spd="med">
    <p:zoom dir="out"/>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46"/>
          <p:cNvSpPr txBox="1"/>
          <p:nvPr>
            <p:ph type="title"/>
          </p:nvPr>
        </p:nvSpPr>
        <p:spPr>
          <a:xfrm>
            <a:off x="762000" y="228600"/>
            <a:ext cx="3428999" cy="1116106"/>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4400"/>
              <a:buFont typeface="Rockwell"/>
              <a:buNone/>
            </a:pPr>
            <a:r>
              <a:rPr lang="en-US" sz="4400"/>
              <a:t>Summary</a:t>
            </a:r>
            <a:endParaRPr sz="4400"/>
          </a:p>
        </p:txBody>
      </p:sp>
      <p:sp>
        <p:nvSpPr>
          <p:cNvPr id="713" name="Google Shape;713;p46"/>
          <p:cNvSpPr txBox="1"/>
          <p:nvPr>
            <p:ph idx="1" type="body"/>
          </p:nvPr>
        </p:nvSpPr>
        <p:spPr>
          <a:xfrm>
            <a:off x="457200" y="2514600"/>
            <a:ext cx="3657600" cy="4343400"/>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SzPts val="1800"/>
              <a:buChar char="■"/>
            </a:pPr>
            <a:r>
              <a:rPr lang="en-US" sz="2400"/>
              <a:t>Computer memory system overview</a:t>
            </a:r>
            <a:endParaRPr/>
          </a:p>
          <a:p>
            <a:pPr indent="-228600" lvl="1" marL="457200" rtl="0" algn="l">
              <a:spcBef>
                <a:spcPts val="600"/>
              </a:spcBef>
              <a:spcAft>
                <a:spcPts val="0"/>
              </a:spcAft>
              <a:buSzPts val="1650"/>
              <a:buChar char="■"/>
            </a:pPr>
            <a:r>
              <a:rPr lang="en-US" sz="2200"/>
              <a:t>Characteristics of Memory Systems</a:t>
            </a:r>
            <a:endParaRPr/>
          </a:p>
          <a:p>
            <a:pPr indent="-228600" lvl="1" marL="457200" rtl="0" algn="l">
              <a:spcBef>
                <a:spcPts val="600"/>
              </a:spcBef>
              <a:spcAft>
                <a:spcPts val="0"/>
              </a:spcAft>
              <a:buSzPts val="1650"/>
              <a:buChar char="■"/>
            </a:pPr>
            <a:r>
              <a:rPr lang="en-US" sz="2200"/>
              <a:t>Memory Hierarchy</a:t>
            </a:r>
            <a:endParaRPr/>
          </a:p>
          <a:p>
            <a:pPr indent="-228600" lvl="0" marL="228600" rtl="0" algn="l">
              <a:spcBef>
                <a:spcPts val="600"/>
              </a:spcBef>
              <a:spcAft>
                <a:spcPts val="0"/>
              </a:spcAft>
              <a:buSzPts val="1800"/>
              <a:buChar char="■"/>
            </a:pPr>
            <a:r>
              <a:rPr lang="en-US" sz="2400"/>
              <a:t>Cache memory principles</a:t>
            </a:r>
            <a:endParaRPr/>
          </a:p>
          <a:p>
            <a:pPr indent="-228600" lvl="1" marL="228600" rtl="0" algn="l">
              <a:spcBef>
                <a:spcPts val="600"/>
              </a:spcBef>
              <a:spcAft>
                <a:spcPts val="0"/>
              </a:spcAft>
              <a:buClr>
                <a:schemeClr val="accent1"/>
              </a:buClr>
              <a:buSzPts val="1800"/>
              <a:buChar char="■"/>
            </a:pPr>
            <a:r>
              <a:rPr lang="en-US" sz="2400"/>
              <a:t>Pentium 4 cache organization</a:t>
            </a:r>
            <a:endParaRPr sz="2400"/>
          </a:p>
        </p:txBody>
      </p:sp>
      <p:sp>
        <p:nvSpPr>
          <p:cNvPr id="714" name="Google Shape;714;p46"/>
          <p:cNvSpPr txBox="1"/>
          <p:nvPr>
            <p:ph idx="2" type="body"/>
          </p:nvPr>
        </p:nvSpPr>
        <p:spPr>
          <a:xfrm>
            <a:off x="4495800" y="2362200"/>
            <a:ext cx="3810000" cy="4724400"/>
          </a:xfrm>
          <a:prstGeom prst="rect">
            <a:avLst/>
          </a:prstGeom>
          <a:noFill/>
          <a:ln>
            <a:noFill/>
          </a:ln>
        </p:spPr>
        <p:txBody>
          <a:bodyPr anchorCtr="0" anchor="t" bIns="45700" lIns="91425" spcFirstLastPara="1" rIns="91425" wrap="square" tIns="45700">
            <a:normAutofit/>
          </a:bodyPr>
          <a:lstStyle/>
          <a:p>
            <a:pPr indent="-228600" lvl="1" marL="228600" rtl="0" algn="l">
              <a:spcBef>
                <a:spcPts val="0"/>
              </a:spcBef>
              <a:spcAft>
                <a:spcPts val="0"/>
              </a:spcAft>
              <a:buClr>
                <a:schemeClr val="accent1"/>
              </a:buClr>
              <a:buSzPts val="1800"/>
              <a:buChar char="■"/>
            </a:pPr>
            <a:r>
              <a:rPr lang="en-US" sz="2400"/>
              <a:t>Elements of cache design</a:t>
            </a:r>
            <a:endParaRPr/>
          </a:p>
          <a:p>
            <a:pPr indent="-228600" lvl="1" marL="457200" rtl="0" algn="l">
              <a:spcBef>
                <a:spcPts val="600"/>
              </a:spcBef>
              <a:spcAft>
                <a:spcPts val="0"/>
              </a:spcAft>
              <a:buSzPts val="1650"/>
              <a:buChar char="■"/>
            </a:pPr>
            <a:r>
              <a:rPr lang="en-US" sz="2200"/>
              <a:t>Cache addresses</a:t>
            </a:r>
            <a:endParaRPr/>
          </a:p>
          <a:p>
            <a:pPr indent="-228600" lvl="1" marL="457200" rtl="0" algn="l">
              <a:spcBef>
                <a:spcPts val="600"/>
              </a:spcBef>
              <a:spcAft>
                <a:spcPts val="0"/>
              </a:spcAft>
              <a:buSzPts val="1650"/>
              <a:buChar char="■"/>
            </a:pPr>
            <a:r>
              <a:rPr lang="en-US" sz="2200"/>
              <a:t>Cache size</a:t>
            </a:r>
            <a:endParaRPr/>
          </a:p>
          <a:p>
            <a:pPr indent="-228600" lvl="1" marL="457200" rtl="0" algn="l">
              <a:spcBef>
                <a:spcPts val="600"/>
              </a:spcBef>
              <a:spcAft>
                <a:spcPts val="0"/>
              </a:spcAft>
              <a:buSzPts val="1650"/>
              <a:buChar char="■"/>
            </a:pPr>
            <a:r>
              <a:rPr lang="en-US" sz="2200"/>
              <a:t>Mapping function</a:t>
            </a:r>
            <a:endParaRPr/>
          </a:p>
          <a:p>
            <a:pPr indent="-228600" lvl="1" marL="457200" rtl="0" algn="l">
              <a:spcBef>
                <a:spcPts val="600"/>
              </a:spcBef>
              <a:spcAft>
                <a:spcPts val="0"/>
              </a:spcAft>
              <a:buSzPts val="1650"/>
              <a:buChar char="■"/>
            </a:pPr>
            <a:r>
              <a:rPr lang="en-US" sz="2200"/>
              <a:t>Replacement algorithms</a:t>
            </a:r>
            <a:endParaRPr/>
          </a:p>
          <a:p>
            <a:pPr indent="-228600" lvl="1" marL="457200" rtl="0" algn="l">
              <a:spcBef>
                <a:spcPts val="600"/>
              </a:spcBef>
              <a:spcAft>
                <a:spcPts val="0"/>
              </a:spcAft>
              <a:buSzPts val="1650"/>
              <a:buChar char="■"/>
            </a:pPr>
            <a:r>
              <a:rPr lang="en-US" sz="2200"/>
              <a:t>Write policy</a:t>
            </a:r>
            <a:endParaRPr/>
          </a:p>
          <a:p>
            <a:pPr indent="-228600" lvl="1" marL="457200" rtl="0" algn="l">
              <a:spcBef>
                <a:spcPts val="600"/>
              </a:spcBef>
              <a:spcAft>
                <a:spcPts val="0"/>
              </a:spcAft>
              <a:buSzPts val="1650"/>
              <a:buChar char="■"/>
            </a:pPr>
            <a:r>
              <a:rPr lang="en-US" sz="2200"/>
              <a:t>Line size</a:t>
            </a:r>
            <a:endParaRPr/>
          </a:p>
          <a:p>
            <a:pPr indent="-228600" lvl="1" marL="457200" rtl="0" algn="l">
              <a:spcBef>
                <a:spcPts val="600"/>
              </a:spcBef>
              <a:spcAft>
                <a:spcPts val="0"/>
              </a:spcAft>
              <a:buSzPts val="1650"/>
              <a:buChar char="■"/>
            </a:pPr>
            <a:r>
              <a:rPr lang="en-US" sz="2200"/>
              <a:t>Number of caches</a:t>
            </a:r>
            <a:endParaRPr/>
          </a:p>
        </p:txBody>
      </p:sp>
      <p:sp>
        <p:nvSpPr>
          <p:cNvPr id="715" name="Google Shape;715;p46"/>
          <p:cNvSpPr txBox="1"/>
          <p:nvPr>
            <p:ph idx="3" type="body"/>
          </p:nvPr>
        </p:nvSpPr>
        <p:spPr>
          <a:xfrm>
            <a:off x="533400" y="1219200"/>
            <a:ext cx="3657600" cy="1098177"/>
          </a:xfrm>
          <a:prstGeom prst="rect">
            <a:avLst/>
          </a:prstGeom>
          <a:solidFill>
            <a:schemeClr val="accent3"/>
          </a:solidFill>
          <a:ln>
            <a:noFill/>
          </a:ln>
        </p:spPr>
        <p:txBody>
          <a:bodyPr anchorCtr="0" anchor="ctr" bIns="0" lIns="91425" spcFirstLastPara="1" rIns="91425" wrap="square" tIns="0">
            <a:normAutofit/>
          </a:bodyPr>
          <a:lstStyle/>
          <a:p>
            <a:pPr indent="0" lvl="0" marL="0" rtl="0" algn="ctr">
              <a:spcBef>
                <a:spcPts val="0"/>
              </a:spcBef>
              <a:spcAft>
                <a:spcPts val="0"/>
              </a:spcAft>
              <a:buSzPts val="600"/>
              <a:buNone/>
            </a:pPr>
            <a:r>
              <a:t/>
            </a:r>
            <a:endParaRPr sz="800"/>
          </a:p>
          <a:p>
            <a:pPr indent="0" lvl="0" marL="0" rtl="0" algn="ctr">
              <a:spcBef>
                <a:spcPts val="0"/>
              </a:spcBef>
              <a:spcAft>
                <a:spcPts val="0"/>
              </a:spcAft>
              <a:buSzPts val="600"/>
              <a:buNone/>
            </a:pPr>
            <a:r>
              <a:t/>
            </a:r>
            <a:endParaRPr sz="800"/>
          </a:p>
          <a:p>
            <a:pPr indent="0" lvl="0" marL="0" rtl="0" algn="ctr">
              <a:spcBef>
                <a:spcPts val="0"/>
              </a:spcBef>
              <a:spcAft>
                <a:spcPts val="0"/>
              </a:spcAft>
              <a:buSzPts val="2400"/>
              <a:buNone/>
            </a:pPr>
            <a:r>
              <a:rPr lang="en-US" sz="3200"/>
              <a:t>Chapter 4</a:t>
            </a:r>
            <a:endParaRPr/>
          </a:p>
          <a:p>
            <a:pPr indent="0" lvl="0" marL="0" rtl="0" algn="ctr">
              <a:spcBef>
                <a:spcPts val="0"/>
              </a:spcBef>
              <a:spcAft>
                <a:spcPts val="0"/>
              </a:spcAft>
              <a:buSzPts val="1350"/>
              <a:buNone/>
            </a:pPr>
            <a:r>
              <a:t/>
            </a:r>
            <a:endParaRPr/>
          </a:p>
        </p:txBody>
      </p:sp>
      <p:sp>
        <p:nvSpPr>
          <p:cNvPr id="716" name="Google Shape;716;p46"/>
          <p:cNvSpPr txBox="1"/>
          <p:nvPr>
            <p:ph idx="4" type="body"/>
          </p:nvPr>
        </p:nvSpPr>
        <p:spPr>
          <a:xfrm>
            <a:off x="4343400" y="228600"/>
            <a:ext cx="3657600" cy="1707776"/>
          </a:xfrm>
          <a:prstGeom prst="rect">
            <a:avLst/>
          </a:prstGeom>
          <a:solidFill>
            <a:srgbClr val="A2A2C1"/>
          </a:solidFill>
          <a:ln>
            <a:noFill/>
          </a:ln>
        </p:spPr>
        <p:txBody>
          <a:bodyPr anchorCtr="0" anchor="ctr" bIns="0" lIns="91425" spcFirstLastPara="1" rIns="91425" wrap="square" tIns="0">
            <a:noAutofit/>
          </a:bodyPr>
          <a:lstStyle/>
          <a:p>
            <a:pPr indent="0" lvl="0" marL="0" rtl="0" algn="ctr">
              <a:spcBef>
                <a:spcPts val="0"/>
              </a:spcBef>
              <a:spcAft>
                <a:spcPts val="0"/>
              </a:spcAft>
              <a:buSzPts val="2100"/>
              <a:buNone/>
            </a:pPr>
            <a:r>
              <a:rPr lang="en-US" sz="2800">
                <a:solidFill>
                  <a:schemeClr val="dk2"/>
                </a:solidFill>
                <a:latin typeface="Rockwell"/>
                <a:ea typeface="Rockwell"/>
                <a:cs typeface="Rockwell"/>
                <a:sym typeface="Rockwell"/>
              </a:rPr>
              <a:t>Cache</a:t>
            </a:r>
            <a:endParaRPr/>
          </a:p>
          <a:p>
            <a:pPr indent="0" lvl="0" marL="0" rtl="0" algn="ctr">
              <a:spcBef>
                <a:spcPts val="0"/>
              </a:spcBef>
              <a:spcAft>
                <a:spcPts val="0"/>
              </a:spcAft>
              <a:buSzPts val="2100"/>
              <a:buNone/>
            </a:pPr>
            <a:r>
              <a:rPr lang="en-US" sz="2800">
                <a:solidFill>
                  <a:schemeClr val="dk2"/>
                </a:solidFill>
                <a:latin typeface="Rockwell"/>
                <a:ea typeface="Rockwell"/>
                <a:cs typeface="Rockwell"/>
                <a:sym typeface="Rockwell"/>
              </a:rPr>
              <a:t>Memory</a:t>
            </a:r>
            <a:endParaRPr sz="2800">
              <a:solidFill>
                <a:schemeClr val="dk2"/>
              </a:solidFill>
            </a:endParaRPr>
          </a:p>
        </p:txBody>
      </p:sp>
      <p:sp>
        <p:nvSpPr>
          <p:cNvPr id="717" name="Google Shape;717;p4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
          <p:cNvSpPr txBox="1"/>
          <p:nvPr>
            <p:ph idx="4294967295" type="title"/>
          </p:nvPr>
        </p:nvSpPr>
        <p:spPr>
          <a:xfrm>
            <a:off x="304800" y="228600"/>
            <a:ext cx="7556500" cy="8874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Method of Accessing Units of Data</a:t>
            </a:r>
            <a:endParaRPr/>
          </a:p>
        </p:txBody>
      </p:sp>
      <p:grpSp>
        <p:nvGrpSpPr>
          <p:cNvPr id="251" name="Google Shape;251;p5"/>
          <p:cNvGrpSpPr/>
          <p:nvPr/>
        </p:nvGrpSpPr>
        <p:grpSpPr>
          <a:xfrm>
            <a:off x="306362" y="1154013"/>
            <a:ext cx="8531275" cy="5388172"/>
            <a:chOff x="1562" y="315813"/>
            <a:chExt cx="8531275" cy="5388172"/>
          </a:xfrm>
        </p:grpSpPr>
        <p:sp>
          <p:nvSpPr>
            <p:cNvPr id="252" name="Google Shape;252;p5"/>
            <p:cNvSpPr/>
            <p:nvPr/>
          </p:nvSpPr>
          <p:spPr>
            <a:xfrm>
              <a:off x="1562" y="315813"/>
              <a:ext cx="1796057" cy="898028"/>
            </a:xfrm>
            <a:prstGeom prst="roundRect">
              <a:avLst>
                <a:gd fmla="val 10000" name="adj"/>
              </a:avLst>
            </a:prstGeom>
            <a:solidFill>
              <a:schemeClr val="accent3"/>
            </a:solidFill>
            <a:ln cap="flat" cmpd="sng" w="9525">
              <a:solidFill>
                <a:schemeClr val="accent3"/>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5"/>
            <p:cNvSpPr txBox="1"/>
            <p:nvPr/>
          </p:nvSpPr>
          <p:spPr>
            <a:xfrm>
              <a:off x="27864" y="342115"/>
              <a:ext cx="1743453" cy="845424"/>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None/>
              </a:pPr>
              <a:r>
                <a:rPr lang="en-US" sz="2500">
                  <a:solidFill>
                    <a:schemeClr val="lt1"/>
                  </a:solidFill>
                  <a:latin typeface="Times New Roman"/>
                  <a:ea typeface="Times New Roman"/>
                  <a:cs typeface="Times New Roman"/>
                  <a:sym typeface="Times New Roman"/>
                </a:rPr>
                <a:t>Sequential access</a:t>
              </a:r>
              <a:endParaRPr sz="2500">
                <a:solidFill>
                  <a:schemeClr val="lt1"/>
                </a:solidFill>
                <a:latin typeface="Times New Roman"/>
                <a:ea typeface="Times New Roman"/>
                <a:cs typeface="Times New Roman"/>
                <a:sym typeface="Times New Roman"/>
              </a:endParaRPr>
            </a:p>
          </p:txBody>
        </p:sp>
        <p:sp>
          <p:nvSpPr>
            <p:cNvPr id="254" name="Google Shape;254;p5"/>
            <p:cNvSpPr/>
            <p:nvPr/>
          </p:nvSpPr>
          <p:spPr>
            <a:xfrm>
              <a:off x="181168" y="1213842"/>
              <a:ext cx="179605" cy="673521"/>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55" name="Google Shape;255;p5"/>
            <p:cNvSpPr/>
            <p:nvPr/>
          </p:nvSpPr>
          <p:spPr>
            <a:xfrm>
              <a:off x="360774" y="1438349"/>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5"/>
            <p:cNvSpPr txBox="1"/>
            <p:nvPr/>
          </p:nvSpPr>
          <p:spPr>
            <a:xfrm>
              <a:off x="387076" y="1464651"/>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Memory is organized into units of data called records</a:t>
              </a:r>
              <a:endParaRPr sz="900">
                <a:solidFill>
                  <a:schemeClr val="dk1"/>
                </a:solidFill>
                <a:latin typeface="Times New Roman"/>
                <a:ea typeface="Times New Roman"/>
                <a:cs typeface="Times New Roman"/>
                <a:sym typeface="Times New Roman"/>
              </a:endParaRPr>
            </a:p>
          </p:txBody>
        </p:sp>
        <p:sp>
          <p:nvSpPr>
            <p:cNvPr id="257" name="Google Shape;257;p5"/>
            <p:cNvSpPr/>
            <p:nvPr/>
          </p:nvSpPr>
          <p:spPr>
            <a:xfrm>
              <a:off x="181168" y="1213842"/>
              <a:ext cx="179605" cy="1796057"/>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58" name="Google Shape;258;p5"/>
            <p:cNvSpPr/>
            <p:nvPr/>
          </p:nvSpPr>
          <p:spPr>
            <a:xfrm>
              <a:off x="360774" y="2560885"/>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5"/>
            <p:cNvSpPr txBox="1"/>
            <p:nvPr/>
          </p:nvSpPr>
          <p:spPr>
            <a:xfrm>
              <a:off x="387076" y="2587187"/>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Access must be made in a specific linear sequence</a:t>
              </a:r>
              <a:endParaRPr sz="900">
                <a:solidFill>
                  <a:schemeClr val="dk1"/>
                </a:solidFill>
                <a:latin typeface="Times New Roman"/>
                <a:ea typeface="Times New Roman"/>
                <a:cs typeface="Times New Roman"/>
                <a:sym typeface="Times New Roman"/>
              </a:endParaRPr>
            </a:p>
          </p:txBody>
        </p:sp>
        <p:sp>
          <p:nvSpPr>
            <p:cNvPr id="260" name="Google Shape;260;p5"/>
            <p:cNvSpPr/>
            <p:nvPr/>
          </p:nvSpPr>
          <p:spPr>
            <a:xfrm>
              <a:off x="181168" y="1213842"/>
              <a:ext cx="179605" cy="2918593"/>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61" name="Google Shape;261;p5"/>
            <p:cNvSpPr/>
            <p:nvPr/>
          </p:nvSpPr>
          <p:spPr>
            <a:xfrm>
              <a:off x="360774" y="3683421"/>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5"/>
            <p:cNvSpPr txBox="1"/>
            <p:nvPr/>
          </p:nvSpPr>
          <p:spPr>
            <a:xfrm>
              <a:off x="387076" y="3709723"/>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Access time is variable</a:t>
              </a:r>
              <a:endParaRPr sz="900">
                <a:solidFill>
                  <a:schemeClr val="dk1"/>
                </a:solidFill>
                <a:latin typeface="Times New Roman"/>
                <a:ea typeface="Times New Roman"/>
                <a:cs typeface="Times New Roman"/>
                <a:sym typeface="Times New Roman"/>
              </a:endParaRPr>
            </a:p>
          </p:txBody>
        </p:sp>
        <p:sp>
          <p:nvSpPr>
            <p:cNvPr id="263" name="Google Shape;263;p5"/>
            <p:cNvSpPr/>
            <p:nvPr/>
          </p:nvSpPr>
          <p:spPr>
            <a:xfrm>
              <a:off x="2246634" y="315813"/>
              <a:ext cx="1796057" cy="898028"/>
            </a:xfrm>
            <a:prstGeom prst="roundRect">
              <a:avLst>
                <a:gd fmla="val 10000" name="adj"/>
              </a:avLst>
            </a:prstGeom>
            <a:solidFill>
              <a:schemeClr val="accent3"/>
            </a:solidFill>
            <a:ln cap="flat" cmpd="sng" w="9525">
              <a:solidFill>
                <a:schemeClr val="accent3"/>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5"/>
            <p:cNvSpPr txBox="1"/>
            <p:nvPr/>
          </p:nvSpPr>
          <p:spPr>
            <a:xfrm>
              <a:off x="2272936" y="342115"/>
              <a:ext cx="1743453" cy="845424"/>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None/>
              </a:pPr>
              <a:r>
                <a:rPr lang="en-US" sz="2500">
                  <a:solidFill>
                    <a:schemeClr val="lt1"/>
                  </a:solidFill>
                  <a:latin typeface="Times New Roman"/>
                  <a:ea typeface="Times New Roman"/>
                  <a:cs typeface="Times New Roman"/>
                  <a:sym typeface="Times New Roman"/>
                </a:rPr>
                <a:t>Direct access</a:t>
              </a:r>
              <a:endParaRPr sz="2500">
                <a:solidFill>
                  <a:schemeClr val="lt1"/>
                </a:solidFill>
                <a:latin typeface="Times New Roman"/>
                <a:ea typeface="Times New Roman"/>
                <a:cs typeface="Times New Roman"/>
                <a:sym typeface="Times New Roman"/>
              </a:endParaRPr>
            </a:p>
          </p:txBody>
        </p:sp>
        <p:sp>
          <p:nvSpPr>
            <p:cNvPr id="265" name="Google Shape;265;p5"/>
            <p:cNvSpPr/>
            <p:nvPr/>
          </p:nvSpPr>
          <p:spPr>
            <a:xfrm>
              <a:off x="2426240" y="1213842"/>
              <a:ext cx="179605" cy="673521"/>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66" name="Google Shape;266;p5"/>
            <p:cNvSpPr/>
            <p:nvPr/>
          </p:nvSpPr>
          <p:spPr>
            <a:xfrm>
              <a:off x="2605846" y="1438349"/>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5"/>
            <p:cNvSpPr txBox="1"/>
            <p:nvPr/>
          </p:nvSpPr>
          <p:spPr>
            <a:xfrm>
              <a:off x="2632148" y="1464651"/>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Involves a shared read-write mechanism</a:t>
              </a:r>
              <a:endParaRPr sz="900">
                <a:solidFill>
                  <a:schemeClr val="dk1"/>
                </a:solidFill>
                <a:latin typeface="Times New Roman"/>
                <a:ea typeface="Times New Roman"/>
                <a:cs typeface="Times New Roman"/>
                <a:sym typeface="Times New Roman"/>
              </a:endParaRPr>
            </a:p>
          </p:txBody>
        </p:sp>
        <p:sp>
          <p:nvSpPr>
            <p:cNvPr id="268" name="Google Shape;268;p5"/>
            <p:cNvSpPr/>
            <p:nvPr/>
          </p:nvSpPr>
          <p:spPr>
            <a:xfrm>
              <a:off x="2426240" y="1213842"/>
              <a:ext cx="179605" cy="1796057"/>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69" name="Google Shape;269;p5"/>
            <p:cNvSpPr/>
            <p:nvPr/>
          </p:nvSpPr>
          <p:spPr>
            <a:xfrm>
              <a:off x="2605846" y="2560885"/>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5"/>
            <p:cNvSpPr txBox="1"/>
            <p:nvPr/>
          </p:nvSpPr>
          <p:spPr>
            <a:xfrm>
              <a:off x="2632148" y="2587187"/>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Individual blocks or records have a unique address based on physical location</a:t>
              </a:r>
              <a:endParaRPr sz="900">
                <a:solidFill>
                  <a:schemeClr val="dk1"/>
                </a:solidFill>
                <a:latin typeface="Times New Roman"/>
                <a:ea typeface="Times New Roman"/>
                <a:cs typeface="Times New Roman"/>
                <a:sym typeface="Times New Roman"/>
              </a:endParaRPr>
            </a:p>
          </p:txBody>
        </p:sp>
        <p:sp>
          <p:nvSpPr>
            <p:cNvPr id="271" name="Google Shape;271;p5"/>
            <p:cNvSpPr/>
            <p:nvPr/>
          </p:nvSpPr>
          <p:spPr>
            <a:xfrm>
              <a:off x="2426240" y="1213842"/>
              <a:ext cx="179605" cy="2918593"/>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72" name="Google Shape;272;p5"/>
            <p:cNvSpPr/>
            <p:nvPr/>
          </p:nvSpPr>
          <p:spPr>
            <a:xfrm>
              <a:off x="2605846" y="3683421"/>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5"/>
            <p:cNvSpPr txBox="1"/>
            <p:nvPr/>
          </p:nvSpPr>
          <p:spPr>
            <a:xfrm>
              <a:off x="2632148" y="3709723"/>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Access time is variable</a:t>
              </a:r>
              <a:endParaRPr sz="900">
                <a:solidFill>
                  <a:schemeClr val="dk1"/>
                </a:solidFill>
                <a:latin typeface="Times New Roman"/>
                <a:ea typeface="Times New Roman"/>
                <a:cs typeface="Times New Roman"/>
                <a:sym typeface="Times New Roman"/>
              </a:endParaRPr>
            </a:p>
          </p:txBody>
        </p:sp>
        <p:sp>
          <p:nvSpPr>
            <p:cNvPr id="274" name="Google Shape;274;p5"/>
            <p:cNvSpPr/>
            <p:nvPr/>
          </p:nvSpPr>
          <p:spPr>
            <a:xfrm>
              <a:off x="4491707" y="315813"/>
              <a:ext cx="1796057" cy="898028"/>
            </a:xfrm>
            <a:prstGeom prst="roundRect">
              <a:avLst>
                <a:gd fmla="val 10000" name="adj"/>
              </a:avLst>
            </a:prstGeom>
            <a:solidFill>
              <a:schemeClr val="accent3"/>
            </a:solidFill>
            <a:ln cap="flat" cmpd="sng" w="9525">
              <a:solidFill>
                <a:schemeClr val="accent3"/>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5"/>
            <p:cNvSpPr txBox="1"/>
            <p:nvPr/>
          </p:nvSpPr>
          <p:spPr>
            <a:xfrm>
              <a:off x="4518009" y="342115"/>
              <a:ext cx="1743453" cy="845424"/>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None/>
              </a:pPr>
              <a:r>
                <a:rPr lang="en-US" sz="2500">
                  <a:solidFill>
                    <a:schemeClr val="lt1"/>
                  </a:solidFill>
                  <a:latin typeface="Times New Roman"/>
                  <a:ea typeface="Times New Roman"/>
                  <a:cs typeface="Times New Roman"/>
                  <a:sym typeface="Times New Roman"/>
                </a:rPr>
                <a:t>Random access</a:t>
              </a:r>
              <a:endParaRPr sz="2500">
                <a:solidFill>
                  <a:schemeClr val="lt1"/>
                </a:solidFill>
                <a:latin typeface="Times New Roman"/>
                <a:ea typeface="Times New Roman"/>
                <a:cs typeface="Times New Roman"/>
                <a:sym typeface="Times New Roman"/>
              </a:endParaRPr>
            </a:p>
          </p:txBody>
        </p:sp>
        <p:sp>
          <p:nvSpPr>
            <p:cNvPr id="276" name="Google Shape;276;p5"/>
            <p:cNvSpPr/>
            <p:nvPr/>
          </p:nvSpPr>
          <p:spPr>
            <a:xfrm>
              <a:off x="4671313" y="1213842"/>
              <a:ext cx="179605" cy="673521"/>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77" name="Google Shape;277;p5"/>
            <p:cNvSpPr/>
            <p:nvPr/>
          </p:nvSpPr>
          <p:spPr>
            <a:xfrm>
              <a:off x="4850918" y="1438349"/>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5"/>
            <p:cNvSpPr txBox="1"/>
            <p:nvPr/>
          </p:nvSpPr>
          <p:spPr>
            <a:xfrm>
              <a:off x="4877220" y="1464651"/>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Each addressable location in memory has a unique, physically wired-in addressing mechanism</a:t>
              </a:r>
              <a:endParaRPr sz="900">
                <a:solidFill>
                  <a:schemeClr val="dk1"/>
                </a:solidFill>
                <a:latin typeface="Times New Roman"/>
                <a:ea typeface="Times New Roman"/>
                <a:cs typeface="Times New Roman"/>
                <a:sym typeface="Times New Roman"/>
              </a:endParaRPr>
            </a:p>
          </p:txBody>
        </p:sp>
        <p:sp>
          <p:nvSpPr>
            <p:cNvPr id="279" name="Google Shape;279;p5"/>
            <p:cNvSpPr/>
            <p:nvPr/>
          </p:nvSpPr>
          <p:spPr>
            <a:xfrm>
              <a:off x="4671313" y="1213842"/>
              <a:ext cx="179605" cy="1796057"/>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80" name="Google Shape;280;p5"/>
            <p:cNvSpPr/>
            <p:nvPr/>
          </p:nvSpPr>
          <p:spPr>
            <a:xfrm>
              <a:off x="4850918" y="2560885"/>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5"/>
            <p:cNvSpPr txBox="1"/>
            <p:nvPr/>
          </p:nvSpPr>
          <p:spPr>
            <a:xfrm>
              <a:off x="4877220" y="2587187"/>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The time to access a given location is independent of the sequence of prior accesses and is constant</a:t>
              </a:r>
              <a:endParaRPr sz="900">
                <a:solidFill>
                  <a:schemeClr val="dk1"/>
                </a:solidFill>
                <a:latin typeface="Times New Roman"/>
                <a:ea typeface="Times New Roman"/>
                <a:cs typeface="Times New Roman"/>
                <a:sym typeface="Times New Roman"/>
              </a:endParaRPr>
            </a:p>
          </p:txBody>
        </p:sp>
        <p:sp>
          <p:nvSpPr>
            <p:cNvPr id="282" name="Google Shape;282;p5"/>
            <p:cNvSpPr/>
            <p:nvPr/>
          </p:nvSpPr>
          <p:spPr>
            <a:xfrm>
              <a:off x="4671313" y="1213842"/>
              <a:ext cx="179605" cy="2918593"/>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83" name="Google Shape;283;p5"/>
            <p:cNvSpPr/>
            <p:nvPr/>
          </p:nvSpPr>
          <p:spPr>
            <a:xfrm>
              <a:off x="4850918" y="3683421"/>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5"/>
            <p:cNvSpPr txBox="1"/>
            <p:nvPr/>
          </p:nvSpPr>
          <p:spPr>
            <a:xfrm>
              <a:off x="4877220" y="3709723"/>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Any location can be selected at random and directly addressed and accessed</a:t>
              </a:r>
              <a:endParaRPr sz="900">
                <a:solidFill>
                  <a:schemeClr val="dk1"/>
                </a:solidFill>
                <a:latin typeface="Times New Roman"/>
                <a:ea typeface="Times New Roman"/>
                <a:cs typeface="Times New Roman"/>
                <a:sym typeface="Times New Roman"/>
              </a:endParaRPr>
            </a:p>
          </p:txBody>
        </p:sp>
        <p:sp>
          <p:nvSpPr>
            <p:cNvPr id="285" name="Google Shape;285;p5"/>
            <p:cNvSpPr/>
            <p:nvPr/>
          </p:nvSpPr>
          <p:spPr>
            <a:xfrm>
              <a:off x="4671313" y="1213842"/>
              <a:ext cx="179605" cy="4041130"/>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86" name="Google Shape;286;p5"/>
            <p:cNvSpPr/>
            <p:nvPr/>
          </p:nvSpPr>
          <p:spPr>
            <a:xfrm>
              <a:off x="4850918" y="4805957"/>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5"/>
            <p:cNvSpPr txBox="1"/>
            <p:nvPr/>
          </p:nvSpPr>
          <p:spPr>
            <a:xfrm>
              <a:off x="4877220" y="4832259"/>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Main memory and some cache systems are random access</a:t>
              </a:r>
              <a:endParaRPr sz="900">
                <a:solidFill>
                  <a:schemeClr val="dk1"/>
                </a:solidFill>
                <a:latin typeface="Times New Roman"/>
                <a:ea typeface="Times New Roman"/>
                <a:cs typeface="Times New Roman"/>
                <a:sym typeface="Times New Roman"/>
              </a:endParaRPr>
            </a:p>
          </p:txBody>
        </p:sp>
        <p:sp>
          <p:nvSpPr>
            <p:cNvPr id="288" name="Google Shape;288;p5"/>
            <p:cNvSpPr/>
            <p:nvPr/>
          </p:nvSpPr>
          <p:spPr>
            <a:xfrm>
              <a:off x="6736779" y="315813"/>
              <a:ext cx="1796057" cy="898028"/>
            </a:xfrm>
            <a:prstGeom prst="roundRect">
              <a:avLst>
                <a:gd fmla="val 10000" name="adj"/>
              </a:avLst>
            </a:prstGeom>
            <a:solidFill>
              <a:schemeClr val="accent3"/>
            </a:solidFill>
            <a:ln cap="flat" cmpd="sng" w="9525">
              <a:solidFill>
                <a:schemeClr val="accent3"/>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5"/>
            <p:cNvSpPr txBox="1"/>
            <p:nvPr/>
          </p:nvSpPr>
          <p:spPr>
            <a:xfrm>
              <a:off x="6763081" y="342115"/>
              <a:ext cx="1743453" cy="845424"/>
            </a:xfrm>
            <a:prstGeom prst="rect">
              <a:avLst/>
            </a:prstGeom>
            <a:noFill/>
            <a:ln>
              <a:noFill/>
            </a:ln>
          </p:spPr>
          <p:txBody>
            <a:bodyPr anchorCtr="0" anchor="ctr" bIns="31750" lIns="47625" spcFirstLastPara="1" rIns="47625" wrap="square" tIns="31750">
              <a:noAutofit/>
            </a:bodyPr>
            <a:lstStyle/>
            <a:p>
              <a:pPr indent="0" lvl="0" marL="0" marR="0" rtl="0" algn="ctr">
                <a:lnSpc>
                  <a:spcPct val="90000"/>
                </a:lnSpc>
                <a:spcBef>
                  <a:spcPts val="0"/>
                </a:spcBef>
                <a:spcAft>
                  <a:spcPts val="0"/>
                </a:spcAft>
                <a:buNone/>
              </a:pPr>
              <a:r>
                <a:rPr lang="en-US" sz="2500">
                  <a:solidFill>
                    <a:schemeClr val="lt1"/>
                  </a:solidFill>
                  <a:latin typeface="Times New Roman"/>
                  <a:ea typeface="Times New Roman"/>
                  <a:cs typeface="Times New Roman"/>
                  <a:sym typeface="Times New Roman"/>
                </a:rPr>
                <a:t>Associative</a:t>
              </a:r>
              <a:endParaRPr sz="2500">
                <a:solidFill>
                  <a:schemeClr val="lt1"/>
                </a:solidFill>
                <a:latin typeface="Times New Roman"/>
                <a:ea typeface="Times New Roman"/>
                <a:cs typeface="Times New Roman"/>
                <a:sym typeface="Times New Roman"/>
              </a:endParaRPr>
            </a:p>
          </p:txBody>
        </p:sp>
        <p:sp>
          <p:nvSpPr>
            <p:cNvPr id="290" name="Google Shape;290;p5"/>
            <p:cNvSpPr/>
            <p:nvPr/>
          </p:nvSpPr>
          <p:spPr>
            <a:xfrm>
              <a:off x="6916385" y="1213842"/>
              <a:ext cx="179605" cy="673521"/>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91" name="Google Shape;291;p5"/>
            <p:cNvSpPr/>
            <p:nvPr/>
          </p:nvSpPr>
          <p:spPr>
            <a:xfrm>
              <a:off x="7095991" y="1438349"/>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5"/>
            <p:cNvSpPr txBox="1"/>
            <p:nvPr/>
          </p:nvSpPr>
          <p:spPr>
            <a:xfrm>
              <a:off x="7122293" y="1464651"/>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A word is retrieved based on a portion of its contents rather than its address</a:t>
              </a:r>
              <a:endParaRPr sz="900">
                <a:solidFill>
                  <a:schemeClr val="dk1"/>
                </a:solidFill>
                <a:latin typeface="Times New Roman"/>
                <a:ea typeface="Times New Roman"/>
                <a:cs typeface="Times New Roman"/>
                <a:sym typeface="Times New Roman"/>
              </a:endParaRPr>
            </a:p>
          </p:txBody>
        </p:sp>
        <p:sp>
          <p:nvSpPr>
            <p:cNvPr id="293" name="Google Shape;293;p5"/>
            <p:cNvSpPr/>
            <p:nvPr/>
          </p:nvSpPr>
          <p:spPr>
            <a:xfrm>
              <a:off x="6916385" y="1213842"/>
              <a:ext cx="179605" cy="1796057"/>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94" name="Google Shape;294;p5"/>
            <p:cNvSpPr/>
            <p:nvPr/>
          </p:nvSpPr>
          <p:spPr>
            <a:xfrm>
              <a:off x="7095991" y="2560885"/>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5"/>
            <p:cNvSpPr txBox="1"/>
            <p:nvPr/>
          </p:nvSpPr>
          <p:spPr>
            <a:xfrm>
              <a:off x="7122293" y="2587187"/>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Each location has its own addressing mechanism and retrieval time is constant independent of location or prior access patterns</a:t>
              </a:r>
              <a:endParaRPr sz="900">
                <a:solidFill>
                  <a:schemeClr val="dk1"/>
                </a:solidFill>
                <a:latin typeface="Times New Roman"/>
                <a:ea typeface="Times New Roman"/>
                <a:cs typeface="Times New Roman"/>
                <a:sym typeface="Times New Roman"/>
              </a:endParaRPr>
            </a:p>
          </p:txBody>
        </p:sp>
        <p:sp>
          <p:nvSpPr>
            <p:cNvPr id="296" name="Google Shape;296;p5"/>
            <p:cNvSpPr/>
            <p:nvPr/>
          </p:nvSpPr>
          <p:spPr>
            <a:xfrm>
              <a:off x="6916385" y="1213842"/>
              <a:ext cx="179605" cy="2918593"/>
            </a:xfrm>
            <a:custGeom>
              <a:rect b="b" l="l" r="r" t="t"/>
              <a:pathLst>
                <a:path extrusionOk="0" h="120000" w="120000">
                  <a:moveTo>
                    <a:pt x="0" y="0"/>
                  </a:moveTo>
                  <a:lnTo>
                    <a:pt x="0" y="120000"/>
                  </a:lnTo>
                  <a:lnTo>
                    <a:pt x="120000" y="120000"/>
                  </a:lnTo>
                </a:path>
              </a:pathLst>
            </a:custGeom>
            <a:noFill/>
            <a:ln cap="flat" cmpd="sng" w="12700">
              <a:solidFill>
                <a:srgbClr val="4F2850"/>
              </a:solidFill>
              <a:prstDash val="solid"/>
              <a:round/>
              <a:headEnd len="sm" w="sm" type="none"/>
              <a:tailEnd len="sm" w="sm" type="none"/>
            </a:ln>
          </p:spPr>
        </p:sp>
        <p:sp>
          <p:nvSpPr>
            <p:cNvPr id="297" name="Google Shape;297;p5"/>
            <p:cNvSpPr/>
            <p:nvPr/>
          </p:nvSpPr>
          <p:spPr>
            <a:xfrm>
              <a:off x="7095991" y="3683421"/>
              <a:ext cx="1436846" cy="898028"/>
            </a:xfrm>
            <a:prstGeom prst="roundRect">
              <a:avLst>
                <a:gd fmla="val 100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5"/>
            <p:cNvSpPr txBox="1"/>
            <p:nvPr/>
          </p:nvSpPr>
          <p:spPr>
            <a:xfrm>
              <a:off x="7122293" y="3709723"/>
              <a:ext cx="1384242" cy="845424"/>
            </a:xfrm>
            <a:prstGeom prst="rect">
              <a:avLst/>
            </a:prstGeom>
            <a:noFill/>
            <a:ln>
              <a:noFill/>
            </a:ln>
          </p:spPr>
          <p:txBody>
            <a:bodyPr anchorCtr="0" anchor="ctr" bIns="11425" lIns="17125" spcFirstLastPara="1" rIns="17125" wrap="square" tIns="11425">
              <a:noAutofit/>
            </a:bodyPr>
            <a:lstStyle/>
            <a:p>
              <a:pPr indent="0" lvl="0" marL="0" marR="0" rtl="0" algn="ctr">
                <a:lnSpc>
                  <a:spcPct val="90000"/>
                </a:lnSpc>
                <a:spcBef>
                  <a:spcPts val="0"/>
                </a:spcBef>
                <a:spcAft>
                  <a:spcPts val="0"/>
                </a:spcAft>
                <a:buNone/>
              </a:pPr>
              <a:r>
                <a:rPr lang="en-US" sz="900">
                  <a:solidFill>
                    <a:schemeClr val="dk1"/>
                  </a:solidFill>
                  <a:latin typeface="Times New Roman"/>
                  <a:ea typeface="Times New Roman"/>
                  <a:cs typeface="Times New Roman"/>
                  <a:sym typeface="Times New Roman"/>
                </a:rPr>
                <a:t>Cache memories may employ associative access</a:t>
              </a:r>
              <a:endParaRPr sz="900">
                <a:solidFill>
                  <a:schemeClr val="dk1"/>
                </a:solidFill>
                <a:latin typeface="Times New Roman"/>
                <a:ea typeface="Times New Roman"/>
                <a:cs typeface="Times New Roman"/>
                <a:sym typeface="Times New Roman"/>
              </a:endParaRPr>
            </a:p>
          </p:txBody>
        </p:sp>
      </p:grpSp>
      <p:sp>
        <p:nvSpPr>
          <p:cNvPr id="299" name="Google Shape;299;p5"/>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6"/>
          <p:cNvSpPr txBox="1"/>
          <p:nvPr>
            <p:ph idx="4294967295" type="title"/>
          </p:nvPr>
        </p:nvSpPr>
        <p:spPr>
          <a:xfrm>
            <a:off x="251520" y="116632"/>
            <a:ext cx="7556500" cy="111601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Capacity and Performance:</a:t>
            </a:r>
            <a:endParaRPr/>
          </a:p>
        </p:txBody>
      </p:sp>
      <p:grpSp>
        <p:nvGrpSpPr>
          <p:cNvPr id="307" name="Google Shape;307;p6"/>
          <p:cNvGrpSpPr/>
          <p:nvPr/>
        </p:nvGrpSpPr>
        <p:grpSpPr>
          <a:xfrm>
            <a:off x="184426" y="955261"/>
            <a:ext cx="8686800" cy="5486400"/>
            <a:chOff x="0" y="0"/>
            <a:chExt cx="8686800" cy="5486400"/>
          </a:xfrm>
        </p:grpSpPr>
        <p:sp>
          <p:nvSpPr>
            <p:cNvPr id="308" name="Google Shape;308;p6"/>
            <p:cNvSpPr/>
            <p:nvPr/>
          </p:nvSpPr>
          <p:spPr>
            <a:xfrm>
              <a:off x="0" y="0"/>
              <a:ext cx="8686800" cy="5486400"/>
            </a:xfrm>
            <a:prstGeom prst="roundRect">
              <a:avLst>
                <a:gd fmla="val 8500" name="adj"/>
              </a:avLst>
            </a:prstGeom>
            <a:solidFill>
              <a:schemeClr val="accent3"/>
            </a:solidFill>
            <a:ln cap="flat" cmpd="sng" w="9525">
              <a:solidFill>
                <a:schemeClr val="accent3"/>
              </a:solidFill>
              <a:prstDash val="solid"/>
              <a:round/>
              <a:headEnd len="sm" w="sm" type="none"/>
              <a:tailEnd len="sm" w="sm" type="none"/>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6"/>
            <p:cNvSpPr txBox="1"/>
            <p:nvPr/>
          </p:nvSpPr>
          <p:spPr>
            <a:xfrm>
              <a:off x="136587" y="136587"/>
              <a:ext cx="8413626" cy="5213226"/>
            </a:xfrm>
            <a:prstGeom prst="rect">
              <a:avLst/>
            </a:prstGeom>
            <a:noFill/>
            <a:ln>
              <a:noFill/>
            </a:ln>
          </p:spPr>
          <p:txBody>
            <a:bodyPr anchorCtr="0" anchor="t" bIns="4258050" lIns="114300" spcFirstLastPara="1" rIns="114300" wrap="square" tIns="114300">
              <a:noAutofit/>
            </a:bodyPr>
            <a:lstStyle/>
            <a:p>
              <a:pPr indent="0" lvl="0" marL="0" marR="0" rtl="0" algn="l">
                <a:lnSpc>
                  <a:spcPct val="90000"/>
                </a:lnSpc>
                <a:spcBef>
                  <a:spcPts val="0"/>
                </a:spcBef>
                <a:spcAft>
                  <a:spcPts val="0"/>
                </a:spcAft>
                <a:buNone/>
              </a:pPr>
              <a:r>
                <a:rPr lang="en-US" sz="3000">
                  <a:solidFill>
                    <a:schemeClr val="lt1"/>
                  </a:solidFill>
                  <a:latin typeface="Times New Roman"/>
                  <a:ea typeface="Times New Roman"/>
                  <a:cs typeface="Times New Roman"/>
                  <a:sym typeface="Times New Roman"/>
                </a:rPr>
                <a:t>The two most important characteristics of memory</a:t>
              </a:r>
              <a:endParaRPr sz="3000">
                <a:solidFill>
                  <a:schemeClr val="lt1"/>
                </a:solidFill>
                <a:latin typeface="Times New Roman"/>
                <a:ea typeface="Times New Roman"/>
                <a:cs typeface="Times New Roman"/>
                <a:sym typeface="Times New Roman"/>
              </a:endParaRPr>
            </a:p>
          </p:txBody>
        </p:sp>
        <p:sp>
          <p:nvSpPr>
            <p:cNvPr id="310" name="Google Shape;310;p6"/>
            <p:cNvSpPr/>
            <p:nvPr/>
          </p:nvSpPr>
          <p:spPr>
            <a:xfrm>
              <a:off x="217170" y="1371600"/>
              <a:ext cx="8252460" cy="3840480"/>
            </a:xfrm>
            <a:prstGeom prst="roundRect">
              <a:avLst>
                <a:gd fmla="val 10500" name="adj"/>
              </a:avLst>
            </a:prstGeom>
            <a:gradFill>
              <a:gsLst>
                <a:gs pos="0">
                  <a:srgbClr val="47174B"/>
                </a:gs>
                <a:gs pos="100000">
                  <a:srgbClr val="AC90AE"/>
                </a:gs>
              </a:gsLst>
              <a:lin ang="5400000" scaled="0"/>
            </a:gradFill>
            <a:ln>
              <a:noFill/>
            </a:ln>
            <a:effectLst>
              <a:outerShdw blurRad="63500" rotWithShape="0" dir="5400000" dist="25400">
                <a:srgbClr val="808080">
                  <a:alpha val="7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6"/>
            <p:cNvSpPr txBox="1"/>
            <p:nvPr/>
          </p:nvSpPr>
          <p:spPr>
            <a:xfrm>
              <a:off x="335278" y="1489708"/>
              <a:ext cx="8016244" cy="3604264"/>
            </a:xfrm>
            <a:prstGeom prst="rect">
              <a:avLst/>
            </a:prstGeom>
            <a:noFill/>
            <a:ln>
              <a:noFill/>
            </a:ln>
          </p:spPr>
          <p:txBody>
            <a:bodyPr anchorCtr="0" anchor="t" bIns="2438700" lIns="76200" spcFirstLastPara="1" rIns="76200" wrap="square" tIns="76200">
              <a:noAutofit/>
            </a:bodyPr>
            <a:lstStyle/>
            <a:p>
              <a:pPr indent="0" lvl="0" marL="0" marR="0" rtl="0" algn="l">
                <a:lnSpc>
                  <a:spcPct val="90000"/>
                </a:lnSpc>
                <a:spcBef>
                  <a:spcPts val="0"/>
                </a:spcBef>
                <a:spcAft>
                  <a:spcPts val="0"/>
                </a:spcAft>
                <a:buNone/>
              </a:pPr>
              <a:r>
                <a:t/>
              </a:r>
              <a:endParaRPr sz="2000">
                <a:solidFill>
                  <a:schemeClr val="lt1"/>
                </a:solidFill>
                <a:latin typeface="Times New Roman"/>
                <a:ea typeface="Times New Roman"/>
                <a:cs typeface="Times New Roman"/>
                <a:sym typeface="Times New Roman"/>
              </a:endParaRPr>
            </a:p>
            <a:p>
              <a:pPr indent="0" lvl="0" marL="0" marR="0" rtl="0" algn="l">
                <a:lnSpc>
                  <a:spcPct val="90000"/>
                </a:lnSpc>
                <a:spcBef>
                  <a:spcPts val="700"/>
                </a:spcBef>
                <a:spcAft>
                  <a:spcPts val="0"/>
                </a:spcAft>
                <a:buNone/>
              </a:pPr>
              <a:r>
                <a:rPr lang="en-US" sz="3000">
                  <a:solidFill>
                    <a:schemeClr val="lt1"/>
                  </a:solidFill>
                  <a:latin typeface="Times New Roman"/>
                  <a:ea typeface="Times New Roman"/>
                  <a:cs typeface="Times New Roman"/>
                  <a:sym typeface="Times New Roman"/>
                </a:rPr>
                <a:t>Three performance parameters are used:</a:t>
              </a:r>
              <a:endParaRPr sz="3000">
                <a:solidFill>
                  <a:schemeClr val="lt1"/>
                </a:solidFill>
                <a:latin typeface="Times New Roman"/>
                <a:ea typeface="Times New Roman"/>
                <a:cs typeface="Times New Roman"/>
                <a:sym typeface="Times New Roman"/>
              </a:endParaRPr>
            </a:p>
          </p:txBody>
        </p:sp>
        <p:sp>
          <p:nvSpPr>
            <p:cNvPr id="312" name="Google Shape;312;p6"/>
            <p:cNvSpPr/>
            <p:nvPr/>
          </p:nvSpPr>
          <p:spPr>
            <a:xfrm>
              <a:off x="423481" y="3099816"/>
              <a:ext cx="2583930" cy="1728216"/>
            </a:xfrm>
            <a:prstGeom prst="roundRect">
              <a:avLst>
                <a:gd fmla="val 105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6"/>
            <p:cNvSpPr txBox="1"/>
            <p:nvPr/>
          </p:nvSpPr>
          <p:spPr>
            <a:xfrm>
              <a:off x="476630" y="3152965"/>
              <a:ext cx="2477632" cy="1621918"/>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None/>
              </a:pPr>
              <a:r>
                <a:rPr lang="en-US" sz="1400">
                  <a:solidFill>
                    <a:schemeClr val="dk1"/>
                  </a:solidFill>
                  <a:latin typeface="Times New Roman"/>
                  <a:ea typeface="Times New Roman"/>
                  <a:cs typeface="Times New Roman"/>
                  <a:sym typeface="Times New Roman"/>
                </a:rPr>
                <a:t>Access time (latency)</a:t>
              </a:r>
              <a:endParaRPr sz="1400">
                <a:solidFill>
                  <a:schemeClr val="dk1"/>
                </a:solidFill>
                <a:latin typeface="Times New Roman"/>
                <a:ea typeface="Times New Roman"/>
                <a:cs typeface="Times New Roman"/>
                <a:sym typeface="Times New Roman"/>
              </a:endParaRPr>
            </a:p>
            <a:p>
              <a:pPr indent="-69850" lvl="1" marL="57150" marR="0" rtl="0" algn="l">
                <a:lnSpc>
                  <a:spcPct val="90000"/>
                </a:lnSpc>
                <a:spcBef>
                  <a:spcPts val="490"/>
                </a:spcBef>
                <a:spcAft>
                  <a:spcPts val="0"/>
                </a:spcAft>
                <a:buClr>
                  <a:schemeClr val="dk1"/>
                </a:buClr>
                <a:buSzPts val="1100"/>
                <a:buFont typeface="Times New Roman"/>
                <a:buChar char="•"/>
              </a:pPr>
              <a:r>
                <a:rPr b="0" i="0" lang="en-US" sz="1100" u="none" cap="none" strike="noStrike">
                  <a:solidFill>
                    <a:schemeClr val="dk1"/>
                  </a:solidFill>
                  <a:latin typeface="Times New Roman"/>
                  <a:ea typeface="Times New Roman"/>
                  <a:cs typeface="Times New Roman"/>
                  <a:sym typeface="Times New Roman"/>
                </a:rPr>
                <a:t>For random-access memory it is the time it takes to perform a read or write operation</a:t>
              </a:r>
              <a:endParaRPr b="0" i="0" sz="1100" u="none" cap="none" strike="noStrike">
                <a:solidFill>
                  <a:schemeClr val="dk1"/>
                </a:solidFill>
                <a:latin typeface="Times New Roman"/>
                <a:ea typeface="Times New Roman"/>
                <a:cs typeface="Times New Roman"/>
                <a:sym typeface="Times New Roman"/>
              </a:endParaRPr>
            </a:p>
            <a:p>
              <a:pPr indent="-69850" lvl="1" marL="57150" marR="0" rtl="0" algn="l">
                <a:lnSpc>
                  <a:spcPct val="90000"/>
                </a:lnSpc>
                <a:spcBef>
                  <a:spcPts val="165"/>
                </a:spcBef>
                <a:spcAft>
                  <a:spcPts val="0"/>
                </a:spcAft>
                <a:buClr>
                  <a:schemeClr val="dk1"/>
                </a:buClr>
                <a:buSzPts val="1100"/>
                <a:buFont typeface="Times New Roman"/>
                <a:buChar char="•"/>
              </a:pPr>
              <a:r>
                <a:rPr b="0" i="0" lang="en-US" sz="1100" u="none" cap="none" strike="noStrike">
                  <a:solidFill>
                    <a:schemeClr val="dk1"/>
                  </a:solidFill>
                  <a:latin typeface="Times New Roman"/>
                  <a:ea typeface="Times New Roman"/>
                  <a:cs typeface="Times New Roman"/>
                  <a:sym typeface="Times New Roman"/>
                </a:rPr>
                <a:t>For non-random-access memory it is the time it takes to position the read-write mechanism at the desired location</a:t>
              </a:r>
              <a:endParaRPr b="0" i="0" sz="1100" u="none" cap="none" strike="noStrike">
                <a:solidFill>
                  <a:schemeClr val="dk1"/>
                </a:solidFill>
                <a:latin typeface="Times New Roman"/>
                <a:ea typeface="Times New Roman"/>
                <a:cs typeface="Times New Roman"/>
                <a:sym typeface="Times New Roman"/>
              </a:endParaRPr>
            </a:p>
          </p:txBody>
        </p:sp>
        <p:sp>
          <p:nvSpPr>
            <p:cNvPr id="314" name="Google Shape;314;p6"/>
            <p:cNvSpPr/>
            <p:nvPr/>
          </p:nvSpPr>
          <p:spPr>
            <a:xfrm>
              <a:off x="3050358" y="2971798"/>
              <a:ext cx="2583930" cy="1984251"/>
            </a:xfrm>
            <a:prstGeom prst="roundRect">
              <a:avLst>
                <a:gd fmla="val 105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6"/>
            <p:cNvSpPr txBox="1"/>
            <p:nvPr/>
          </p:nvSpPr>
          <p:spPr>
            <a:xfrm>
              <a:off x="3111381" y="3032821"/>
              <a:ext cx="2461884" cy="1862205"/>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None/>
              </a:pPr>
              <a:r>
                <a:rPr lang="en-US" sz="1400">
                  <a:solidFill>
                    <a:schemeClr val="dk1"/>
                  </a:solidFill>
                  <a:latin typeface="Times New Roman"/>
                  <a:ea typeface="Times New Roman"/>
                  <a:cs typeface="Times New Roman"/>
                  <a:sym typeface="Times New Roman"/>
                </a:rPr>
                <a:t>Memory cycle time</a:t>
              </a:r>
              <a:endParaRPr sz="1400">
                <a:solidFill>
                  <a:schemeClr val="dk1"/>
                </a:solidFill>
                <a:latin typeface="Times New Roman"/>
                <a:ea typeface="Times New Roman"/>
                <a:cs typeface="Times New Roman"/>
                <a:sym typeface="Times New Roman"/>
              </a:endParaRPr>
            </a:p>
            <a:p>
              <a:pPr indent="-69850" lvl="1" marL="57150" marR="0" rtl="0" algn="l">
                <a:lnSpc>
                  <a:spcPct val="90000"/>
                </a:lnSpc>
                <a:spcBef>
                  <a:spcPts val="490"/>
                </a:spcBef>
                <a:spcAft>
                  <a:spcPts val="0"/>
                </a:spcAft>
                <a:buClr>
                  <a:schemeClr val="dk1"/>
                </a:buClr>
                <a:buSzPts val="1100"/>
                <a:buFont typeface="Times New Roman"/>
                <a:buChar char="•"/>
              </a:pPr>
              <a:r>
                <a:rPr b="0" i="0" lang="en-US" sz="1100" u="none" cap="none" strike="noStrike">
                  <a:solidFill>
                    <a:schemeClr val="dk1"/>
                  </a:solidFill>
                  <a:latin typeface="Times New Roman"/>
                  <a:ea typeface="Times New Roman"/>
                  <a:cs typeface="Times New Roman"/>
                  <a:sym typeface="Times New Roman"/>
                </a:rPr>
                <a:t>Access time plus any additional time required before second access can commence</a:t>
              </a:r>
              <a:endParaRPr b="0" i="0" sz="1100" u="none" cap="none" strike="noStrike">
                <a:solidFill>
                  <a:schemeClr val="dk1"/>
                </a:solidFill>
                <a:latin typeface="Times New Roman"/>
                <a:ea typeface="Times New Roman"/>
                <a:cs typeface="Times New Roman"/>
                <a:sym typeface="Times New Roman"/>
              </a:endParaRPr>
            </a:p>
            <a:p>
              <a:pPr indent="-69850" lvl="1" marL="57150" marR="0" rtl="0" algn="l">
                <a:lnSpc>
                  <a:spcPct val="90000"/>
                </a:lnSpc>
                <a:spcBef>
                  <a:spcPts val="165"/>
                </a:spcBef>
                <a:spcAft>
                  <a:spcPts val="0"/>
                </a:spcAft>
                <a:buClr>
                  <a:schemeClr val="dk1"/>
                </a:buClr>
                <a:buSzPts val="1100"/>
                <a:buFont typeface="Times New Roman"/>
                <a:buChar char="•"/>
              </a:pPr>
              <a:r>
                <a:rPr b="0" i="0" lang="en-US" sz="1100" u="none" cap="none" strike="noStrike">
                  <a:solidFill>
                    <a:schemeClr val="dk1"/>
                  </a:solidFill>
                  <a:latin typeface="Times New Roman"/>
                  <a:ea typeface="Times New Roman"/>
                  <a:cs typeface="Times New Roman"/>
                  <a:sym typeface="Times New Roman"/>
                </a:rPr>
                <a:t>Additional time may be required for transients to die out on signal lines or to regenerate data if they are read destructively</a:t>
              </a:r>
              <a:endParaRPr b="0" i="0" sz="1100" u="none" cap="none" strike="noStrike">
                <a:solidFill>
                  <a:schemeClr val="dk1"/>
                </a:solidFill>
                <a:latin typeface="Times New Roman"/>
                <a:ea typeface="Times New Roman"/>
                <a:cs typeface="Times New Roman"/>
                <a:sym typeface="Times New Roman"/>
              </a:endParaRPr>
            </a:p>
            <a:p>
              <a:pPr indent="-69850" lvl="1" marL="57150" marR="0" rtl="0" algn="l">
                <a:lnSpc>
                  <a:spcPct val="90000"/>
                </a:lnSpc>
                <a:spcBef>
                  <a:spcPts val="165"/>
                </a:spcBef>
                <a:spcAft>
                  <a:spcPts val="0"/>
                </a:spcAft>
                <a:buClr>
                  <a:schemeClr val="dk1"/>
                </a:buClr>
                <a:buSzPts val="1100"/>
                <a:buFont typeface="Times New Roman"/>
                <a:buChar char="•"/>
              </a:pPr>
              <a:r>
                <a:rPr b="0" i="0" lang="en-US" sz="1100" u="none" cap="none" strike="noStrike">
                  <a:solidFill>
                    <a:schemeClr val="dk1"/>
                  </a:solidFill>
                  <a:latin typeface="Times New Roman"/>
                  <a:ea typeface="Times New Roman"/>
                  <a:cs typeface="Times New Roman"/>
                  <a:sym typeface="Times New Roman"/>
                </a:rPr>
                <a:t>Concerned with the system bus, not the processor</a:t>
              </a:r>
              <a:endParaRPr b="0" i="0" sz="1100" u="none" cap="none" strike="noStrike">
                <a:solidFill>
                  <a:schemeClr val="dk1"/>
                </a:solidFill>
                <a:latin typeface="Times New Roman"/>
                <a:ea typeface="Times New Roman"/>
                <a:cs typeface="Times New Roman"/>
                <a:sym typeface="Times New Roman"/>
              </a:endParaRPr>
            </a:p>
          </p:txBody>
        </p:sp>
        <p:sp>
          <p:nvSpPr>
            <p:cNvPr id="316" name="Google Shape;316;p6"/>
            <p:cNvSpPr/>
            <p:nvPr/>
          </p:nvSpPr>
          <p:spPr>
            <a:xfrm>
              <a:off x="5677235" y="3099816"/>
              <a:ext cx="2583930" cy="1728216"/>
            </a:xfrm>
            <a:prstGeom prst="roundRect">
              <a:avLst>
                <a:gd fmla="val 10500" name="adj"/>
              </a:avLst>
            </a:prstGeom>
            <a:solidFill>
              <a:schemeClr val="lt1">
                <a:alpha val="89803"/>
              </a:schemeClr>
            </a:solidFill>
            <a:ln cap="flat" cmpd="sng" w="12700">
              <a:solidFill>
                <a:srgbClr val="6433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6"/>
            <p:cNvSpPr txBox="1"/>
            <p:nvPr/>
          </p:nvSpPr>
          <p:spPr>
            <a:xfrm>
              <a:off x="5730384" y="3152965"/>
              <a:ext cx="2477632" cy="1621918"/>
            </a:xfrm>
            <a:prstGeom prst="rect">
              <a:avLst/>
            </a:prstGeom>
            <a:noFill/>
            <a:ln>
              <a:noFill/>
            </a:ln>
          </p:spPr>
          <p:txBody>
            <a:bodyPr anchorCtr="0" anchor="t" bIns="53325" lIns="53325" spcFirstLastPara="1" rIns="53325" wrap="square" tIns="53325">
              <a:noAutofit/>
            </a:bodyPr>
            <a:lstStyle/>
            <a:p>
              <a:pPr indent="0" lvl="0" marL="0" marR="0" rtl="0" algn="l">
                <a:lnSpc>
                  <a:spcPct val="90000"/>
                </a:lnSpc>
                <a:spcBef>
                  <a:spcPts val="0"/>
                </a:spcBef>
                <a:spcAft>
                  <a:spcPts val="0"/>
                </a:spcAft>
                <a:buNone/>
              </a:pPr>
              <a:r>
                <a:rPr lang="en-US" sz="1400">
                  <a:solidFill>
                    <a:schemeClr val="dk1"/>
                  </a:solidFill>
                  <a:latin typeface="Times New Roman"/>
                  <a:ea typeface="Times New Roman"/>
                  <a:cs typeface="Times New Roman"/>
                  <a:sym typeface="Times New Roman"/>
                </a:rPr>
                <a:t>Transfer rate</a:t>
              </a:r>
              <a:endParaRPr sz="1400">
                <a:solidFill>
                  <a:schemeClr val="dk1"/>
                </a:solidFill>
                <a:latin typeface="Times New Roman"/>
                <a:ea typeface="Times New Roman"/>
                <a:cs typeface="Times New Roman"/>
                <a:sym typeface="Times New Roman"/>
              </a:endParaRPr>
            </a:p>
            <a:p>
              <a:pPr indent="-69850" lvl="1" marL="57150" marR="0" rtl="0" algn="l">
                <a:lnSpc>
                  <a:spcPct val="90000"/>
                </a:lnSpc>
                <a:spcBef>
                  <a:spcPts val="490"/>
                </a:spcBef>
                <a:spcAft>
                  <a:spcPts val="0"/>
                </a:spcAft>
                <a:buClr>
                  <a:schemeClr val="dk1"/>
                </a:buClr>
                <a:buSzPts val="1100"/>
                <a:buFont typeface="Times New Roman"/>
                <a:buChar char="•"/>
              </a:pPr>
              <a:r>
                <a:rPr b="0" i="0" lang="en-US" sz="1100" u="none" cap="none" strike="noStrike">
                  <a:solidFill>
                    <a:schemeClr val="dk1"/>
                  </a:solidFill>
                  <a:latin typeface="Times New Roman"/>
                  <a:ea typeface="Times New Roman"/>
                  <a:cs typeface="Times New Roman"/>
                  <a:sym typeface="Times New Roman"/>
                </a:rPr>
                <a:t>The rate at which data can be transferred into or out of a memory unit</a:t>
              </a:r>
              <a:endParaRPr b="0" i="0" sz="1100" u="none" cap="none" strike="noStrike">
                <a:solidFill>
                  <a:schemeClr val="dk1"/>
                </a:solidFill>
                <a:latin typeface="Times New Roman"/>
                <a:ea typeface="Times New Roman"/>
                <a:cs typeface="Times New Roman"/>
                <a:sym typeface="Times New Roman"/>
              </a:endParaRPr>
            </a:p>
            <a:p>
              <a:pPr indent="-69850" lvl="1" marL="57150" marR="0" rtl="0" algn="l">
                <a:lnSpc>
                  <a:spcPct val="90000"/>
                </a:lnSpc>
                <a:spcBef>
                  <a:spcPts val="165"/>
                </a:spcBef>
                <a:spcAft>
                  <a:spcPts val="0"/>
                </a:spcAft>
                <a:buClr>
                  <a:schemeClr val="dk1"/>
                </a:buClr>
                <a:buSzPts val="1100"/>
                <a:buFont typeface="Times New Roman"/>
                <a:buChar char="•"/>
              </a:pPr>
              <a:r>
                <a:rPr b="0" i="0" lang="en-US" sz="1100" u="none" cap="none" strike="noStrike">
                  <a:solidFill>
                    <a:schemeClr val="dk1"/>
                  </a:solidFill>
                  <a:latin typeface="Times New Roman"/>
                  <a:ea typeface="Times New Roman"/>
                  <a:cs typeface="Times New Roman"/>
                  <a:sym typeface="Times New Roman"/>
                </a:rPr>
                <a:t>For random-access memory it is equal to 1/(cycle time)</a:t>
              </a:r>
              <a:endParaRPr b="0" i="0" sz="1100" u="none" cap="none" strike="noStrike">
                <a:solidFill>
                  <a:schemeClr val="dk1"/>
                </a:solidFill>
                <a:latin typeface="Times New Roman"/>
                <a:ea typeface="Times New Roman"/>
                <a:cs typeface="Times New Roman"/>
                <a:sym typeface="Times New Roman"/>
              </a:endParaRPr>
            </a:p>
          </p:txBody>
        </p:sp>
      </p:grpSp>
      <p:sp>
        <p:nvSpPr>
          <p:cNvPr id="318" name="Google Shape;318;p6"/>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7"/>
          <p:cNvSpPr txBox="1"/>
          <p:nvPr>
            <p:ph type="title"/>
          </p:nvPr>
        </p:nvSpPr>
        <p:spPr>
          <a:xfrm>
            <a:off x="827584" y="260648"/>
            <a:ext cx="7368987"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Memory</a:t>
            </a:r>
            <a:endParaRPr/>
          </a:p>
        </p:txBody>
      </p:sp>
      <p:sp>
        <p:nvSpPr>
          <p:cNvPr id="326" name="Google Shape;326;p7"/>
          <p:cNvSpPr txBox="1"/>
          <p:nvPr>
            <p:ph idx="1" type="body"/>
          </p:nvPr>
        </p:nvSpPr>
        <p:spPr>
          <a:xfrm>
            <a:off x="467544" y="1052736"/>
            <a:ext cx="7848600" cy="5410200"/>
          </a:xfrm>
          <a:prstGeom prst="rect">
            <a:avLst/>
          </a:prstGeom>
          <a:noFill/>
          <a:ln>
            <a:noFill/>
          </a:ln>
        </p:spPr>
        <p:txBody>
          <a:bodyPr anchorCtr="0" anchor="t" bIns="45700" lIns="91425" spcFirstLastPara="1" rIns="91425" wrap="square" tIns="45700">
            <a:normAutofit fontScale="77500" lnSpcReduction="20000"/>
          </a:bodyPr>
          <a:lstStyle/>
          <a:p>
            <a:pPr indent="-228626" lvl="1" marL="228600" rtl="0" algn="l">
              <a:spcBef>
                <a:spcPts val="0"/>
              </a:spcBef>
              <a:spcAft>
                <a:spcPts val="0"/>
              </a:spcAft>
              <a:buClr>
                <a:schemeClr val="accent1"/>
              </a:buClr>
              <a:buSzPct val="75000"/>
              <a:buChar char="■"/>
            </a:pPr>
            <a:r>
              <a:rPr lang="en-US" sz="2162"/>
              <a:t>The most common forms are: </a:t>
            </a:r>
            <a:endParaRPr/>
          </a:p>
          <a:p>
            <a:pPr indent="-228641" lvl="1" marL="457200" rtl="0" algn="l">
              <a:spcBef>
                <a:spcPts val="600"/>
              </a:spcBef>
              <a:spcAft>
                <a:spcPts val="0"/>
              </a:spcAft>
              <a:buSzPct val="75000"/>
              <a:buChar char="■"/>
            </a:pPr>
            <a:r>
              <a:rPr lang="en-US" sz="1765"/>
              <a:t>Semiconductor memory</a:t>
            </a:r>
            <a:endParaRPr/>
          </a:p>
          <a:p>
            <a:pPr indent="-228641" lvl="1" marL="457200" rtl="0" algn="l">
              <a:spcBef>
                <a:spcPts val="600"/>
              </a:spcBef>
              <a:spcAft>
                <a:spcPts val="0"/>
              </a:spcAft>
              <a:buSzPct val="75000"/>
              <a:buChar char="■"/>
            </a:pPr>
            <a:r>
              <a:rPr lang="en-US" sz="1765"/>
              <a:t>Magnetic surface memory </a:t>
            </a:r>
            <a:endParaRPr/>
          </a:p>
          <a:p>
            <a:pPr indent="-228641" lvl="1" marL="457200" rtl="0" algn="l">
              <a:spcBef>
                <a:spcPts val="600"/>
              </a:spcBef>
              <a:spcAft>
                <a:spcPts val="0"/>
              </a:spcAft>
              <a:buSzPct val="75000"/>
              <a:buChar char="■"/>
            </a:pPr>
            <a:r>
              <a:rPr lang="en-US" sz="1765"/>
              <a:t>Optical</a:t>
            </a:r>
            <a:endParaRPr/>
          </a:p>
          <a:p>
            <a:pPr indent="-228641" lvl="1" marL="457200" rtl="0" algn="l">
              <a:spcBef>
                <a:spcPts val="600"/>
              </a:spcBef>
              <a:spcAft>
                <a:spcPts val="0"/>
              </a:spcAft>
              <a:buSzPct val="75000"/>
              <a:buChar char="■"/>
            </a:pPr>
            <a:r>
              <a:rPr lang="en-US" sz="1765"/>
              <a:t>Magneto-optical</a:t>
            </a:r>
            <a:endParaRPr/>
          </a:p>
          <a:p>
            <a:pPr indent="-228621" lvl="1" marL="228600" rtl="0" algn="l">
              <a:spcBef>
                <a:spcPts val="2000"/>
              </a:spcBef>
              <a:spcAft>
                <a:spcPts val="0"/>
              </a:spcAft>
              <a:buClr>
                <a:schemeClr val="accent1"/>
              </a:buClr>
              <a:buSzPct val="75000"/>
              <a:buChar char="■"/>
            </a:pPr>
            <a:r>
              <a:rPr lang="en-US" sz="2118"/>
              <a:t>Several physical characteristics of data storage are important:</a:t>
            </a:r>
            <a:endParaRPr/>
          </a:p>
          <a:p>
            <a:pPr indent="-228600" lvl="1" marL="457200" rtl="0" algn="l">
              <a:spcBef>
                <a:spcPts val="600"/>
              </a:spcBef>
              <a:spcAft>
                <a:spcPts val="0"/>
              </a:spcAft>
              <a:buSzPct val="75000"/>
              <a:buChar char="■"/>
            </a:pPr>
            <a:r>
              <a:rPr lang="en-US"/>
              <a:t>Volatile memory </a:t>
            </a:r>
            <a:endParaRPr/>
          </a:p>
          <a:p>
            <a:pPr indent="-228600" lvl="2" marL="685800" rtl="0" algn="l">
              <a:spcBef>
                <a:spcPts val="600"/>
              </a:spcBef>
              <a:spcAft>
                <a:spcPts val="0"/>
              </a:spcAft>
              <a:buSzPct val="75000"/>
              <a:buChar char="■"/>
            </a:pPr>
            <a:r>
              <a:rPr lang="en-US"/>
              <a:t>Information decays naturally or is lost when electrical power is switched off</a:t>
            </a:r>
            <a:endParaRPr/>
          </a:p>
          <a:p>
            <a:pPr indent="-228600" lvl="1" marL="457200" rtl="0" algn="l">
              <a:spcBef>
                <a:spcPts val="600"/>
              </a:spcBef>
              <a:spcAft>
                <a:spcPts val="0"/>
              </a:spcAft>
              <a:buSzPct val="75000"/>
              <a:buChar char="■"/>
            </a:pPr>
            <a:r>
              <a:rPr lang="en-US"/>
              <a:t>Nonvolatile memory </a:t>
            </a:r>
            <a:endParaRPr/>
          </a:p>
          <a:p>
            <a:pPr indent="-228600" lvl="2" marL="685800" rtl="0" algn="l">
              <a:spcBef>
                <a:spcPts val="600"/>
              </a:spcBef>
              <a:spcAft>
                <a:spcPts val="0"/>
              </a:spcAft>
              <a:buSzPct val="75000"/>
              <a:buChar char="■"/>
            </a:pPr>
            <a:r>
              <a:rPr lang="en-US"/>
              <a:t>Once recorded, information remains without deterioration until deliberately changed</a:t>
            </a:r>
            <a:endParaRPr/>
          </a:p>
          <a:p>
            <a:pPr indent="-228600" lvl="2" marL="685800" rtl="0" algn="l">
              <a:spcBef>
                <a:spcPts val="600"/>
              </a:spcBef>
              <a:spcAft>
                <a:spcPts val="0"/>
              </a:spcAft>
              <a:buSzPct val="75000"/>
              <a:buChar char="■"/>
            </a:pPr>
            <a:r>
              <a:rPr lang="en-US"/>
              <a:t>No electrical power is needed to retain information</a:t>
            </a:r>
            <a:endParaRPr/>
          </a:p>
          <a:p>
            <a:pPr indent="-228600" lvl="1" marL="457200" rtl="0" algn="l">
              <a:spcBef>
                <a:spcPts val="600"/>
              </a:spcBef>
              <a:spcAft>
                <a:spcPts val="0"/>
              </a:spcAft>
              <a:buSzPct val="75000"/>
              <a:buChar char="■"/>
            </a:pPr>
            <a:r>
              <a:rPr lang="en-US"/>
              <a:t>Magnetic-surface memories </a:t>
            </a:r>
            <a:endParaRPr/>
          </a:p>
          <a:p>
            <a:pPr indent="-228600" lvl="2" marL="685800" rtl="0" algn="l">
              <a:spcBef>
                <a:spcPts val="600"/>
              </a:spcBef>
              <a:spcAft>
                <a:spcPts val="0"/>
              </a:spcAft>
              <a:buSzPct val="75000"/>
              <a:buChar char="■"/>
            </a:pPr>
            <a:r>
              <a:rPr lang="en-US"/>
              <a:t>Are nonvolatile</a:t>
            </a:r>
            <a:endParaRPr/>
          </a:p>
          <a:p>
            <a:pPr indent="-228600" lvl="1" marL="457200" rtl="0" algn="l">
              <a:spcBef>
                <a:spcPts val="600"/>
              </a:spcBef>
              <a:spcAft>
                <a:spcPts val="0"/>
              </a:spcAft>
              <a:buSzPct val="75000"/>
              <a:buChar char="■"/>
            </a:pPr>
            <a:r>
              <a:rPr lang="en-US"/>
              <a:t>Semiconductor memory </a:t>
            </a:r>
            <a:endParaRPr/>
          </a:p>
          <a:p>
            <a:pPr indent="-228600" lvl="2" marL="685800" rtl="0" algn="l">
              <a:spcBef>
                <a:spcPts val="600"/>
              </a:spcBef>
              <a:spcAft>
                <a:spcPts val="0"/>
              </a:spcAft>
              <a:buSzPct val="75000"/>
              <a:buChar char="■"/>
            </a:pPr>
            <a:r>
              <a:rPr lang="en-US"/>
              <a:t>May be either volatile or nonvolatile</a:t>
            </a:r>
            <a:endParaRPr/>
          </a:p>
          <a:p>
            <a:pPr indent="-228600" lvl="1" marL="457200" rtl="0" algn="l">
              <a:spcBef>
                <a:spcPts val="600"/>
              </a:spcBef>
              <a:spcAft>
                <a:spcPts val="0"/>
              </a:spcAft>
              <a:buSzPct val="75000"/>
              <a:buChar char="■"/>
            </a:pPr>
            <a:r>
              <a:rPr lang="en-US"/>
              <a:t>Nonerasable memory</a:t>
            </a:r>
            <a:endParaRPr/>
          </a:p>
          <a:p>
            <a:pPr indent="-228600" lvl="2" marL="685800" rtl="0" algn="l">
              <a:spcBef>
                <a:spcPts val="600"/>
              </a:spcBef>
              <a:spcAft>
                <a:spcPts val="0"/>
              </a:spcAft>
              <a:buSzPct val="75000"/>
              <a:buChar char="■"/>
            </a:pPr>
            <a:r>
              <a:rPr lang="en-US"/>
              <a:t>Cannot be altered, except by destroying the storage unit</a:t>
            </a:r>
            <a:endParaRPr/>
          </a:p>
          <a:p>
            <a:pPr indent="-228600" lvl="2" marL="685800" rtl="0" algn="l">
              <a:spcBef>
                <a:spcPts val="600"/>
              </a:spcBef>
              <a:spcAft>
                <a:spcPts val="0"/>
              </a:spcAft>
              <a:buSzPct val="75000"/>
              <a:buChar char="■"/>
            </a:pPr>
            <a:r>
              <a:rPr lang="en-US"/>
              <a:t>Semiconductor memory of this type is known as read-only memory (ROM)</a:t>
            </a:r>
            <a:endParaRPr/>
          </a:p>
          <a:p>
            <a:pPr indent="-228617" lvl="1" marL="228600" rtl="0" algn="l">
              <a:spcBef>
                <a:spcPts val="2000"/>
              </a:spcBef>
              <a:spcAft>
                <a:spcPts val="0"/>
              </a:spcAft>
              <a:buClr>
                <a:schemeClr val="accent1"/>
              </a:buClr>
              <a:buSzPct val="75000"/>
              <a:buChar char="■"/>
            </a:pPr>
            <a:r>
              <a:rPr lang="en-US" sz="2065"/>
              <a:t>For random-access memory the organization is a key design issue</a:t>
            </a:r>
            <a:endParaRPr/>
          </a:p>
          <a:p>
            <a:pPr indent="-228630" lvl="1" marL="457200" rtl="0" algn="l">
              <a:spcBef>
                <a:spcPts val="600"/>
              </a:spcBef>
              <a:spcAft>
                <a:spcPts val="0"/>
              </a:spcAft>
              <a:buSzPct val="75000"/>
              <a:buChar char="■"/>
            </a:pPr>
            <a:r>
              <a:rPr lang="en-US" sz="1806"/>
              <a:t>Organization refers to the physical arrangement of bits to form words</a:t>
            </a:r>
            <a:endParaRPr sz="1806"/>
          </a:p>
        </p:txBody>
      </p:sp>
      <p:pic>
        <p:nvPicPr>
          <p:cNvPr id="327" name="Google Shape;327;p7"/>
          <p:cNvPicPr preferRelativeResize="0"/>
          <p:nvPr/>
        </p:nvPicPr>
        <p:blipFill rotWithShape="1">
          <a:blip r:embed="rId3">
            <a:alphaModFix/>
          </a:blip>
          <a:srcRect b="0" l="0" r="0" t="0"/>
          <a:stretch/>
        </p:blipFill>
        <p:spPr>
          <a:xfrm>
            <a:off x="4953000" y="381000"/>
            <a:ext cx="2438400" cy="1906073"/>
          </a:xfrm>
          <a:prstGeom prst="rect">
            <a:avLst/>
          </a:prstGeom>
          <a:noFill/>
          <a:ln>
            <a:noFill/>
          </a:ln>
        </p:spPr>
      </p:pic>
      <p:sp>
        <p:nvSpPr>
          <p:cNvPr id="328" name="Google Shape;328;p7"/>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8"/>
          <p:cNvSpPr txBox="1"/>
          <p:nvPr>
            <p:ph type="title"/>
          </p:nvPr>
        </p:nvSpPr>
        <p:spPr>
          <a:xfrm>
            <a:off x="498474" y="484094"/>
            <a:ext cx="7556313" cy="1116106"/>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accent1"/>
              </a:buClr>
              <a:buSzPts val="3600"/>
              <a:buFont typeface="Rockwell"/>
              <a:buNone/>
            </a:pPr>
            <a:r>
              <a:rPr lang="en-US"/>
              <a:t>Memory Hierarchy</a:t>
            </a:r>
            <a:endParaRPr/>
          </a:p>
        </p:txBody>
      </p:sp>
      <p:sp>
        <p:nvSpPr>
          <p:cNvPr id="336" name="Google Shape;336;p8"/>
          <p:cNvSpPr txBox="1"/>
          <p:nvPr>
            <p:ph idx="1" type="body"/>
          </p:nvPr>
        </p:nvSpPr>
        <p:spPr>
          <a:xfrm>
            <a:off x="457200" y="1828800"/>
            <a:ext cx="7556313" cy="4724400"/>
          </a:xfrm>
          <a:prstGeom prst="rect">
            <a:avLst/>
          </a:prstGeom>
          <a:noFill/>
          <a:ln>
            <a:noFill/>
          </a:ln>
        </p:spPr>
        <p:txBody>
          <a:bodyPr anchorCtr="0" anchor="t" bIns="45700" lIns="91425" spcFirstLastPara="1" rIns="91425" wrap="square" tIns="45700">
            <a:normAutofit/>
          </a:bodyPr>
          <a:lstStyle/>
          <a:p>
            <a:pPr indent="-228600" lvl="0" marL="228600" rtl="0" algn="l">
              <a:spcBef>
                <a:spcPts val="0"/>
              </a:spcBef>
              <a:spcAft>
                <a:spcPts val="0"/>
              </a:spcAft>
              <a:buSzPts val="1500"/>
              <a:buChar char="■"/>
            </a:pPr>
            <a:r>
              <a:rPr lang="en-US"/>
              <a:t>Design constraints on a computer’s memory can be summed up by three questions:</a:t>
            </a:r>
            <a:endParaRPr/>
          </a:p>
          <a:p>
            <a:pPr indent="-228600" lvl="1" marL="457200" rtl="0" algn="l">
              <a:spcBef>
                <a:spcPts val="600"/>
              </a:spcBef>
              <a:spcAft>
                <a:spcPts val="0"/>
              </a:spcAft>
              <a:buSzPts val="1350"/>
              <a:buChar char="■"/>
            </a:pPr>
            <a:r>
              <a:rPr lang="en-US"/>
              <a:t>How much, how fast, how expensive</a:t>
            </a:r>
            <a:endParaRPr/>
          </a:p>
          <a:p>
            <a:pPr indent="-228600" lvl="0" marL="228600" rtl="0" algn="l">
              <a:spcBef>
                <a:spcPts val="2000"/>
              </a:spcBef>
              <a:spcAft>
                <a:spcPts val="0"/>
              </a:spcAft>
              <a:buSzPts val="1500"/>
              <a:buChar char="■"/>
            </a:pPr>
            <a:r>
              <a:rPr lang="en-US"/>
              <a:t>There is a trade-off among capacity, access time, and cost</a:t>
            </a:r>
            <a:endParaRPr/>
          </a:p>
          <a:p>
            <a:pPr indent="-228600" lvl="1" marL="457200" rtl="0" algn="l">
              <a:spcBef>
                <a:spcPts val="600"/>
              </a:spcBef>
              <a:spcAft>
                <a:spcPts val="0"/>
              </a:spcAft>
              <a:buSzPts val="1350"/>
              <a:buChar char="■"/>
            </a:pPr>
            <a:r>
              <a:rPr lang="en-US"/>
              <a:t>Faster access time, greater cost per bit</a:t>
            </a:r>
            <a:endParaRPr/>
          </a:p>
          <a:p>
            <a:pPr indent="-228600" lvl="1" marL="457200" rtl="0" algn="l">
              <a:spcBef>
                <a:spcPts val="600"/>
              </a:spcBef>
              <a:spcAft>
                <a:spcPts val="0"/>
              </a:spcAft>
              <a:buSzPts val="1350"/>
              <a:buChar char="■"/>
            </a:pPr>
            <a:r>
              <a:rPr lang="en-US"/>
              <a:t>Greater capacity, smaller cost per bit</a:t>
            </a:r>
            <a:endParaRPr/>
          </a:p>
          <a:p>
            <a:pPr indent="-228600" lvl="1" marL="457200" rtl="0" algn="l">
              <a:spcBef>
                <a:spcPts val="600"/>
              </a:spcBef>
              <a:spcAft>
                <a:spcPts val="0"/>
              </a:spcAft>
              <a:buSzPts val="1350"/>
              <a:buChar char="■"/>
            </a:pPr>
            <a:r>
              <a:rPr lang="en-US"/>
              <a:t>Greater capacity, slower access time</a:t>
            </a:r>
            <a:endParaRPr/>
          </a:p>
          <a:p>
            <a:pPr indent="-228600" lvl="0" marL="228600" rtl="0" algn="l">
              <a:spcBef>
                <a:spcPts val="2000"/>
              </a:spcBef>
              <a:spcAft>
                <a:spcPts val="0"/>
              </a:spcAft>
              <a:buSzPts val="1500"/>
              <a:buChar char="■"/>
            </a:pPr>
            <a:r>
              <a:rPr lang="en-US"/>
              <a:t>The way out of the memory dilemma is not to rely on a single memory component or technology, but to employ a memory hierarchy</a:t>
            </a:r>
            <a:endParaRPr/>
          </a:p>
          <a:p>
            <a:pPr indent="-133350" lvl="0" marL="228600" rtl="0" algn="l">
              <a:spcBef>
                <a:spcPts val="2000"/>
              </a:spcBef>
              <a:spcAft>
                <a:spcPts val="0"/>
              </a:spcAft>
              <a:buSzPts val="1500"/>
              <a:buNone/>
            </a:pPr>
            <a:r>
              <a:t/>
            </a:r>
            <a:endParaRPr/>
          </a:p>
        </p:txBody>
      </p:sp>
      <p:sp>
        <p:nvSpPr>
          <p:cNvPr id="337" name="Google Shape;337;p8"/>
          <p:cNvSpPr txBox="1"/>
          <p:nvPr>
            <p:ph idx="11" type="ftr"/>
          </p:nvPr>
        </p:nvSpPr>
        <p:spPr>
          <a:xfrm>
            <a:off x="201706" y="642358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pic>
        <p:nvPicPr>
          <p:cNvPr descr="f1.pdf" id="344" name="Google Shape;344;p9"/>
          <p:cNvPicPr preferRelativeResize="0"/>
          <p:nvPr/>
        </p:nvPicPr>
        <p:blipFill rotWithShape="1">
          <a:blip r:embed="rId3">
            <a:alphaModFix/>
          </a:blip>
          <a:srcRect b="9117" l="0" r="0" t="14548"/>
          <a:stretch/>
        </p:blipFill>
        <p:spPr>
          <a:xfrm>
            <a:off x="1115616" y="-243408"/>
            <a:ext cx="6862170" cy="6778845"/>
          </a:xfrm>
          <a:prstGeom prst="rect">
            <a:avLst/>
          </a:prstGeom>
          <a:noFill/>
          <a:ln>
            <a:noFill/>
          </a:ln>
        </p:spPr>
      </p:pic>
      <p:sp>
        <p:nvSpPr>
          <p:cNvPr id="345" name="Google Shape;345;p9"/>
          <p:cNvSpPr txBox="1"/>
          <p:nvPr>
            <p:ph idx="11" type="ftr"/>
          </p:nvPr>
        </p:nvSpPr>
        <p:spPr>
          <a:xfrm>
            <a:off x="179512" y="6492875"/>
            <a:ext cx="6122894"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 2016 Pearson Education, Inc., Hoboken, NJ. All rights reserved.</a:t>
            </a:r>
            <a:endParaRPr/>
          </a:p>
        </p:txBody>
      </p:sp>
    </p:spTree>
  </p:cSld>
  <p:clrMapOvr>
    <a:masterClrMapping/>
  </p:clrMapOvr>
  <mc:AlternateContent>
    <mc:Choice Requires="p14">
      <p:transition spd="med">
        <p14:prism dir="l"/>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2012-06-19T17:26:14Z</dcterms:created>
  <dc:creator>Adrian J Pullin</dc:creator>
</cp:coreProperties>
</file>